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38" r:id="rId2"/>
    <p:sldId id="548" r:id="rId3"/>
    <p:sldId id="536" r:id="rId4"/>
    <p:sldId id="535" r:id="rId5"/>
    <p:sldId id="541" r:id="rId6"/>
    <p:sldId id="546" r:id="rId7"/>
    <p:sldId id="545" r:id="rId8"/>
    <p:sldId id="549" r:id="rId9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0066"/>
    <a:srgbClr val="0000FF"/>
    <a:srgbClr val="33CC33"/>
    <a:srgbClr val="00FFFF"/>
    <a:srgbClr val="6600FF"/>
    <a:srgbClr val="CC66FF"/>
    <a:srgbClr val="62832D"/>
    <a:srgbClr val="00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9" autoAdjust="0"/>
    <p:restoredTop sz="86811" autoAdjust="0"/>
  </p:normalViewPr>
  <p:slideViewPr>
    <p:cSldViewPr>
      <p:cViewPr varScale="1">
        <p:scale>
          <a:sx n="86" d="100"/>
          <a:sy n="86" d="100"/>
        </p:scale>
        <p:origin x="13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64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A7C97D-3554-44E0-8E72-665D45387ACC}" type="datetimeFigureOut">
              <a:rPr lang="en-US"/>
              <a:pPr>
                <a:defRPr/>
              </a:pPr>
              <a:t>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86DC43-659C-4A17-BDC0-5684401D4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64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73BE83-6A1D-4DA3-83D0-ED76C71EFE38}" type="datetimeFigureOut">
              <a:rPr lang="en-US"/>
              <a:pPr>
                <a:defRPr/>
              </a:pPr>
              <a:t>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C81575-24DE-4F6C-A73E-0331B3B2E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3" name="Picture 2" descr="https://lh4.googleusercontent.com/proxy/YA9Xoqs7jhpeuwrEjwhdi_EVSCDwUdpr72V-2YHZ2lz2y1FaqityK8c8RlZRTvUDEw3Y2TekyGNi07wcREil5Ez3ii80dA-DE8G6HAQjEmJVz8W32Wy2uaDAWwuZs6uPZtJp2zrUJ_Qps2T1CUmSpuPR8dk2XA=w128-h144-k-n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696" y="138752"/>
            <a:ext cx="868725" cy="972000"/>
          </a:xfrm>
          <a:prstGeom prst="rect">
            <a:avLst/>
          </a:prstGeom>
          <a:noFill/>
        </p:spPr>
      </p:pic>
      <p:grpSp>
        <p:nvGrpSpPr>
          <p:cNvPr id="4" name="Group 3"/>
          <p:cNvGrpSpPr/>
          <p:nvPr userDrawn="1"/>
        </p:nvGrpSpPr>
        <p:grpSpPr>
          <a:xfrm>
            <a:off x="1219200" y="102154"/>
            <a:ext cx="7924800" cy="1004990"/>
            <a:chOff x="1219200" y="102154"/>
            <a:chExt cx="7924800" cy="100499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02618" y="103496"/>
              <a:ext cx="1620982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3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23600" y="106680"/>
              <a:ext cx="1620000" cy="988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5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923800" y="117144"/>
              <a:ext cx="1620000" cy="99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6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524000" y="112056"/>
              <a:ext cx="1620000" cy="99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7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19200" y="102154"/>
              <a:ext cx="1620000" cy="99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30152" y="1600200"/>
            <a:ext cx="1600200" cy="512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-35256"/>
            <a:ext cx="91440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ndfonline.com/doi/abs/10.1080/0305215050038475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0919" y="2286000"/>
            <a:ext cx="51160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  <a:latin typeface="Trebuchet MS" pitchFamily="34" charset="0"/>
              </a:rPr>
              <a:t>Mini-Project Approval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3276600"/>
            <a:ext cx="8458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rebuchet MS" pitchFamily="34" charset="0"/>
              </a:rPr>
              <a:t>Project Title	:    Nature-Based Optimization for Ghosts in </a:t>
            </a:r>
            <a:r>
              <a:rPr lang="en-US" sz="2000" dirty="0" err="1">
                <a:latin typeface="Trebuchet MS" pitchFamily="34" charset="0"/>
              </a:rPr>
              <a:t>PacMan</a:t>
            </a:r>
            <a:r>
              <a:rPr lang="en-US" sz="2000" dirty="0">
                <a:latin typeface="Trebuchet MS" pitchFamily="34" charset="0"/>
              </a:rPr>
              <a:t>                       </a:t>
            </a:r>
          </a:p>
          <a:p>
            <a:endParaRPr lang="en-US" sz="2000" dirty="0">
              <a:latin typeface="Trebuchet MS" pitchFamily="34" charset="0"/>
            </a:endParaRPr>
          </a:p>
          <a:p>
            <a:r>
              <a:rPr lang="en-US" sz="2000" dirty="0">
                <a:latin typeface="Trebuchet MS" pitchFamily="34" charset="0"/>
              </a:rPr>
              <a:t>Project Guide	:   Prof. Badri Prasad                         </a:t>
            </a:r>
          </a:p>
          <a:p>
            <a:endParaRPr lang="en-US" sz="2000" dirty="0">
              <a:latin typeface="Trebuchet MS" pitchFamily="34" charset="0"/>
            </a:endParaRPr>
          </a:p>
          <a:p>
            <a:r>
              <a:rPr lang="en-US" sz="2000" dirty="0">
                <a:latin typeface="Trebuchet MS" pitchFamily="34" charset="0"/>
              </a:rPr>
              <a:t>Project Team 	:  Suryanarayan N (PES1201700094)</a:t>
            </a:r>
          </a:p>
          <a:p>
            <a:r>
              <a:rPr lang="en-US" sz="2000" dirty="0">
                <a:latin typeface="Trebuchet MS" pitchFamily="34" charset="0"/>
              </a:rPr>
              <a:t>		   Dheeraj D Gharde (PES1201700075)</a:t>
            </a:r>
          </a:p>
          <a:p>
            <a:r>
              <a:rPr lang="en-US" sz="2000" dirty="0">
                <a:latin typeface="Trebuchet MS" pitchFamily="34" charset="0"/>
              </a:rPr>
              <a:t> </a:t>
            </a:r>
          </a:p>
          <a:p>
            <a:endParaRPr lang="en-IN" sz="200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667000" y="1143000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Problem Statement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1828800"/>
            <a:ext cx="8458200" cy="4724400"/>
          </a:xfrm>
          <a:prstGeom prst="rect">
            <a:avLst/>
          </a:prstGeom>
        </p:spPr>
        <p:txBody>
          <a:bodyPr/>
          <a:lstStyle/>
          <a:p>
            <a:pPr marL="1155700" lvl="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Swarm Intelligence consists of a group of agents interacting with each other in an environment. </a:t>
            </a:r>
          </a:p>
          <a:p>
            <a:pPr marL="1155700" lvl="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This inspiration comes from nature, especially biological systems.</a:t>
            </a:r>
          </a:p>
          <a:p>
            <a:pPr marL="1155700" lvl="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 These algorithms can be effectively used in optimization problems</a:t>
            </a:r>
          </a:p>
          <a:p>
            <a:pPr marL="1155700" lvl="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The applications of these algorithms haven’t been completely researched.</a:t>
            </a:r>
          </a:p>
          <a:p>
            <a:pPr marL="1155700" lvl="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We plan to use these algorithms in Gaming to show its effectiveness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1371600" y="11430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Literature Survey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828800"/>
            <a:ext cx="8458200" cy="4724400"/>
          </a:xfrm>
          <a:prstGeom prst="rect">
            <a:avLst/>
          </a:prstGeom>
        </p:spPr>
        <p:txBody>
          <a:bodyPr/>
          <a:lstStyle/>
          <a:p>
            <a:pPr marL="342900" marR="0" lvl="0" indent="127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  <a:hlinkClick r:id="rId3"/>
              </a:rPr>
              <a:t>Shuffled Frog Leaping Algorithm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42900" marR="0" lvl="0" indent="127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This paper explains the working of the Frog Algorithm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" y="1828800"/>
            <a:ext cx="8458200" cy="4724400"/>
          </a:xfrm>
          <a:prstGeom prst="rect">
            <a:avLst/>
          </a:prstGeom>
        </p:spPr>
        <p:txBody>
          <a:bodyPr/>
          <a:lstStyle/>
          <a:p>
            <a:pPr marL="989013" lvl="1" indent="-1762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Ghosts refer to the agents in Pac Man who catch the player</a:t>
            </a:r>
          </a:p>
          <a:p>
            <a:pPr marL="989013" lvl="1" indent="-1762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We plan to apply Shuffled Frog Leaping Algorithm on the ghosts to catch the player</a:t>
            </a:r>
          </a:p>
          <a:p>
            <a:pPr marL="989013" lvl="1" indent="-1762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In this case w.r.t the algorithm, player is the food and the ghosts are the frogs which are trying to catch the food.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667000" y="1143000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Proposed Solution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1371600" y="11430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Technologies / Methodologies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828800"/>
            <a:ext cx="8458200" cy="4724400"/>
          </a:xfrm>
          <a:prstGeom prst="rect">
            <a:avLst/>
          </a:prstGeom>
        </p:spPr>
        <p:txBody>
          <a:bodyPr/>
          <a:lstStyle/>
          <a:p>
            <a:pPr marL="6858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Python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tkinter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module for the Game</a:t>
            </a:r>
          </a:p>
          <a:p>
            <a:pPr marL="6858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 err="1">
                <a:solidFill>
                  <a:srgbClr val="0000FF"/>
                </a:solidFill>
                <a:latin typeface="Trebuchet MS" pitchFamily="34" charset="0"/>
              </a:rPr>
              <a:t>Numpy</a:t>
            </a: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 Python module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1371600" y="11430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Project Timelines &amp; Plan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828800"/>
            <a:ext cx="8458200" cy="4724400"/>
          </a:xfrm>
          <a:prstGeom prst="rect">
            <a:avLst/>
          </a:prstGeom>
        </p:spPr>
        <p:txBody>
          <a:bodyPr/>
          <a:lstStyle/>
          <a:p>
            <a:pPr marL="342900" marR="0" lvl="0" indent="127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By First Review,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Completion of the game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By Second Review,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Integration of Frog Leaping Algorithm into the game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By ESA,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If time permits, implementation of other algorithms into the game and comparisons between their performances</a:t>
            </a:r>
          </a:p>
          <a:p>
            <a:pPr marL="1077913" lvl="1" indent="-265113" algn="just" eaLnBrk="0" hangingPunct="0">
              <a:spcBef>
                <a:spcPct val="20000"/>
              </a:spcBef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1371600" y="11430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Any other information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47484" y="3352800"/>
            <a:ext cx="25065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  <a:latin typeface="Trebuchet MS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12449</TotalTime>
  <Words>236</Words>
  <Application>Microsoft Office PowerPoint</Application>
  <PresentationFormat>On-screen Show (4:3)</PresentationFormat>
  <Paragraphs>39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KTwo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Profile PPT</dc:title>
  <dc:creator>Anant R Koppar</dc:creator>
  <cp:lastModifiedBy>Dheeraj Gharde</cp:lastModifiedBy>
  <cp:revision>733</cp:revision>
  <dcterms:created xsi:type="dcterms:W3CDTF">2009-01-21T07:44:06Z</dcterms:created>
  <dcterms:modified xsi:type="dcterms:W3CDTF">2020-01-19T12:38:37Z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