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9"/>
  </p:notesMasterIdLst>
  <p:sldIdLst>
    <p:sldId id="295" r:id="rId2"/>
    <p:sldId id="296" r:id="rId3"/>
    <p:sldId id="308" r:id="rId4"/>
    <p:sldId id="316" r:id="rId5"/>
    <p:sldId id="319" r:id="rId6"/>
    <p:sldId id="317" r:id="rId7"/>
    <p:sldId id="318" r:id="rId8"/>
    <p:sldId id="324" r:id="rId9"/>
    <p:sldId id="299" r:id="rId10"/>
    <p:sldId id="325" r:id="rId11"/>
    <p:sldId id="320" r:id="rId12"/>
    <p:sldId id="331" r:id="rId13"/>
    <p:sldId id="326" r:id="rId14"/>
    <p:sldId id="307" r:id="rId15"/>
    <p:sldId id="315" r:id="rId16"/>
    <p:sldId id="322" r:id="rId17"/>
    <p:sldId id="278" r:id="rId18"/>
  </p:sldIdLst>
  <p:sldSz cx="9144000" cy="5143500" type="screen16x9"/>
  <p:notesSz cx="6858000" cy="9144000"/>
  <p:embeddedFontLst>
    <p:embeddedFont>
      <p:font typeface="Latha" panose="020B0604020202020204" pitchFamily="34" charset="0"/>
      <p:regular r:id="rId20"/>
      <p:bold r:id="rId21"/>
    </p:embeddedFont>
    <p:embeddedFont>
      <p:font typeface="Lato" panose="020F0502020204030203" pitchFamily="34" charset="0"/>
      <p:regular r:id="rId22"/>
      <p:bold r:id="rId23"/>
      <p:italic r:id="rId24"/>
      <p:boldItalic r:id="rId25"/>
    </p:embeddedFont>
    <p:embeddedFont>
      <p:font typeface="Raleway"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A40"/>
    <a:srgbClr val="000000"/>
    <a:srgbClr val="008000"/>
    <a:srgbClr val="996633"/>
    <a:srgbClr val="4D4D4D"/>
    <a:srgbClr val="FF5050"/>
    <a:srgbClr val="009900"/>
    <a:srgbClr val="2068A6"/>
    <a:srgbClr val="196494"/>
    <a:srgbClr val="FF97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65" autoAdjust="0"/>
  </p:normalViewPr>
  <p:slideViewPr>
    <p:cSldViewPr snapToGrid="0">
      <p:cViewPr varScale="1">
        <p:scale>
          <a:sx n="112" d="100"/>
          <a:sy n="112" d="100"/>
        </p:scale>
        <p:origin x="6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465003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1552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077192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8247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29177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75873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78395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42741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962499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77583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405919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028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lvl="0" algn="r">
              <a:buNone/>
              <a:defRPr sz="1300">
                <a:solidFill>
                  <a:schemeClr val="accent6"/>
                </a:solidFill>
                <a:latin typeface="Lato"/>
                <a:ea typeface="Lato"/>
                <a:cs typeface="Lato"/>
                <a:sym typeface="Lato"/>
              </a:defRPr>
            </a:lvl1pPr>
            <a:lvl2pPr lvl="1" algn="r">
              <a:buNone/>
              <a:defRPr sz="1300">
                <a:solidFill>
                  <a:schemeClr val="accent6"/>
                </a:solidFill>
                <a:latin typeface="Lato"/>
                <a:ea typeface="Lato"/>
                <a:cs typeface="Lato"/>
                <a:sym typeface="Lato"/>
              </a:defRPr>
            </a:lvl2pPr>
            <a:lvl3pPr lvl="2" algn="r">
              <a:buNone/>
              <a:defRPr sz="1300">
                <a:solidFill>
                  <a:schemeClr val="accent6"/>
                </a:solidFill>
                <a:latin typeface="Lato"/>
                <a:ea typeface="Lato"/>
                <a:cs typeface="Lato"/>
                <a:sym typeface="Lato"/>
              </a:defRPr>
            </a:lvl3pPr>
            <a:lvl4pPr lvl="3" algn="r">
              <a:buNone/>
              <a:defRPr sz="1300">
                <a:solidFill>
                  <a:schemeClr val="accent6"/>
                </a:solidFill>
                <a:latin typeface="Lato"/>
                <a:ea typeface="Lato"/>
                <a:cs typeface="Lato"/>
                <a:sym typeface="Lato"/>
              </a:defRPr>
            </a:lvl4pPr>
            <a:lvl5pPr lvl="4" algn="r">
              <a:buNone/>
              <a:defRPr sz="1300">
                <a:solidFill>
                  <a:schemeClr val="accent6"/>
                </a:solidFill>
                <a:latin typeface="Lato"/>
                <a:ea typeface="Lato"/>
                <a:cs typeface="Lato"/>
                <a:sym typeface="Lato"/>
              </a:defRPr>
            </a:lvl5pPr>
            <a:lvl6pPr lvl="5" algn="r">
              <a:buNone/>
              <a:defRPr sz="1300">
                <a:solidFill>
                  <a:schemeClr val="accent6"/>
                </a:solidFill>
                <a:latin typeface="Lato"/>
                <a:ea typeface="Lato"/>
                <a:cs typeface="Lato"/>
                <a:sym typeface="Lato"/>
              </a:defRPr>
            </a:lvl6pPr>
            <a:lvl7pPr lvl="6" algn="r">
              <a:buNone/>
              <a:defRPr sz="1300">
                <a:solidFill>
                  <a:schemeClr val="accent6"/>
                </a:solidFill>
                <a:latin typeface="Lato"/>
                <a:ea typeface="Lato"/>
                <a:cs typeface="Lato"/>
                <a:sym typeface="Lato"/>
              </a:defRPr>
            </a:lvl7pPr>
            <a:lvl8pPr lvl="7" algn="r">
              <a:buNone/>
              <a:defRPr sz="1300">
                <a:solidFill>
                  <a:schemeClr val="accent6"/>
                </a:solidFill>
                <a:latin typeface="Lato"/>
                <a:ea typeface="Lato"/>
                <a:cs typeface="Lato"/>
                <a:sym typeface="Lato"/>
              </a:defRPr>
            </a:lvl8pPr>
            <a:lvl9pPr lvl="8" algn="r">
              <a:buNone/>
              <a:defRPr sz="1300">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ISBN_(identifie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en.wikipedia.org/wiki/Special:BookSources/0-201-10088-6"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A9C767-F65B-4419-99FD-C5A76DD0DF95}"/>
              </a:ext>
            </a:extLst>
          </p:cNvPr>
          <p:cNvSpPr>
            <a:spLocks noGrp="1"/>
          </p:cNvSpPr>
          <p:nvPr>
            <p:ph type="sldNum" idx="12"/>
          </p:nvPr>
        </p:nvSpPr>
        <p:spPr>
          <a:xfrm>
            <a:off x="8464419" y="4643986"/>
            <a:ext cx="548700" cy="313500"/>
          </a:xfrm>
        </p:spPr>
        <p:txBody>
          <a:bodyPr/>
          <a:lstStyle/>
          <a:p>
            <a:pPr marL="0" lvl="0" indent="0" algn="r" rtl="0">
              <a:spcBef>
                <a:spcPts val="0"/>
              </a:spcBef>
              <a:spcAft>
                <a:spcPts val="0"/>
              </a:spcAft>
              <a:buNone/>
            </a:pPr>
            <a:fld id="{00000000-1234-1234-1234-123412341234}" type="slidenum">
              <a:rPr lang="en" smtClean="0"/>
              <a:t>1</a:t>
            </a:fld>
            <a:endParaRPr lang="en"/>
          </a:p>
        </p:txBody>
      </p:sp>
      <p:grpSp>
        <p:nvGrpSpPr>
          <p:cNvPr id="8" name="Group 7">
            <a:extLst>
              <a:ext uri="{FF2B5EF4-FFF2-40B4-BE49-F238E27FC236}">
                <a16:creationId xmlns:a16="http://schemas.microsoft.com/office/drawing/2014/main" id="{643D88D9-CCF6-4B7D-BD17-41A85AE7CEA2}"/>
              </a:ext>
            </a:extLst>
          </p:cNvPr>
          <p:cNvGrpSpPr/>
          <p:nvPr/>
        </p:nvGrpSpPr>
        <p:grpSpPr>
          <a:xfrm>
            <a:off x="942372" y="368748"/>
            <a:ext cx="7259256" cy="1039652"/>
            <a:chOff x="996231" y="368748"/>
            <a:chExt cx="7259256" cy="1039652"/>
          </a:xfrm>
        </p:grpSpPr>
        <p:pic>
          <p:nvPicPr>
            <p:cNvPr id="4" name="Picture 3">
              <a:extLst>
                <a:ext uri="{FF2B5EF4-FFF2-40B4-BE49-F238E27FC236}">
                  <a16:creationId xmlns:a16="http://schemas.microsoft.com/office/drawing/2014/main" id="{9822FC54-146D-49A0-A338-78B4D2D39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231" y="368748"/>
              <a:ext cx="1039652" cy="1039652"/>
            </a:xfrm>
            <a:prstGeom prst="rect">
              <a:avLst/>
            </a:prstGeom>
          </p:spPr>
        </p:pic>
        <p:sp>
          <p:nvSpPr>
            <p:cNvPr id="5" name="TextBox 4">
              <a:extLst>
                <a:ext uri="{FF2B5EF4-FFF2-40B4-BE49-F238E27FC236}">
                  <a16:creationId xmlns:a16="http://schemas.microsoft.com/office/drawing/2014/main" id="{1F0ABD2C-9861-4992-8443-7768B1758791}"/>
                </a:ext>
              </a:extLst>
            </p:cNvPr>
            <p:cNvSpPr txBox="1"/>
            <p:nvPr/>
          </p:nvSpPr>
          <p:spPr>
            <a:xfrm>
              <a:off x="1868398" y="503854"/>
              <a:ext cx="6387089" cy="769441"/>
            </a:xfrm>
            <a:prstGeom prst="rect">
              <a:avLst/>
            </a:prstGeom>
            <a:noFill/>
          </p:spPr>
          <p:txBody>
            <a:bodyPr wrap="square" rtlCol="0">
              <a:spAutoFit/>
            </a:bodyPr>
            <a:lstStyle/>
            <a:p>
              <a:pPr algn="ctr"/>
              <a:r>
                <a:rPr lang="en-IN" sz="22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GOVERNMENT COLLEGE OF ENGINEERING BARGUR (AUTONOMOUS)</a:t>
              </a:r>
              <a:endParaRPr lang="en-US" sz="22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grpSp>
      <p:sp>
        <p:nvSpPr>
          <p:cNvPr id="6" name="TextBox 5">
            <a:extLst>
              <a:ext uri="{FF2B5EF4-FFF2-40B4-BE49-F238E27FC236}">
                <a16:creationId xmlns:a16="http://schemas.microsoft.com/office/drawing/2014/main" id="{F25EB815-75AF-4936-8922-F9766B39675F}"/>
              </a:ext>
            </a:extLst>
          </p:cNvPr>
          <p:cNvSpPr txBox="1"/>
          <p:nvPr/>
        </p:nvSpPr>
        <p:spPr>
          <a:xfrm>
            <a:off x="1137422" y="4051516"/>
            <a:ext cx="6869151" cy="415498"/>
          </a:xfrm>
          <a:prstGeom prst="rect">
            <a:avLst/>
          </a:prstGeom>
          <a:noFill/>
        </p:spPr>
        <p:txBody>
          <a:bodyPr wrap="square" rtlCol="0">
            <a:spAutoFit/>
          </a:bodyPr>
          <a:lstStyle/>
          <a:p>
            <a:pPr algn="ctr"/>
            <a:r>
              <a:rPr lang="en-US" sz="21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rPr>
              <a:t>Department of Computer Science and Engineering</a:t>
            </a:r>
          </a:p>
        </p:txBody>
      </p:sp>
      <p:sp>
        <p:nvSpPr>
          <p:cNvPr id="7" name="TextBox 6">
            <a:extLst>
              <a:ext uri="{FF2B5EF4-FFF2-40B4-BE49-F238E27FC236}">
                <a16:creationId xmlns:a16="http://schemas.microsoft.com/office/drawing/2014/main" id="{1C3FC7B8-1F9B-4395-9E5B-DF5AE42BA43C}"/>
              </a:ext>
            </a:extLst>
          </p:cNvPr>
          <p:cNvSpPr txBox="1"/>
          <p:nvPr/>
        </p:nvSpPr>
        <p:spPr>
          <a:xfrm>
            <a:off x="576669" y="1892476"/>
            <a:ext cx="7990656" cy="1140184"/>
          </a:xfrm>
          <a:prstGeom prst="rect">
            <a:avLst/>
          </a:prstGeom>
          <a:noFill/>
        </p:spPr>
        <p:txBody>
          <a:bodyPr wrap="square" rtlCol="0">
            <a:spAutoFit/>
          </a:bodyPr>
          <a:lstStyle/>
          <a:p>
            <a:pPr algn="ctr">
              <a:lnSpc>
                <a:spcPct val="150000"/>
              </a:lnSpc>
              <a:spcAft>
                <a:spcPts val="130"/>
              </a:spcAft>
            </a:pPr>
            <a:r>
              <a:rPr lang="en-US" sz="2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Project Presentation</a:t>
            </a:r>
          </a:p>
          <a:p>
            <a:pPr algn="ctr">
              <a:lnSpc>
                <a:spcPct val="150000"/>
              </a:lnSpc>
              <a:spcAft>
                <a:spcPts val="130"/>
              </a:spcAft>
            </a:pPr>
            <a:r>
              <a:rPr lang="en-US" sz="2400" b="1" u="sng" dirty="0">
                <a:solidFill>
                  <a:srgbClr val="9E1A40"/>
                </a:solidFill>
                <a:latin typeface="Lato" panose="020F0502020204030203" pitchFamily="34" charset="0"/>
                <a:ea typeface="Lato" panose="020F0502020204030203" pitchFamily="34" charset="0"/>
                <a:cs typeface="Lato" panose="020F0502020204030203" pitchFamily="34" charset="0"/>
              </a:rPr>
              <a:t>“THIRAN - TAMIL PROGRAMMING LANGUAGE”</a:t>
            </a:r>
          </a:p>
        </p:txBody>
      </p:sp>
    </p:spTree>
    <p:extLst>
      <p:ext uri="{BB962C8B-B14F-4D97-AF65-F5344CB8AC3E}">
        <p14:creationId xmlns:p14="http://schemas.microsoft.com/office/powerpoint/2010/main" val="81409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34841"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1:</a:t>
            </a:r>
            <a:endParaRPr lang="en-IN" sz="2400" b="1" u="sng" dirty="0">
              <a:solidFill>
                <a:srgbClr val="196494"/>
              </a:solidFill>
              <a:latin typeface="Raleway" pitchFamily="2" charset="0"/>
            </a:endParaRPr>
          </a:p>
        </p:txBody>
      </p:sp>
      <p:pic>
        <p:nvPicPr>
          <p:cNvPr id="5" name="Picture 4">
            <a:extLst>
              <a:ext uri="{FF2B5EF4-FFF2-40B4-BE49-F238E27FC236}">
                <a16:creationId xmlns:a16="http://schemas.microsoft.com/office/drawing/2014/main" id="{83072AFE-9F25-4389-B816-91C9A11F62B0}"/>
              </a:ext>
            </a:extLst>
          </p:cNvPr>
          <p:cNvPicPr>
            <a:picLocks noChangeAspect="1"/>
          </p:cNvPicPr>
          <p:nvPr/>
        </p:nvPicPr>
        <p:blipFill>
          <a:blip r:embed="rId3"/>
          <a:stretch>
            <a:fillRect/>
          </a:stretch>
        </p:blipFill>
        <p:spPr>
          <a:xfrm>
            <a:off x="798757" y="1041802"/>
            <a:ext cx="7546486" cy="3337622"/>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4D1F70D6-EAB7-4ED1-87C6-A2EE4CCD38DA}"/>
              </a:ext>
            </a:extLst>
          </p:cNvPr>
          <p:cNvPicPr>
            <a:picLocks noChangeAspect="1"/>
          </p:cNvPicPr>
          <p:nvPr/>
        </p:nvPicPr>
        <p:blipFill>
          <a:blip r:embed="rId4"/>
          <a:stretch>
            <a:fillRect/>
          </a:stretch>
        </p:blipFill>
        <p:spPr>
          <a:xfrm>
            <a:off x="5044720" y="3978373"/>
            <a:ext cx="3422207" cy="948517"/>
          </a:xfrm>
          <a:prstGeom prst="rect">
            <a:avLst/>
          </a:prstGeom>
          <a:ln>
            <a:solidFill>
              <a:schemeClr val="bg2">
                <a:lumMod val="75000"/>
              </a:schemeClr>
            </a:solidFill>
          </a:ln>
        </p:spPr>
      </p:pic>
      <p:grpSp>
        <p:nvGrpSpPr>
          <p:cNvPr id="9" name="Google Shape;848;p47">
            <a:extLst>
              <a:ext uri="{FF2B5EF4-FFF2-40B4-BE49-F238E27FC236}">
                <a16:creationId xmlns:a16="http://schemas.microsoft.com/office/drawing/2014/main" id="{DAE39599-9AD2-41DF-B4FB-1AAD7F5B4EE9}"/>
              </a:ext>
            </a:extLst>
          </p:cNvPr>
          <p:cNvGrpSpPr/>
          <p:nvPr/>
        </p:nvGrpSpPr>
        <p:grpSpPr>
          <a:xfrm>
            <a:off x="510733" y="245010"/>
            <a:ext cx="303217" cy="333836"/>
            <a:chOff x="5300400" y="3670175"/>
            <a:chExt cx="421300" cy="399325"/>
          </a:xfrm>
          <a:solidFill>
            <a:srgbClr val="196494"/>
          </a:solidFill>
        </p:grpSpPr>
        <p:sp>
          <p:nvSpPr>
            <p:cNvPr id="11" name="Google Shape;849;p47">
              <a:extLst>
                <a:ext uri="{FF2B5EF4-FFF2-40B4-BE49-F238E27FC236}">
                  <a16:creationId xmlns:a16="http://schemas.microsoft.com/office/drawing/2014/main" id="{236650E0-FA57-4CF8-82A7-DD0000CA3673}"/>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0;p47">
              <a:extLst>
                <a:ext uri="{FF2B5EF4-FFF2-40B4-BE49-F238E27FC236}">
                  <a16:creationId xmlns:a16="http://schemas.microsoft.com/office/drawing/2014/main" id="{B71C73B3-BBAB-48E7-994D-F9CEB51A845F}"/>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51;p47">
              <a:extLst>
                <a:ext uri="{FF2B5EF4-FFF2-40B4-BE49-F238E27FC236}">
                  <a16:creationId xmlns:a16="http://schemas.microsoft.com/office/drawing/2014/main" id="{CCE553F1-B3F2-494D-9A02-75E09FCEE67D}"/>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52;p47">
              <a:extLst>
                <a:ext uri="{FF2B5EF4-FFF2-40B4-BE49-F238E27FC236}">
                  <a16:creationId xmlns:a16="http://schemas.microsoft.com/office/drawing/2014/main" id="{93AA59B5-C103-4440-AE1B-48BC50444227}"/>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3;p47">
              <a:extLst>
                <a:ext uri="{FF2B5EF4-FFF2-40B4-BE49-F238E27FC236}">
                  <a16:creationId xmlns:a16="http://schemas.microsoft.com/office/drawing/2014/main" id="{EDD0399F-EB8A-44AF-807D-914AFC02FB19}"/>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793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55680"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2:</a:t>
            </a:r>
            <a:endParaRPr lang="en-IN" sz="2400" b="1" u="sng" dirty="0">
              <a:solidFill>
                <a:srgbClr val="196494"/>
              </a:solidFill>
              <a:latin typeface="Raleway" pitchFamily="2" charset="0"/>
            </a:endParaRPr>
          </a:p>
        </p:txBody>
      </p:sp>
      <p:pic>
        <p:nvPicPr>
          <p:cNvPr id="4" name="Picture 3">
            <a:extLst>
              <a:ext uri="{FF2B5EF4-FFF2-40B4-BE49-F238E27FC236}">
                <a16:creationId xmlns:a16="http://schemas.microsoft.com/office/drawing/2014/main" id="{6D39A2BF-F333-4D5A-9539-41CC5537EF53}"/>
              </a:ext>
            </a:extLst>
          </p:cNvPr>
          <p:cNvPicPr>
            <a:picLocks noChangeAspect="1"/>
          </p:cNvPicPr>
          <p:nvPr/>
        </p:nvPicPr>
        <p:blipFill>
          <a:blip r:embed="rId3"/>
          <a:stretch>
            <a:fillRect/>
          </a:stretch>
        </p:blipFill>
        <p:spPr>
          <a:xfrm>
            <a:off x="1658069" y="768530"/>
            <a:ext cx="5800566" cy="4029709"/>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EA921B04-C6FB-47D4-AAED-496A539A4C02}"/>
              </a:ext>
            </a:extLst>
          </p:cNvPr>
          <p:cNvPicPr>
            <a:picLocks noChangeAspect="1"/>
          </p:cNvPicPr>
          <p:nvPr/>
        </p:nvPicPr>
        <p:blipFill>
          <a:blip r:embed="rId4"/>
          <a:stretch>
            <a:fillRect/>
          </a:stretch>
        </p:blipFill>
        <p:spPr>
          <a:xfrm>
            <a:off x="5010161" y="3560792"/>
            <a:ext cx="2973092" cy="1376864"/>
          </a:xfrm>
          <a:prstGeom prst="rect">
            <a:avLst/>
          </a:prstGeom>
          <a:ln>
            <a:solidFill>
              <a:schemeClr val="bg2">
                <a:lumMod val="75000"/>
              </a:schemeClr>
            </a:solidFill>
          </a:ln>
        </p:spPr>
      </p:pic>
      <p:grpSp>
        <p:nvGrpSpPr>
          <p:cNvPr id="13" name="Google Shape;848;p47">
            <a:extLst>
              <a:ext uri="{FF2B5EF4-FFF2-40B4-BE49-F238E27FC236}">
                <a16:creationId xmlns:a16="http://schemas.microsoft.com/office/drawing/2014/main" id="{FB7F153D-9149-4A80-A334-03AE205B2E61}"/>
              </a:ext>
            </a:extLst>
          </p:cNvPr>
          <p:cNvGrpSpPr/>
          <p:nvPr/>
        </p:nvGrpSpPr>
        <p:grpSpPr>
          <a:xfrm>
            <a:off x="510733" y="245010"/>
            <a:ext cx="303217" cy="333836"/>
            <a:chOff x="5300400" y="3670175"/>
            <a:chExt cx="421300" cy="399325"/>
          </a:xfrm>
          <a:solidFill>
            <a:srgbClr val="196494"/>
          </a:solidFill>
        </p:grpSpPr>
        <p:sp>
          <p:nvSpPr>
            <p:cNvPr id="14" name="Google Shape;849;p47">
              <a:extLst>
                <a:ext uri="{FF2B5EF4-FFF2-40B4-BE49-F238E27FC236}">
                  <a16:creationId xmlns:a16="http://schemas.microsoft.com/office/drawing/2014/main" id="{BE12555A-CE72-4186-99DE-E71DBF593443}"/>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0;p47">
              <a:extLst>
                <a:ext uri="{FF2B5EF4-FFF2-40B4-BE49-F238E27FC236}">
                  <a16:creationId xmlns:a16="http://schemas.microsoft.com/office/drawing/2014/main" id="{0E148C67-267F-49C4-968C-059FAA34A7D3}"/>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1;p47">
              <a:extLst>
                <a:ext uri="{FF2B5EF4-FFF2-40B4-BE49-F238E27FC236}">
                  <a16:creationId xmlns:a16="http://schemas.microsoft.com/office/drawing/2014/main" id="{ACC721F3-C0CC-4DCB-B709-085077B1518D}"/>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2;p47">
              <a:extLst>
                <a:ext uri="{FF2B5EF4-FFF2-40B4-BE49-F238E27FC236}">
                  <a16:creationId xmlns:a16="http://schemas.microsoft.com/office/drawing/2014/main" id="{A1CF9372-E72C-4DC3-9630-19E31CAE4287}"/>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3;p47">
              <a:extLst>
                <a:ext uri="{FF2B5EF4-FFF2-40B4-BE49-F238E27FC236}">
                  <a16:creationId xmlns:a16="http://schemas.microsoft.com/office/drawing/2014/main" id="{A8570023-1A1D-4EC8-9837-228FE17C52BB}"/>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250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34841"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3:</a:t>
            </a:r>
            <a:endParaRPr lang="en-IN" sz="2400" b="1" u="sng" dirty="0">
              <a:solidFill>
                <a:srgbClr val="196494"/>
              </a:solidFill>
              <a:latin typeface="Raleway" pitchFamily="2" charset="0"/>
            </a:endParaRPr>
          </a:p>
        </p:txBody>
      </p:sp>
      <p:pic>
        <p:nvPicPr>
          <p:cNvPr id="4" name="Picture 3">
            <a:extLst>
              <a:ext uri="{FF2B5EF4-FFF2-40B4-BE49-F238E27FC236}">
                <a16:creationId xmlns:a16="http://schemas.microsoft.com/office/drawing/2014/main" id="{9F9E0A9B-2747-424C-B046-B382CAA03157}"/>
              </a:ext>
            </a:extLst>
          </p:cNvPr>
          <p:cNvPicPr>
            <a:picLocks noChangeAspect="1"/>
          </p:cNvPicPr>
          <p:nvPr/>
        </p:nvPicPr>
        <p:blipFill>
          <a:blip r:embed="rId3"/>
          <a:stretch>
            <a:fillRect/>
          </a:stretch>
        </p:blipFill>
        <p:spPr>
          <a:xfrm>
            <a:off x="794094" y="944692"/>
            <a:ext cx="7560860" cy="3752241"/>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E02EBEAC-DDBB-463B-B379-F7A2F1429D96}"/>
              </a:ext>
            </a:extLst>
          </p:cNvPr>
          <p:cNvPicPr>
            <a:picLocks noChangeAspect="1"/>
          </p:cNvPicPr>
          <p:nvPr/>
        </p:nvPicPr>
        <p:blipFill>
          <a:blip r:embed="rId4"/>
          <a:stretch>
            <a:fillRect/>
          </a:stretch>
        </p:blipFill>
        <p:spPr>
          <a:xfrm>
            <a:off x="5480591" y="3560513"/>
            <a:ext cx="2999984" cy="1276589"/>
          </a:xfrm>
          <a:prstGeom prst="rect">
            <a:avLst/>
          </a:prstGeom>
          <a:ln>
            <a:solidFill>
              <a:schemeClr val="bg2">
                <a:lumMod val="75000"/>
              </a:schemeClr>
            </a:solidFill>
          </a:ln>
        </p:spPr>
      </p:pic>
      <p:grpSp>
        <p:nvGrpSpPr>
          <p:cNvPr id="13" name="Google Shape;848;p47">
            <a:extLst>
              <a:ext uri="{FF2B5EF4-FFF2-40B4-BE49-F238E27FC236}">
                <a16:creationId xmlns:a16="http://schemas.microsoft.com/office/drawing/2014/main" id="{CB4171CA-8D29-4A78-B142-91A88F135E6A}"/>
              </a:ext>
            </a:extLst>
          </p:cNvPr>
          <p:cNvGrpSpPr/>
          <p:nvPr/>
        </p:nvGrpSpPr>
        <p:grpSpPr>
          <a:xfrm>
            <a:off x="510733" y="245010"/>
            <a:ext cx="303217" cy="333836"/>
            <a:chOff x="5300400" y="3670175"/>
            <a:chExt cx="421300" cy="399325"/>
          </a:xfrm>
          <a:solidFill>
            <a:srgbClr val="196494"/>
          </a:solidFill>
        </p:grpSpPr>
        <p:sp>
          <p:nvSpPr>
            <p:cNvPr id="14" name="Google Shape;849;p47">
              <a:extLst>
                <a:ext uri="{FF2B5EF4-FFF2-40B4-BE49-F238E27FC236}">
                  <a16:creationId xmlns:a16="http://schemas.microsoft.com/office/drawing/2014/main" id="{A92E117F-D6DD-4080-B242-8C0AF3AAE58A}"/>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50;p47">
              <a:extLst>
                <a:ext uri="{FF2B5EF4-FFF2-40B4-BE49-F238E27FC236}">
                  <a16:creationId xmlns:a16="http://schemas.microsoft.com/office/drawing/2014/main" id="{29AFCC88-F972-4A47-8C40-A3354A46484F}"/>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1;p47">
              <a:extLst>
                <a:ext uri="{FF2B5EF4-FFF2-40B4-BE49-F238E27FC236}">
                  <a16:creationId xmlns:a16="http://schemas.microsoft.com/office/drawing/2014/main" id="{D56ACDB3-6448-4AE3-A9C3-411E238F9E5E}"/>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2;p47">
              <a:extLst>
                <a:ext uri="{FF2B5EF4-FFF2-40B4-BE49-F238E27FC236}">
                  <a16:creationId xmlns:a16="http://schemas.microsoft.com/office/drawing/2014/main" id="{9002A399-390C-47A5-83FD-A4327CCB51EC}"/>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3;p47">
              <a:extLst>
                <a:ext uri="{FF2B5EF4-FFF2-40B4-BE49-F238E27FC236}">
                  <a16:creationId xmlns:a16="http://schemas.microsoft.com/office/drawing/2014/main" id="{318EC8E7-037F-471B-A65C-242E02FA8E17}"/>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903045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21629" y="167448"/>
            <a:ext cx="4334841"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 Example Program 4:</a:t>
            </a:r>
            <a:endParaRPr lang="en-IN" sz="2400" b="1" u="sng" dirty="0">
              <a:solidFill>
                <a:srgbClr val="196494"/>
              </a:solidFill>
              <a:latin typeface="Raleway" pitchFamily="2" charset="0"/>
            </a:endParaRPr>
          </a:p>
        </p:txBody>
      </p:sp>
      <p:pic>
        <p:nvPicPr>
          <p:cNvPr id="8" name="Picture 7">
            <a:extLst>
              <a:ext uri="{FF2B5EF4-FFF2-40B4-BE49-F238E27FC236}">
                <a16:creationId xmlns:a16="http://schemas.microsoft.com/office/drawing/2014/main" id="{9193FE17-A5ED-4C4F-8A9E-0DA01249E0E9}"/>
              </a:ext>
            </a:extLst>
          </p:cNvPr>
          <p:cNvPicPr>
            <a:picLocks noChangeAspect="1"/>
          </p:cNvPicPr>
          <p:nvPr/>
        </p:nvPicPr>
        <p:blipFill>
          <a:blip r:embed="rId3"/>
          <a:stretch>
            <a:fillRect/>
          </a:stretch>
        </p:blipFill>
        <p:spPr>
          <a:xfrm>
            <a:off x="1775139" y="740190"/>
            <a:ext cx="5047577" cy="4106669"/>
          </a:xfrm>
          <a:prstGeom prst="rect">
            <a:avLst/>
          </a:prstGeom>
          <a:ln>
            <a:solidFill>
              <a:schemeClr val="bg2">
                <a:lumMod val="50000"/>
              </a:schemeClr>
            </a:solidFill>
          </a:ln>
        </p:spPr>
      </p:pic>
      <p:pic>
        <p:nvPicPr>
          <p:cNvPr id="10" name="Picture 9">
            <a:extLst>
              <a:ext uri="{FF2B5EF4-FFF2-40B4-BE49-F238E27FC236}">
                <a16:creationId xmlns:a16="http://schemas.microsoft.com/office/drawing/2014/main" id="{D24E2490-0FC7-4E86-AD22-F8C864F082ED}"/>
              </a:ext>
            </a:extLst>
          </p:cNvPr>
          <p:cNvPicPr>
            <a:picLocks noChangeAspect="1"/>
          </p:cNvPicPr>
          <p:nvPr/>
        </p:nvPicPr>
        <p:blipFill>
          <a:blip r:embed="rId4"/>
          <a:stretch>
            <a:fillRect/>
          </a:stretch>
        </p:blipFill>
        <p:spPr>
          <a:xfrm>
            <a:off x="4646946" y="4067326"/>
            <a:ext cx="3444667" cy="868245"/>
          </a:xfrm>
          <a:prstGeom prst="rect">
            <a:avLst/>
          </a:prstGeom>
          <a:ln>
            <a:solidFill>
              <a:schemeClr val="bg2">
                <a:lumMod val="75000"/>
              </a:schemeClr>
            </a:solidFill>
          </a:ln>
        </p:spPr>
      </p:pic>
      <p:grpSp>
        <p:nvGrpSpPr>
          <p:cNvPr id="24" name="Google Shape;848;p47">
            <a:extLst>
              <a:ext uri="{FF2B5EF4-FFF2-40B4-BE49-F238E27FC236}">
                <a16:creationId xmlns:a16="http://schemas.microsoft.com/office/drawing/2014/main" id="{4A07C2DE-E9A0-49F6-9B55-6BF06768CBAD}"/>
              </a:ext>
            </a:extLst>
          </p:cNvPr>
          <p:cNvGrpSpPr/>
          <p:nvPr/>
        </p:nvGrpSpPr>
        <p:grpSpPr>
          <a:xfrm>
            <a:off x="510733" y="245010"/>
            <a:ext cx="303217" cy="333836"/>
            <a:chOff x="5300400" y="3670175"/>
            <a:chExt cx="421300" cy="399325"/>
          </a:xfrm>
          <a:solidFill>
            <a:srgbClr val="196494"/>
          </a:solidFill>
        </p:grpSpPr>
        <p:sp>
          <p:nvSpPr>
            <p:cNvPr id="25" name="Google Shape;849;p47">
              <a:extLst>
                <a:ext uri="{FF2B5EF4-FFF2-40B4-BE49-F238E27FC236}">
                  <a16:creationId xmlns:a16="http://schemas.microsoft.com/office/drawing/2014/main" id="{05787396-735D-4454-97F8-02C5522BC5A1}"/>
                </a:ext>
              </a:extLst>
            </p:cNvPr>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0;p47">
              <a:extLst>
                <a:ext uri="{FF2B5EF4-FFF2-40B4-BE49-F238E27FC236}">
                  <a16:creationId xmlns:a16="http://schemas.microsoft.com/office/drawing/2014/main" id="{AFA45D80-A1E4-4156-840D-15B41DA48C6C}"/>
                </a:ext>
              </a:extLst>
            </p:cNvPr>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51;p47">
              <a:extLst>
                <a:ext uri="{FF2B5EF4-FFF2-40B4-BE49-F238E27FC236}">
                  <a16:creationId xmlns:a16="http://schemas.microsoft.com/office/drawing/2014/main" id="{6551963D-692C-41C3-B241-8A287AC45F9F}"/>
                </a:ext>
              </a:extLst>
            </p:cNvPr>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2;p47">
              <a:extLst>
                <a:ext uri="{FF2B5EF4-FFF2-40B4-BE49-F238E27FC236}">
                  <a16:creationId xmlns:a16="http://schemas.microsoft.com/office/drawing/2014/main" id="{67D3B62E-D718-460B-8CBC-B869E314213E}"/>
                </a:ext>
              </a:extLst>
            </p:cNvPr>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3;p47">
              <a:extLst>
                <a:ext uri="{FF2B5EF4-FFF2-40B4-BE49-F238E27FC236}">
                  <a16:creationId xmlns:a16="http://schemas.microsoft.com/office/drawing/2014/main" id="{CE93D271-2CFD-4308-9706-DB5218041683}"/>
                </a:ext>
              </a:extLst>
            </p:cNvPr>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63844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4" name="Group 3">
            <a:extLst>
              <a:ext uri="{FF2B5EF4-FFF2-40B4-BE49-F238E27FC236}">
                <a16:creationId xmlns:a16="http://schemas.microsoft.com/office/drawing/2014/main" id="{77159BC0-725A-4454-8F4D-730F52158BF9}"/>
              </a:ext>
            </a:extLst>
          </p:cNvPr>
          <p:cNvGrpSpPr/>
          <p:nvPr/>
        </p:nvGrpSpPr>
        <p:grpSpPr>
          <a:xfrm>
            <a:off x="652231" y="314951"/>
            <a:ext cx="2829330" cy="461665"/>
            <a:chOff x="652231" y="2259757"/>
            <a:chExt cx="2829330" cy="461665"/>
          </a:xfrm>
        </p:grpSpPr>
        <p:sp>
          <p:nvSpPr>
            <p:cNvPr id="10" name="TextBox 9">
              <a:extLst>
                <a:ext uri="{FF2B5EF4-FFF2-40B4-BE49-F238E27FC236}">
                  <a16:creationId xmlns:a16="http://schemas.microsoft.com/office/drawing/2014/main" id="{B9B0B570-149B-4F56-B99C-847696DD0BE4}"/>
                </a:ext>
              </a:extLst>
            </p:cNvPr>
            <p:cNvSpPr txBox="1"/>
            <p:nvPr/>
          </p:nvSpPr>
          <p:spPr>
            <a:xfrm>
              <a:off x="962923" y="2259757"/>
              <a:ext cx="2518638" cy="461665"/>
            </a:xfrm>
            <a:prstGeom prst="rect">
              <a:avLst/>
            </a:prstGeom>
            <a:noFill/>
          </p:spPr>
          <p:txBody>
            <a:bodyPr wrap="none" rtlCol="0">
              <a:spAutoFit/>
            </a:bodyPr>
            <a:lstStyle/>
            <a:p>
              <a:r>
                <a:rPr lang="en-US" sz="2400" b="1" u="sng" dirty="0">
                  <a:solidFill>
                    <a:srgbClr val="196494"/>
                  </a:solidFill>
                  <a:latin typeface="Raleway" pitchFamily="2" charset="0"/>
                </a:rPr>
                <a:t>FUTURE WORK:</a:t>
              </a:r>
              <a:endParaRPr lang="en-IN" sz="2400" b="1" u="sng" dirty="0">
                <a:solidFill>
                  <a:srgbClr val="196494"/>
                </a:solidFill>
                <a:latin typeface="Raleway" pitchFamily="2" charset="0"/>
              </a:endParaRPr>
            </a:p>
          </p:txBody>
        </p:sp>
        <p:grpSp>
          <p:nvGrpSpPr>
            <p:cNvPr id="18" name="Google Shape;868;p47">
              <a:extLst>
                <a:ext uri="{FF2B5EF4-FFF2-40B4-BE49-F238E27FC236}">
                  <a16:creationId xmlns:a16="http://schemas.microsoft.com/office/drawing/2014/main" id="{1B393AE8-6BBA-4B0E-8FBE-553C099012E7}"/>
                </a:ext>
              </a:extLst>
            </p:cNvPr>
            <p:cNvGrpSpPr/>
            <p:nvPr/>
          </p:nvGrpSpPr>
          <p:grpSpPr>
            <a:xfrm>
              <a:off x="652231" y="2327006"/>
              <a:ext cx="267189" cy="341439"/>
              <a:chOff x="2624850" y="4296000"/>
              <a:chExt cx="380400" cy="486109"/>
            </a:xfrm>
            <a:solidFill>
              <a:srgbClr val="196494"/>
            </a:solidFill>
          </p:grpSpPr>
          <p:sp>
            <p:nvSpPr>
              <p:cNvPr id="19" name="Google Shape;869;p47">
                <a:extLst>
                  <a:ext uri="{FF2B5EF4-FFF2-40B4-BE49-F238E27FC236}">
                    <a16:creationId xmlns:a16="http://schemas.microsoft.com/office/drawing/2014/main" id="{73DDD124-867E-46A6-900C-EE351045DA9E}"/>
                  </a:ext>
                </a:extLst>
              </p:cNvPr>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70;p47">
                <a:extLst>
                  <a:ext uri="{FF2B5EF4-FFF2-40B4-BE49-F238E27FC236}">
                    <a16:creationId xmlns:a16="http://schemas.microsoft.com/office/drawing/2014/main" id="{AAD00B02-8207-44A1-9CB9-8830C0C66238}"/>
                  </a:ext>
                </a:extLst>
              </p:cNvPr>
              <p:cNvSpPr/>
              <p:nvPr/>
            </p:nvSpPr>
            <p:spPr>
              <a:xfrm>
                <a:off x="2635850" y="4306434"/>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71;p47">
                <a:extLst>
                  <a:ext uri="{FF2B5EF4-FFF2-40B4-BE49-F238E27FC236}">
                    <a16:creationId xmlns:a16="http://schemas.microsoft.com/office/drawing/2014/main" id="{2A774A5D-369E-48A0-B8AC-934DB07B890F}"/>
                  </a:ext>
                </a:extLst>
              </p:cNvPr>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 name="Group 8">
            <a:extLst>
              <a:ext uri="{FF2B5EF4-FFF2-40B4-BE49-F238E27FC236}">
                <a16:creationId xmlns:a16="http://schemas.microsoft.com/office/drawing/2014/main" id="{D26B6CE4-556E-4EE3-837E-76A86D9486FF}"/>
              </a:ext>
            </a:extLst>
          </p:cNvPr>
          <p:cNvGrpSpPr/>
          <p:nvPr/>
        </p:nvGrpSpPr>
        <p:grpSpPr>
          <a:xfrm>
            <a:off x="778302" y="912053"/>
            <a:ext cx="7587397" cy="3583025"/>
            <a:chOff x="962923" y="836991"/>
            <a:chExt cx="7587397" cy="3583025"/>
          </a:xfrm>
        </p:grpSpPr>
        <p:sp>
          <p:nvSpPr>
            <p:cNvPr id="28" name="TextBox 27">
              <a:extLst>
                <a:ext uri="{FF2B5EF4-FFF2-40B4-BE49-F238E27FC236}">
                  <a16:creationId xmlns:a16="http://schemas.microsoft.com/office/drawing/2014/main" id="{48773907-395F-4DA9-A58B-F3380D59FD3C}"/>
                </a:ext>
              </a:extLst>
            </p:cNvPr>
            <p:cNvSpPr txBox="1"/>
            <p:nvPr/>
          </p:nvSpPr>
          <p:spPr>
            <a:xfrm>
              <a:off x="962923" y="836991"/>
              <a:ext cx="7587397" cy="2447593"/>
            </a:xfrm>
            <a:prstGeom prst="rect">
              <a:avLst/>
            </a:prstGeom>
            <a:noFill/>
          </p:spPr>
          <p:txBody>
            <a:bodyPr wrap="square" rtlCol="0">
              <a:spAutoFit/>
            </a:bodyPr>
            <a:lstStyle/>
            <a:p>
              <a:pPr marL="285750" indent="-28575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Thiran, as a programming language, has tremendous scope in vernacular Computer Science education.</a:t>
              </a:r>
            </a:p>
            <a:p>
              <a:pPr marL="285750" indent="-28575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With proper support from the Government, Thiran can be taught to the middle school Tamil medium students.</a:t>
              </a:r>
            </a:p>
            <a:p>
              <a:pPr marL="285750" indent="-28575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Also, the language can be extended further by adding support for the following:</a:t>
              </a:r>
            </a:p>
          </p:txBody>
        </p:sp>
        <p:grpSp>
          <p:nvGrpSpPr>
            <p:cNvPr id="8" name="Group 7">
              <a:extLst>
                <a:ext uri="{FF2B5EF4-FFF2-40B4-BE49-F238E27FC236}">
                  <a16:creationId xmlns:a16="http://schemas.microsoft.com/office/drawing/2014/main" id="{13C18E97-323B-4825-A322-E92244BA6031}"/>
                </a:ext>
              </a:extLst>
            </p:cNvPr>
            <p:cNvGrpSpPr/>
            <p:nvPr/>
          </p:nvGrpSpPr>
          <p:grpSpPr>
            <a:xfrm>
              <a:off x="1537232" y="3304016"/>
              <a:ext cx="6438777" cy="1116000"/>
              <a:chOff x="1727956" y="2475048"/>
              <a:chExt cx="6028641" cy="1883396"/>
            </a:xfrm>
          </p:grpSpPr>
          <p:sp>
            <p:nvSpPr>
              <p:cNvPr id="36" name="TextBox 35">
                <a:extLst>
                  <a:ext uri="{FF2B5EF4-FFF2-40B4-BE49-F238E27FC236}">
                    <a16:creationId xmlns:a16="http://schemas.microsoft.com/office/drawing/2014/main" id="{A6C85602-D745-4B46-8867-810E4DC17E25}"/>
                  </a:ext>
                </a:extLst>
              </p:cNvPr>
              <p:cNvSpPr txBox="1"/>
              <p:nvPr/>
            </p:nvSpPr>
            <p:spPr>
              <a:xfrm>
                <a:off x="1727956" y="2475048"/>
                <a:ext cx="2752767" cy="1883396"/>
              </a:xfrm>
              <a:prstGeom prst="rect">
                <a:avLst/>
              </a:prstGeom>
              <a:noFill/>
            </p:spPr>
            <p:txBody>
              <a:bodyPr wrap="square">
                <a:spAutoFit/>
              </a:bodyPr>
              <a:lstStyle/>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Exception Handling</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Bitwise Operators</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Switch Statement</a:t>
                </a:r>
              </a:p>
            </p:txBody>
          </p:sp>
          <p:sp>
            <p:nvSpPr>
              <p:cNvPr id="37" name="TextBox 36">
                <a:extLst>
                  <a:ext uri="{FF2B5EF4-FFF2-40B4-BE49-F238E27FC236}">
                    <a16:creationId xmlns:a16="http://schemas.microsoft.com/office/drawing/2014/main" id="{4F874B69-594B-4905-BEC9-8F1CF37DB49D}"/>
                  </a:ext>
                </a:extLst>
              </p:cNvPr>
              <p:cNvSpPr txBox="1"/>
              <p:nvPr/>
            </p:nvSpPr>
            <p:spPr>
              <a:xfrm>
                <a:off x="4494052" y="2475048"/>
                <a:ext cx="3262545" cy="1851982"/>
              </a:xfrm>
              <a:prstGeom prst="rect">
                <a:avLst/>
              </a:prstGeom>
              <a:noFill/>
            </p:spPr>
            <p:txBody>
              <a:bodyPr wrap="square">
                <a:spAutoFit/>
              </a:bodyPr>
              <a:lstStyle/>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Standard libraries</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Multi-level indexing support</a:t>
                </a:r>
              </a:p>
              <a:p>
                <a:pPr marL="457200" lvl="8" indent="-457200" algn="just">
                  <a:lnSpc>
                    <a:spcPct val="130000"/>
                  </a:lnSpc>
                  <a:buFont typeface="Wingdings" panose="05000000000000000000" pitchFamily="2" charset="2"/>
                  <a:buChar char="v"/>
                </a:pPr>
                <a:r>
                  <a:rPr lang="en-US" sz="18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File Handling support, etc.</a:t>
                </a:r>
              </a:p>
            </p:txBody>
          </p:sp>
        </p:grpSp>
      </p:grpSp>
    </p:spTree>
    <p:extLst>
      <p:ext uri="{BB962C8B-B14F-4D97-AF65-F5344CB8AC3E}">
        <p14:creationId xmlns:p14="http://schemas.microsoft.com/office/powerpoint/2010/main" val="1752302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02244" y="283218"/>
            <a:ext cx="2218877" cy="461665"/>
          </a:xfrm>
          <a:prstGeom prst="rect">
            <a:avLst/>
          </a:prstGeom>
          <a:noFill/>
        </p:spPr>
        <p:txBody>
          <a:bodyPr wrap="none" rtlCol="0">
            <a:spAutoFit/>
          </a:bodyPr>
          <a:lstStyle/>
          <a:p>
            <a:r>
              <a:rPr lang="en-US" sz="2400" b="1" u="sng" dirty="0">
                <a:solidFill>
                  <a:srgbClr val="196494"/>
                </a:solidFill>
                <a:latin typeface="Raleway" pitchFamily="2" charset="0"/>
              </a:rPr>
              <a:t>REFERENCES:</a:t>
            </a:r>
            <a:endParaRPr lang="en-IN" sz="2400" b="1" u="sng" dirty="0">
              <a:solidFill>
                <a:srgbClr val="196494"/>
              </a:solidFill>
              <a:latin typeface="Raleway" pitchFamily="2" charset="0"/>
            </a:endParaRPr>
          </a:p>
        </p:txBody>
      </p:sp>
      <p:grpSp>
        <p:nvGrpSpPr>
          <p:cNvPr id="9" name="Google Shape;657;p47">
            <a:extLst>
              <a:ext uri="{FF2B5EF4-FFF2-40B4-BE49-F238E27FC236}">
                <a16:creationId xmlns:a16="http://schemas.microsoft.com/office/drawing/2014/main" id="{177E38D0-5190-4A2C-9E85-6AD16532C48B}"/>
              </a:ext>
            </a:extLst>
          </p:cNvPr>
          <p:cNvGrpSpPr/>
          <p:nvPr/>
        </p:nvGrpSpPr>
        <p:grpSpPr>
          <a:xfrm>
            <a:off x="512501" y="356003"/>
            <a:ext cx="268214" cy="339208"/>
            <a:chOff x="584925" y="238125"/>
            <a:chExt cx="415200" cy="525100"/>
          </a:xfrm>
          <a:solidFill>
            <a:schemeClr val="accent1">
              <a:lumMod val="75000"/>
            </a:schemeClr>
          </a:solidFill>
        </p:grpSpPr>
        <p:sp>
          <p:nvSpPr>
            <p:cNvPr id="10" name="Google Shape;658;p47">
              <a:extLst>
                <a:ext uri="{FF2B5EF4-FFF2-40B4-BE49-F238E27FC236}">
                  <a16:creationId xmlns:a16="http://schemas.microsoft.com/office/drawing/2014/main" id="{8F3B3263-CB93-4E9A-90B4-73A55E5AF578}"/>
                </a:ext>
              </a:extLst>
            </p:cNvPr>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9;p47">
              <a:extLst>
                <a:ext uri="{FF2B5EF4-FFF2-40B4-BE49-F238E27FC236}">
                  <a16:creationId xmlns:a16="http://schemas.microsoft.com/office/drawing/2014/main" id="{41A163EB-195C-43AB-825F-5559CE83E831}"/>
                </a:ext>
              </a:extLst>
            </p:cNvPr>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60;p47">
              <a:extLst>
                <a:ext uri="{FF2B5EF4-FFF2-40B4-BE49-F238E27FC236}">
                  <a16:creationId xmlns:a16="http://schemas.microsoft.com/office/drawing/2014/main" id="{B968ADF2-86E2-4C2A-BEFB-43433A46C4B8}"/>
                </a:ext>
              </a:extLst>
            </p:cNvPr>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61;p47">
              <a:extLst>
                <a:ext uri="{FF2B5EF4-FFF2-40B4-BE49-F238E27FC236}">
                  <a16:creationId xmlns:a16="http://schemas.microsoft.com/office/drawing/2014/main" id="{EA3BD2C7-E459-4441-8EBA-C2714C67230F}"/>
                </a:ext>
              </a:extLst>
            </p:cNvPr>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62;p47">
              <a:extLst>
                <a:ext uri="{FF2B5EF4-FFF2-40B4-BE49-F238E27FC236}">
                  <a16:creationId xmlns:a16="http://schemas.microsoft.com/office/drawing/2014/main" id="{A244FCB5-1379-42AA-BABF-622D84C3903E}"/>
                </a:ext>
              </a:extLst>
            </p:cNvPr>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63;p47">
              <a:extLst>
                <a:ext uri="{FF2B5EF4-FFF2-40B4-BE49-F238E27FC236}">
                  <a16:creationId xmlns:a16="http://schemas.microsoft.com/office/drawing/2014/main" id="{41877A7C-F675-483B-B667-7BA21570A2B9}"/>
                </a:ext>
              </a:extLst>
            </p:cNvPr>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E927567A-618B-4A12-82BE-8FACB91DE0FC}"/>
              </a:ext>
            </a:extLst>
          </p:cNvPr>
          <p:cNvSpPr txBox="1"/>
          <p:nvPr/>
        </p:nvSpPr>
        <p:spPr>
          <a:xfrm>
            <a:off x="660256" y="747141"/>
            <a:ext cx="7890281" cy="410638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Aho, Sethi, Ullman, Compilers: Principles, Techniques, and Tools, Addison-Wesley, 1986. </a:t>
            </a: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hlinkClick r:id="rId3" tooltip="ISBN (identifier)">
                  <a:extLst>
                    <a:ext uri="{A12FA001-AC4F-418D-AE19-62706E023703}">
                      <ahyp:hlinkClr xmlns:ahyp="http://schemas.microsoft.com/office/drawing/2018/hyperlinkcolor" val="tx"/>
                    </a:ext>
                  </a:extLst>
                </a:hlinkClick>
              </a:rPr>
              <a:t>ISBN</a:t>
            </a: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 </a:t>
            </a: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hlinkClick r:id="rId4" tooltip="Special:BookSources/0-201-10088-6">
                  <a:extLst>
                    <a:ext uri="{A12FA001-AC4F-418D-AE19-62706E023703}">
                      <ahyp:hlinkClr xmlns:ahyp="http://schemas.microsoft.com/office/drawing/2018/hyperlinkcolor" val="tx"/>
                    </a:ext>
                  </a:extLst>
                </a:hlinkClick>
              </a:rPr>
              <a:t>0-201-10088-6</a:t>
            </a:r>
            <a:endParaRPr lang="en-US" sz="1600" i="1" dirty="0">
              <a:solidFill>
                <a:srgbClr val="40474D"/>
              </a:solidFill>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Dasgupta, Sayamindu, and Benjamin Mako Hill. "Learning to code in localized programming languages." Proceedings of the fourth (2017) ACM conference on learning@ scale. 2017.</a:t>
            </a:r>
          </a:p>
          <a:p>
            <a:pPr marL="285750" indent="-285750" algn="just">
              <a:lnSpc>
                <a:spcPct val="150000"/>
              </a:lnSpc>
              <a:buFont typeface="Arial" panose="020B0604020202020204" pitchFamily="34" charset="0"/>
              <a:buChar char="•"/>
            </a:pPr>
            <a:r>
              <a:rPr lang="en-IN" sz="1600" i="1" dirty="0">
                <a:solidFill>
                  <a:srgbClr val="40474D"/>
                </a:solidFill>
                <a:latin typeface="Lato" panose="020F0502020204030203" pitchFamily="34" charset="0"/>
                <a:ea typeface="Lato" panose="020F0502020204030203" pitchFamily="34" charset="0"/>
                <a:cs typeface="Lato" panose="020F0502020204030203" pitchFamily="34" charset="0"/>
              </a:rPr>
              <a:t>Annamalai, Muthiah. "Ezhil: A Tamil Programming Language." </a:t>
            </a:r>
            <a:r>
              <a:rPr lang="en-IN" sz="1600" i="1" dirty="0" err="1">
                <a:solidFill>
                  <a:srgbClr val="40474D"/>
                </a:solidFill>
                <a:latin typeface="Lato" panose="020F0502020204030203" pitchFamily="34" charset="0"/>
                <a:ea typeface="Lato" panose="020F0502020204030203" pitchFamily="34" charset="0"/>
                <a:cs typeface="Lato" panose="020F0502020204030203" pitchFamily="34" charset="0"/>
              </a:rPr>
              <a:t>arXiv</a:t>
            </a:r>
            <a:r>
              <a:rPr lang="en-IN" sz="1600" i="1" dirty="0">
                <a:solidFill>
                  <a:srgbClr val="40474D"/>
                </a:solidFill>
                <a:latin typeface="Lato" panose="020F0502020204030203" pitchFamily="34" charset="0"/>
                <a:ea typeface="Lato" panose="020F0502020204030203" pitchFamily="34" charset="0"/>
                <a:cs typeface="Lato" panose="020F0502020204030203" pitchFamily="34" charset="0"/>
              </a:rPr>
              <a:t> preprint arXiv:0907.4960 (2009).</a:t>
            </a:r>
          </a:p>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Raj, Adalbert Gerald Soosai, et al. "What Do Students Feel about Learning Programming Using Both English and Their Native Language?." 2017 International Conference on Learning and Teaching in Computing and Engineering (LaTICE). IEEE, 2017.</a:t>
            </a:r>
            <a:endParaRPr lang="en-IN" sz="1600" i="1" dirty="0">
              <a:solidFill>
                <a:srgbClr val="40474D"/>
              </a:solidFill>
              <a:latin typeface="Lato" panose="020F0502020204030203" pitchFamily="34" charset="0"/>
              <a:ea typeface="Lato" panose="020F0502020204030203" pitchFamily="34" charset="0"/>
              <a:cs typeface="Lato" panose="020F0502020204030203" pitchFamily="34" charset="0"/>
            </a:endParaRPr>
          </a:p>
          <a:p>
            <a:pPr marL="285750" indent="-285750" algn="just">
              <a:lnSpc>
                <a:spcPct val="150000"/>
              </a:lnSpc>
              <a:buFont typeface="Arial" panose="020B0604020202020204" pitchFamily="34" charset="0"/>
              <a:buChar char="•"/>
            </a:pPr>
            <a:r>
              <a:rPr lang="en-US" sz="1600" i="1" dirty="0">
                <a:solidFill>
                  <a:srgbClr val="40474D"/>
                </a:solidFill>
                <a:latin typeface="Lato" panose="020F0502020204030203" pitchFamily="34" charset="0"/>
                <a:ea typeface="Lato" panose="020F0502020204030203" pitchFamily="34" charset="0"/>
                <a:cs typeface="Lato" panose="020F0502020204030203" pitchFamily="34" charset="0"/>
              </a:rPr>
              <a:t>National Education Policy, 2020</a:t>
            </a:r>
            <a:endParaRPr lang="en-IN" sz="1600" i="1" dirty="0">
              <a:solidFill>
                <a:srgbClr val="40474D"/>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093694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77819" y="420317"/>
            <a:ext cx="2460930" cy="461665"/>
          </a:xfrm>
          <a:prstGeom prst="rect">
            <a:avLst/>
          </a:prstGeom>
          <a:noFill/>
        </p:spPr>
        <p:txBody>
          <a:bodyPr wrap="none" rtlCol="0">
            <a:spAutoFit/>
          </a:bodyPr>
          <a:lstStyle/>
          <a:p>
            <a:r>
              <a:rPr lang="en-US" sz="2400" b="1" u="sng" dirty="0">
                <a:solidFill>
                  <a:srgbClr val="196494"/>
                </a:solidFill>
                <a:latin typeface="Raleway" pitchFamily="2" charset="0"/>
              </a:rPr>
              <a:t>TO CONCLUDE:</a:t>
            </a:r>
            <a:endParaRPr lang="en-IN" sz="2400" b="1" u="sng" dirty="0">
              <a:solidFill>
                <a:srgbClr val="196494"/>
              </a:solidFill>
              <a:latin typeface="Raleway" pitchFamily="2" charset="0"/>
            </a:endParaRPr>
          </a:p>
        </p:txBody>
      </p:sp>
      <p:grpSp>
        <p:nvGrpSpPr>
          <p:cNvPr id="11" name="Google Shape;772;p47">
            <a:extLst>
              <a:ext uri="{FF2B5EF4-FFF2-40B4-BE49-F238E27FC236}">
                <a16:creationId xmlns:a16="http://schemas.microsoft.com/office/drawing/2014/main" id="{685631A8-3E1E-44C4-9224-8AF732CA657B}"/>
              </a:ext>
            </a:extLst>
          </p:cNvPr>
          <p:cNvGrpSpPr/>
          <p:nvPr/>
        </p:nvGrpSpPr>
        <p:grpSpPr>
          <a:xfrm>
            <a:off x="544122" y="480686"/>
            <a:ext cx="303217" cy="325685"/>
            <a:chOff x="611175" y="2326900"/>
            <a:chExt cx="362700" cy="389575"/>
          </a:xfrm>
          <a:solidFill>
            <a:srgbClr val="196494"/>
          </a:solidFill>
        </p:grpSpPr>
        <p:sp>
          <p:nvSpPr>
            <p:cNvPr id="12" name="Google Shape;773;p47">
              <a:extLst>
                <a:ext uri="{FF2B5EF4-FFF2-40B4-BE49-F238E27FC236}">
                  <a16:creationId xmlns:a16="http://schemas.microsoft.com/office/drawing/2014/main" id="{0E7E13ED-F726-4BC6-8213-03F5DCB02C82}"/>
                </a:ext>
              </a:extLst>
            </p:cNvPr>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4;p47">
              <a:extLst>
                <a:ext uri="{FF2B5EF4-FFF2-40B4-BE49-F238E27FC236}">
                  <a16:creationId xmlns:a16="http://schemas.microsoft.com/office/drawing/2014/main" id="{FDE2AE47-C373-4837-AFF9-7E83F531DA55}"/>
                </a:ext>
              </a:extLst>
            </p:cNvPr>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75;p47">
              <a:extLst>
                <a:ext uri="{FF2B5EF4-FFF2-40B4-BE49-F238E27FC236}">
                  <a16:creationId xmlns:a16="http://schemas.microsoft.com/office/drawing/2014/main" id="{6017A4C9-D0A3-40D3-B44F-DBF060C643B3}"/>
                </a:ext>
              </a:extLst>
            </p:cNvPr>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76;p47">
              <a:extLst>
                <a:ext uri="{FF2B5EF4-FFF2-40B4-BE49-F238E27FC236}">
                  <a16:creationId xmlns:a16="http://schemas.microsoft.com/office/drawing/2014/main" id="{C8BDF2BD-9999-4801-9D05-5309F1C105C2}"/>
                </a:ext>
              </a:extLst>
            </p:cNvPr>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TextBox 17">
            <a:extLst>
              <a:ext uri="{FF2B5EF4-FFF2-40B4-BE49-F238E27FC236}">
                <a16:creationId xmlns:a16="http://schemas.microsoft.com/office/drawing/2014/main" id="{7F0A8C4B-8C16-4DA7-A388-25DC9A0C237B}"/>
              </a:ext>
            </a:extLst>
          </p:cNvPr>
          <p:cNvSpPr txBox="1"/>
          <p:nvPr/>
        </p:nvSpPr>
        <p:spPr>
          <a:xfrm>
            <a:off x="927669" y="1401815"/>
            <a:ext cx="7288663" cy="2339871"/>
          </a:xfrm>
          <a:prstGeom prst="rect">
            <a:avLst/>
          </a:prstGeom>
          <a:noFill/>
        </p:spPr>
        <p:txBody>
          <a:bodyPr wrap="square">
            <a:spAutoFit/>
          </a:bodyPr>
          <a:lstStyle/>
          <a:p>
            <a:pPr algn="just">
              <a:lnSpc>
                <a:spcPct val="150000"/>
              </a:lnSpc>
            </a:pPr>
            <a:r>
              <a:rPr lang="en-US" sz="2000"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"The fundamental principles that will guide both the education system at large, as well as the individual institutions within it are: [...] </a:t>
            </a:r>
            <a:r>
              <a:rPr lang="en-US" sz="2000" b="1"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promoting multilingualism and the power of language in teaching and learning</a:t>
            </a:r>
            <a:r>
              <a:rPr lang="en-US" sz="2000"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t>
            </a:r>
          </a:p>
          <a:p>
            <a:pPr algn="just">
              <a:lnSpc>
                <a:spcPct val="150000"/>
              </a:lnSpc>
            </a:pPr>
            <a:r>
              <a:rPr lang="en-US" sz="2000"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 </a:t>
            </a:r>
            <a:r>
              <a:rPr lang="en-US" sz="2000" b="1"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National Education Policy, 2020</a:t>
            </a:r>
            <a:endParaRPr lang="en-IN" sz="2000" b="1" i="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71987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9" name="Google Shape;359;p34"/>
          <p:cNvSpPr txBox="1">
            <a:spLocks noGrp="1"/>
          </p:cNvSpPr>
          <p:nvPr>
            <p:ph type="sldNum" idx="12"/>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6" name="Google Shape;356;p34">
            <a:extLst>
              <a:ext uri="{FF2B5EF4-FFF2-40B4-BE49-F238E27FC236}">
                <a16:creationId xmlns:a16="http://schemas.microsoft.com/office/drawing/2014/main" id="{4C299556-C4E8-4611-BBA4-B32B353BBC41}"/>
              </a:ext>
            </a:extLst>
          </p:cNvPr>
          <p:cNvSpPr txBox="1">
            <a:spLocks/>
          </p:cNvSpPr>
          <p:nvPr/>
        </p:nvSpPr>
        <p:spPr>
          <a:xfrm>
            <a:off x="2489805" y="1411950"/>
            <a:ext cx="4164390" cy="1159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IN" sz="6000" dirty="0">
                <a:solidFill>
                  <a:schemeClr val="bg1"/>
                </a:solidFill>
              </a:rPr>
              <a:t>Thank You!</a:t>
            </a:r>
          </a:p>
        </p:txBody>
      </p:sp>
      <p:sp>
        <p:nvSpPr>
          <p:cNvPr id="7" name="Google Shape;357;p34">
            <a:extLst>
              <a:ext uri="{FF2B5EF4-FFF2-40B4-BE49-F238E27FC236}">
                <a16:creationId xmlns:a16="http://schemas.microsoft.com/office/drawing/2014/main" id="{EDF488D8-B7A7-46C6-86BA-B5424070A314}"/>
              </a:ext>
            </a:extLst>
          </p:cNvPr>
          <p:cNvSpPr txBox="1">
            <a:spLocks/>
          </p:cNvSpPr>
          <p:nvPr/>
        </p:nvSpPr>
        <p:spPr>
          <a:xfrm>
            <a:off x="2446140" y="2551500"/>
            <a:ext cx="435252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0" indent="0">
              <a:buFont typeface="Lato"/>
              <a:buNone/>
            </a:pPr>
            <a:r>
              <a:rPr lang="en-IN" sz="4800" b="1" dirty="0">
                <a:solidFill>
                  <a:srgbClr val="7ECEFD"/>
                </a:solidFill>
              </a:rPr>
              <a:t>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86B0E7-13C2-4F51-9AD6-4731A2B8BE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5" name="TextBox 4">
            <a:extLst>
              <a:ext uri="{FF2B5EF4-FFF2-40B4-BE49-F238E27FC236}">
                <a16:creationId xmlns:a16="http://schemas.microsoft.com/office/drawing/2014/main" id="{0FF240D4-87F5-41A1-A9B5-E264F736A843}"/>
              </a:ext>
            </a:extLst>
          </p:cNvPr>
          <p:cNvSpPr txBox="1"/>
          <p:nvPr/>
        </p:nvSpPr>
        <p:spPr>
          <a:xfrm>
            <a:off x="1878794" y="3074302"/>
            <a:ext cx="5386411" cy="1699632"/>
          </a:xfrm>
          <a:prstGeom prst="rect">
            <a:avLst/>
          </a:prstGeom>
          <a:noFill/>
        </p:spPr>
        <p:txBody>
          <a:bodyPr wrap="none" rtlCol="0">
            <a:spAutoFit/>
          </a:bodyPr>
          <a:lstStyle/>
          <a:p>
            <a:pPr algn="ctr">
              <a:lnSpc>
                <a:spcPct val="150000"/>
              </a:lnSpc>
            </a:pPr>
            <a:r>
              <a:rPr lang="en-US" sz="1800" dirty="0">
                <a:solidFill>
                  <a:srgbClr val="677480"/>
                </a:solidFill>
                <a:latin typeface="Lato" panose="020F0502020204030203" pitchFamily="34" charset="0"/>
                <a:ea typeface="Lato" panose="020F0502020204030203" pitchFamily="34" charset="0"/>
                <a:cs typeface="Lato" panose="020F0502020204030203" pitchFamily="34" charset="0"/>
              </a:rPr>
              <a:t>Under the guidance of</a:t>
            </a:r>
          </a:p>
          <a:p>
            <a:pPr algn="ctr">
              <a:lnSpc>
                <a:spcPct val="150000"/>
              </a:lnSpc>
            </a:pPr>
            <a:r>
              <a:rPr lang="en-US" sz="1800" b="1" dirty="0">
                <a:solidFill>
                  <a:srgbClr val="196494"/>
                </a:solidFill>
                <a:latin typeface="Lato" panose="020F0502020204030203" pitchFamily="34" charset="0"/>
                <a:ea typeface="Lato" panose="020F0502020204030203" pitchFamily="34" charset="0"/>
                <a:cs typeface="Lato" panose="020F0502020204030203" pitchFamily="34" charset="0"/>
              </a:rPr>
              <a:t>Dr. J. Nafeesa Begum, M.E., Ph.D.,</a:t>
            </a:r>
          </a:p>
          <a:p>
            <a:pPr algn="ctr">
              <a:lnSpc>
                <a:spcPct val="150000"/>
              </a:lnSpc>
            </a:pPr>
            <a:r>
              <a:rPr lang="en-US" sz="1800" dirty="0">
                <a:solidFill>
                  <a:srgbClr val="677480"/>
                </a:solidFill>
                <a:latin typeface="Lato" panose="020F0502020204030203" pitchFamily="34" charset="0"/>
                <a:ea typeface="Lato" panose="020F0502020204030203" pitchFamily="34" charset="0"/>
                <a:cs typeface="Lato" panose="020F0502020204030203" pitchFamily="34" charset="0"/>
              </a:rPr>
              <a:t>Professor &amp; Head,</a:t>
            </a:r>
          </a:p>
          <a:p>
            <a:pPr algn="ctr">
              <a:lnSpc>
                <a:spcPct val="150000"/>
              </a:lnSpc>
            </a:pPr>
            <a:r>
              <a:rPr lang="en-US" sz="1800" dirty="0">
                <a:solidFill>
                  <a:srgbClr val="677480"/>
                </a:solidFill>
                <a:latin typeface="Lato" panose="020F0502020204030203" pitchFamily="34" charset="0"/>
                <a:ea typeface="Lato" panose="020F0502020204030203" pitchFamily="34" charset="0"/>
                <a:cs typeface="Lato" panose="020F0502020204030203" pitchFamily="34" charset="0"/>
              </a:rPr>
              <a:t>Department of Computer Science And Engineering.</a:t>
            </a:r>
          </a:p>
        </p:txBody>
      </p:sp>
      <p:graphicFrame>
        <p:nvGraphicFramePr>
          <p:cNvPr id="6" name="Table 6">
            <a:extLst>
              <a:ext uri="{FF2B5EF4-FFF2-40B4-BE49-F238E27FC236}">
                <a16:creationId xmlns:a16="http://schemas.microsoft.com/office/drawing/2014/main" id="{AFE168C8-EB38-4E2A-A120-89D7666A8BAE}"/>
              </a:ext>
            </a:extLst>
          </p:cNvPr>
          <p:cNvGraphicFramePr>
            <a:graphicFrameLocks noGrp="1"/>
          </p:cNvGraphicFramePr>
          <p:nvPr>
            <p:extLst>
              <p:ext uri="{D42A27DB-BD31-4B8C-83A1-F6EECF244321}">
                <p14:modId xmlns:p14="http://schemas.microsoft.com/office/powerpoint/2010/main" val="2563816541"/>
              </p:ext>
            </p:extLst>
          </p:nvPr>
        </p:nvGraphicFramePr>
        <p:xfrm>
          <a:off x="2564451" y="1093275"/>
          <a:ext cx="4137924" cy="1699632"/>
        </p:xfrm>
        <a:graphic>
          <a:graphicData uri="http://schemas.openxmlformats.org/drawingml/2006/table">
            <a:tbl>
              <a:tblPr firstRow="1" bandRow="1">
                <a:tableStyleId>{C98665B7-6574-423E-A4B5-A6C020D860FF}</a:tableStyleId>
              </a:tblPr>
              <a:tblGrid>
                <a:gridCol w="2011363">
                  <a:extLst>
                    <a:ext uri="{9D8B030D-6E8A-4147-A177-3AD203B41FA5}">
                      <a16:colId xmlns:a16="http://schemas.microsoft.com/office/drawing/2014/main" val="61084764"/>
                    </a:ext>
                  </a:extLst>
                </a:gridCol>
                <a:gridCol w="2126561">
                  <a:extLst>
                    <a:ext uri="{9D8B030D-6E8A-4147-A177-3AD203B41FA5}">
                      <a16:colId xmlns:a16="http://schemas.microsoft.com/office/drawing/2014/main" val="529786309"/>
                    </a:ext>
                  </a:extLst>
                </a:gridCol>
              </a:tblGrid>
              <a:tr h="424908">
                <a:tc>
                  <a:txBody>
                    <a:bodyPr/>
                    <a:lstStyle/>
                    <a:p>
                      <a:pPr algn="ctr"/>
                      <a:r>
                        <a:rPr lang="en-US" sz="1600" b="1" dirty="0">
                          <a:solidFill>
                            <a:srgbClr val="196494"/>
                          </a:solidFill>
                          <a:latin typeface="Lato" panose="020F0502020204030203" pitchFamily="34" charset="0"/>
                          <a:ea typeface="Lato" panose="020F0502020204030203" pitchFamily="34" charset="0"/>
                          <a:cs typeface="Lato" panose="020F0502020204030203" pitchFamily="34" charset="0"/>
                        </a:rPr>
                        <a:t>REG NO.</a:t>
                      </a:r>
                      <a:endParaRPr lang="en-IN" sz="1600" b="1" dirty="0">
                        <a:solidFill>
                          <a:srgbClr val="196494"/>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b="1" dirty="0">
                          <a:solidFill>
                            <a:srgbClr val="196494"/>
                          </a:solidFill>
                          <a:latin typeface="Lato" panose="020F0502020204030203" pitchFamily="34" charset="0"/>
                          <a:ea typeface="Lato" panose="020F0502020204030203" pitchFamily="34" charset="0"/>
                          <a:cs typeface="Lato" panose="020F0502020204030203" pitchFamily="34" charset="0"/>
                        </a:rPr>
                        <a:t>NAME</a:t>
                      </a:r>
                      <a:endParaRPr lang="en-IN" sz="1600" b="1" dirty="0">
                        <a:solidFill>
                          <a:srgbClr val="196494"/>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5792910"/>
                  </a:ext>
                </a:extLst>
              </a:tr>
              <a:tr h="424908">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1911109</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BALAPATHY. V</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314918"/>
                  </a:ext>
                </a:extLst>
              </a:tr>
              <a:tr h="424908">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1911147</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SURYA NARAYANAN. S</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2392038"/>
                  </a:ext>
                </a:extLst>
              </a:tr>
              <a:tr h="424908">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2011906</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SARAVANAN. K</a:t>
                      </a:r>
                      <a:endParaRPr lang="en-IN" sz="14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3894223"/>
                  </a:ext>
                </a:extLst>
              </a:tr>
            </a:tbl>
          </a:graphicData>
        </a:graphic>
      </p:graphicFrame>
      <p:sp>
        <p:nvSpPr>
          <p:cNvPr id="7" name="Google Shape;124;p17">
            <a:extLst>
              <a:ext uri="{FF2B5EF4-FFF2-40B4-BE49-F238E27FC236}">
                <a16:creationId xmlns:a16="http://schemas.microsoft.com/office/drawing/2014/main" id="{6EA2CFB8-CD58-44D9-A69B-117737AD286A}"/>
              </a:ext>
            </a:extLst>
          </p:cNvPr>
          <p:cNvSpPr txBox="1">
            <a:spLocks/>
          </p:cNvSpPr>
          <p:nvPr/>
        </p:nvSpPr>
        <p:spPr>
          <a:xfrm>
            <a:off x="803931" y="218072"/>
            <a:ext cx="2598660" cy="63628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u="sng" dirty="0">
                <a:solidFill>
                  <a:schemeClr val="accent1">
                    <a:lumMod val="75000"/>
                  </a:schemeClr>
                </a:solidFill>
                <a:latin typeface="Raleway" pitchFamily="2" charset="0"/>
                <a:ea typeface="Lato" panose="020F0502020204030203" pitchFamily="34" charset="0"/>
                <a:cs typeface="Lato" panose="020F0502020204030203" pitchFamily="34" charset="0"/>
              </a:rPr>
              <a:t>PROJECT TEAM:</a:t>
            </a:r>
          </a:p>
        </p:txBody>
      </p:sp>
      <p:sp>
        <p:nvSpPr>
          <p:cNvPr id="10" name="Google Shape;789;p47">
            <a:extLst>
              <a:ext uri="{FF2B5EF4-FFF2-40B4-BE49-F238E27FC236}">
                <a16:creationId xmlns:a16="http://schemas.microsoft.com/office/drawing/2014/main" id="{87477A16-5EB3-4AE1-BEC5-BC51641BCFFD}"/>
              </a:ext>
            </a:extLst>
          </p:cNvPr>
          <p:cNvSpPr/>
          <p:nvPr/>
        </p:nvSpPr>
        <p:spPr>
          <a:xfrm>
            <a:off x="477995" y="429904"/>
            <a:ext cx="305923" cy="322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1964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00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F8A4ED-A64D-4CD9-B9BF-1B3C57D351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11" name="Google Shape;124;p17">
            <a:extLst>
              <a:ext uri="{FF2B5EF4-FFF2-40B4-BE49-F238E27FC236}">
                <a16:creationId xmlns:a16="http://schemas.microsoft.com/office/drawing/2014/main" id="{7BA4C2F1-95F5-4F87-A271-5B2608B34560}"/>
              </a:ext>
            </a:extLst>
          </p:cNvPr>
          <p:cNvSpPr txBox="1">
            <a:spLocks/>
          </p:cNvSpPr>
          <p:nvPr/>
        </p:nvSpPr>
        <p:spPr>
          <a:xfrm>
            <a:off x="1008540" y="173342"/>
            <a:ext cx="2114325" cy="636282"/>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u="sng" dirty="0">
                <a:solidFill>
                  <a:schemeClr val="accent1">
                    <a:lumMod val="75000"/>
                  </a:schemeClr>
                </a:solidFill>
                <a:latin typeface="Raleway" pitchFamily="2" charset="0"/>
                <a:ea typeface="Lato" panose="020F0502020204030203" pitchFamily="34" charset="0"/>
                <a:cs typeface="Lato" panose="020F0502020204030203" pitchFamily="34" charset="0"/>
              </a:rPr>
              <a:t>ABSTRACT:</a:t>
            </a:r>
          </a:p>
        </p:txBody>
      </p:sp>
      <p:sp>
        <p:nvSpPr>
          <p:cNvPr id="13" name="TextBox 12">
            <a:extLst>
              <a:ext uri="{FF2B5EF4-FFF2-40B4-BE49-F238E27FC236}">
                <a16:creationId xmlns:a16="http://schemas.microsoft.com/office/drawing/2014/main" id="{9F573DCE-F257-4290-9E47-AD3E377CC75E}"/>
              </a:ext>
            </a:extLst>
          </p:cNvPr>
          <p:cNvSpPr txBox="1"/>
          <p:nvPr/>
        </p:nvSpPr>
        <p:spPr>
          <a:xfrm>
            <a:off x="865935" y="850336"/>
            <a:ext cx="7412130" cy="3897990"/>
          </a:xfrm>
          <a:prstGeom prst="rect">
            <a:avLst/>
          </a:prstGeom>
          <a:noFill/>
        </p:spPr>
        <p:txBody>
          <a:bodyPr wrap="square">
            <a:spAutoFit/>
          </a:bodyPr>
          <a:lstStyle/>
          <a:p>
            <a:pPr algn="just">
              <a:lnSpc>
                <a:spcPct val="125000"/>
              </a:lnSpc>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This project aims to develop a simple and easy-to-learn programming language called “Thiran” (</a:t>
            </a:r>
            <a:r>
              <a:rPr lang="ta-IN" sz="1600" dirty="0">
                <a:solidFill>
                  <a:schemeClr val="tx2">
                    <a:lumMod val="25000"/>
                  </a:schemeClr>
                </a:solidFill>
                <a:latin typeface="Latha" panose="020B0604020202020204" pitchFamily="34" charset="0"/>
                <a:ea typeface="Lato" panose="020F0502020204030203" pitchFamily="34" charset="0"/>
                <a:cs typeface="Latha" panose="020B0604020202020204" pitchFamily="34" charset="0"/>
              </a:rPr>
              <a:t>திறன்</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that allows coding in Tamil. This programming language will help school students to develop their problem-solving skills by making code more readable and understandable. It will familiarize them with the concepts and fundamentals of programming before moving on to real-world programming languages. Furthermore, this project will contribute to the growth of the technology industry in Tamil-speaking regions, leading to more diverse and inclusive programming solutions. </a:t>
            </a:r>
          </a:p>
        </p:txBody>
      </p:sp>
      <p:grpSp>
        <p:nvGrpSpPr>
          <p:cNvPr id="14" name="Google Shape;760;p47">
            <a:extLst>
              <a:ext uri="{FF2B5EF4-FFF2-40B4-BE49-F238E27FC236}">
                <a16:creationId xmlns:a16="http://schemas.microsoft.com/office/drawing/2014/main" id="{C0536254-AC68-4AFF-9C8B-A4D976F25C82}"/>
              </a:ext>
            </a:extLst>
          </p:cNvPr>
          <p:cNvGrpSpPr/>
          <p:nvPr/>
        </p:nvGrpSpPr>
        <p:grpSpPr>
          <a:xfrm>
            <a:off x="650189" y="334692"/>
            <a:ext cx="358351" cy="381822"/>
            <a:chOff x="5970800" y="1619250"/>
            <a:chExt cx="428650" cy="456725"/>
          </a:xfrm>
          <a:solidFill>
            <a:srgbClr val="196494"/>
          </a:solidFill>
        </p:grpSpPr>
        <p:sp>
          <p:nvSpPr>
            <p:cNvPr id="15" name="Google Shape;761;p47">
              <a:extLst>
                <a:ext uri="{FF2B5EF4-FFF2-40B4-BE49-F238E27FC236}">
                  <a16:creationId xmlns:a16="http://schemas.microsoft.com/office/drawing/2014/main" id="{684B16BD-0A72-4F9E-94E2-318FE98B4BC7}"/>
                </a:ext>
              </a:extLst>
            </p:cNvPr>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6" name="Google Shape;762;p47">
              <a:extLst>
                <a:ext uri="{FF2B5EF4-FFF2-40B4-BE49-F238E27FC236}">
                  <a16:creationId xmlns:a16="http://schemas.microsoft.com/office/drawing/2014/main" id="{250BFECF-52C7-418F-A923-7BCC9F01C5B5}"/>
                </a:ext>
              </a:extLst>
            </p:cNvPr>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7" name="Google Shape;763;p47">
              <a:extLst>
                <a:ext uri="{FF2B5EF4-FFF2-40B4-BE49-F238E27FC236}">
                  <a16:creationId xmlns:a16="http://schemas.microsoft.com/office/drawing/2014/main" id="{3039BB07-1952-4014-83D9-68B702422FB4}"/>
                </a:ext>
              </a:extLst>
            </p:cNvPr>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8" name="Google Shape;764;p47">
              <a:extLst>
                <a:ext uri="{FF2B5EF4-FFF2-40B4-BE49-F238E27FC236}">
                  <a16:creationId xmlns:a16="http://schemas.microsoft.com/office/drawing/2014/main" id="{19D2FEEC-3037-4493-B81D-3B61ECEE57D0}"/>
                </a:ext>
              </a:extLst>
            </p:cNvPr>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sp>
          <p:nvSpPr>
            <p:cNvPr id="19" name="Google Shape;765;p47">
              <a:extLst>
                <a:ext uri="{FF2B5EF4-FFF2-40B4-BE49-F238E27FC236}">
                  <a16:creationId xmlns:a16="http://schemas.microsoft.com/office/drawing/2014/main" id="{FCBA7394-416F-46E8-808B-4151EB76E985}"/>
                </a:ext>
              </a:extLst>
            </p:cNvPr>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FF0000"/>
                </a:solidFill>
              </a:endParaRPr>
            </a:p>
          </p:txBody>
        </p:sp>
      </p:grpSp>
    </p:spTree>
    <p:extLst>
      <p:ext uri="{BB962C8B-B14F-4D97-AF65-F5344CB8AC3E}">
        <p14:creationId xmlns:p14="http://schemas.microsoft.com/office/powerpoint/2010/main" val="152785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62206" y="311166"/>
            <a:ext cx="6681637" cy="461665"/>
          </a:xfrm>
          <a:prstGeom prst="rect">
            <a:avLst/>
          </a:prstGeom>
          <a:noFill/>
        </p:spPr>
        <p:txBody>
          <a:bodyPr wrap="none" rtlCol="0">
            <a:spAutoFit/>
          </a:bodyPr>
          <a:lstStyle/>
          <a:p>
            <a:r>
              <a:rPr lang="en-US" sz="2400" b="1" u="sng" dirty="0">
                <a:solidFill>
                  <a:srgbClr val="196494"/>
                </a:solidFill>
                <a:latin typeface="Raleway" pitchFamily="2" charset="0"/>
              </a:rPr>
              <a:t>WHY A TAMIL PROGRAMMING LANGUAGE ?</a:t>
            </a:r>
            <a:endParaRPr lang="en-IN" sz="2400" b="1" u="sng" dirty="0">
              <a:solidFill>
                <a:srgbClr val="196494"/>
              </a:solidFill>
              <a:latin typeface="Raleway" pitchFamily="2" charset="0"/>
            </a:endParaRPr>
          </a:p>
        </p:txBody>
      </p:sp>
      <p:sp>
        <p:nvSpPr>
          <p:cNvPr id="19" name="TextBox 18">
            <a:extLst>
              <a:ext uri="{FF2B5EF4-FFF2-40B4-BE49-F238E27FC236}">
                <a16:creationId xmlns:a16="http://schemas.microsoft.com/office/drawing/2014/main" id="{D671E161-9A5D-48F0-AD05-BF355376EFB6}"/>
              </a:ext>
            </a:extLst>
          </p:cNvPr>
          <p:cNvSpPr txBox="1"/>
          <p:nvPr/>
        </p:nvSpPr>
        <p:spPr>
          <a:xfrm>
            <a:off x="873077" y="983007"/>
            <a:ext cx="7288663" cy="3647922"/>
          </a:xfrm>
          <a:prstGeom prst="rect">
            <a:avLst/>
          </a:prstGeom>
          <a:noFill/>
        </p:spPr>
        <p:txBody>
          <a:bodyPr wrap="square">
            <a:spAutoFit/>
          </a:bodyPr>
          <a:lstStyle/>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In nearly every widely used programming language, the names of symbols and keywords (e.g., for, while, if, else) </a:t>
            </a:r>
            <a:r>
              <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are borrowed from English.</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Education research suggests that learning in one’s local language can have a positive impact on the outcomes of learning.</a:t>
            </a:r>
          </a:p>
          <a:p>
            <a:pPr marL="342900" indent="-342900" algn="just">
              <a:lnSpc>
                <a:spcPct val="130000"/>
              </a:lnSpc>
              <a:buFont typeface="Arial" panose="020B0604020202020204" pitchFamily="34" charset="0"/>
              <a:buChar char="•"/>
            </a:pPr>
            <a:r>
              <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Accordingly, we had the motivation to develop a Tamil Programming Language to cater to the educational needs of native Tamil-speaking K-12 students.</a:t>
            </a:r>
          </a:p>
        </p:txBody>
      </p:sp>
      <p:grpSp>
        <p:nvGrpSpPr>
          <p:cNvPr id="13" name="Google Shape;757;p47">
            <a:extLst>
              <a:ext uri="{FF2B5EF4-FFF2-40B4-BE49-F238E27FC236}">
                <a16:creationId xmlns:a16="http://schemas.microsoft.com/office/drawing/2014/main" id="{4677D245-1EC4-4520-A888-2C1B39A63B48}"/>
              </a:ext>
            </a:extLst>
          </p:cNvPr>
          <p:cNvGrpSpPr/>
          <p:nvPr/>
        </p:nvGrpSpPr>
        <p:grpSpPr>
          <a:xfrm>
            <a:off x="523097" y="390947"/>
            <a:ext cx="325653" cy="329398"/>
            <a:chOff x="5297950" y="1632050"/>
            <a:chExt cx="426200" cy="431100"/>
          </a:xfrm>
          <a:solidFill>
            <a:schemeClr val="accent1">
              <a:lumMod val="75000"/>
            </a:schemeClr>
          </a:solidFill>
        </p:grpSpPr>
        <p:sp>
          <p:nvSpPr>
            <p:cNvPr id="14" name="Google Shape;758;p47">
              <a:extLst>
                <a:ext uri="{FF2B5EF4-FFF2-40B4-BE49-F238E27FC236}">
                  <a16:creationId xmlns:a16="http://schemas.microsoft.com/office/drawing/2014/main" id="{05DF3DD8-F0DF-43BE-8F5F-E441CCDE4FA9}"/>
                </a:ext>
              </a:extLst>
            </p:cNvPr>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59;p47">
              <a:extLst>
                <a:ext uri="{FF2B5EF4-FFF2-40B4-BE49-F238E27FC236}">
                  <a16:creationId xmlns:a16="http://schemas.microsoft.com/office/drawing/2014/main" id="{FA01BA4C-43CF-40F0-890D-9E2A8354040E}"/>
                </a:ext>
              </a:extLst>
            </p:cNvPr>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27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866286" y="260147"/>
            <a:ext cx="2167581" cy="461665"/>
          </a:xfrm>
          <a:prstGeom prst="rect">
            <a:avLst/>
          </a:prstGeom>
          <a:noFill/>
        </p:spPr>
        <p:txBody>
          <a:bodyPr wrap="none" rtlCol="0">
            <a:spAutoFit/>
          </a:bodyPr>
          <a:lstStyle/>
          <a:p>
            <a:pPr lvl="1"/>
            <a:r>
              <a:rPr lang="en-US" sz="2400" b="1" u="sng" dirty="0">
                <a:solidFill>
                  <a:srgbClr val="196494"/>
                </a:solidFill>
                <a:latin typeface="Raleway" pitchFamily="2" charset="0"/>
              </a:rPr>
              <a:t>About Thiran:</a:t>
            </a:r>
            <a:endParaRPr lang="en-IN" sz="2400" b="1" u="sng" dirty="0">
              <a:solidFill>
                <a:srgbClr val="196494"/>
              </a:solidFill>
              <a:latin typeface="Raleway" pitchFamily="2" charset="0"/>
            </a:endParaRPr>
          </a:p>
        </p:txBody>
      </p:sp>
      <p:sp>
        <p:nvSpPr>
          <p:cNvPr id="29" name="TextBox 28">
            <a:extLst>
              <a:ext uri="{FF2B5EF4-FFF2-40B4-BE49-F238E27FC236}">
                <a16:creationId xmlns:a16="http://schemas.microsoft.com/office/drawing/2014/main" id="{0C155F9B-E3BA-4486-822C-F3F82C93ABCB}"/>
              </a:ext>
            </a:extLst>
          </p:cNvPr>
          <p:cNvSpPr txBox="1"/>
          <p:nvPr/>
        </p:nvSpPr>
        <p:spPr>
          <a:xfrm>
            <a:off x="1084910" y="2419493"/>
            <a:ext cx="6974180" cy="2120581"/>
          </a:xfrm>
          <a:prstGeom prst="rect">
            <a:avLst/>
          </a:prstGeom>
          <a:noFill/>
        </p:spPr>
        <p:txBody>
          <a:bodyPr wrap="square" rtlCol="0">
            <a:spAutoFit/>
          </a:bodyPr>
          <a:lstStyle/>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Paradigm: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Interpreted, Imperative, Structured, Procedural</a:t>
            </a:r>
          </a:p>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License: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Open source (Freely available)</a:t>
            </a:r>
          </a:p>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Aim:</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Educational, Bridging the language barrier in CS</a:t>
            </a:r>
          </a:p>
          <a:p>
            <a:pPr marL="342900" indent="-342900" algn="just">
              <a:lnSpc>
                <a:spcPct val="135000"/>
              </a:lnSpc>
              <a:buFont typeface="Arial" panose="020B0604020202020204" pitchFamily="34" charset="0"/>
              <a:buChar char="•"/>
            </a:pPr>
            <a:r>
              <a:rPr lang="en-IN"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Focuses on:</a:t>
            </a:r>
            <a:r>
              <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Simplicity, Easy-to-learn syntax</a:t>
            </a:r>
          </a:p>
          <a:p>
            <a:pPr marL="342900" indent="-342900" algn="just">
              <a:lnSpc>
                <a:spcPct val="135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Inspired by: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Python &amp; Ezhil</a:t>
            </a:r>
            <a:endPar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p:txBody>
      </p:sp>
      <p:grpSp>
        <p:nvGrpSpPr>
          <p:cNvPr id="5" name="Group 4">
            <a:extLst>
              <a:ext uri="{FF2B5EF4-FFF2-40B4-BE49-F238E27FC236}">
                <a16:creationId xmlns:a16="http://schemas.microsoft.com/office/drawing/2014/main" id="{DD1B998A-8119-4D24-9229-6E658BCF8492}"/>
              </a:ext>
            </a:extLst>
          </p:cNvPr>
          <p:cNvGrpSpPr/>
          <p:nvPr/>
        </p:nvGrpSpPr>
        <p:grpSpPr>
          <a:xfrm>
            <a:off x="1716182" y="989039"/>
            <a:ext cx="5711635" cy="1190525"/>
            <a:chOff x="1697592" y="869512"/>
            <a:chExt cx="5711635" cy="1190525"/>
          </a:xfrm>
        </p:grpSpPr>
        <p:pic>
          <p:nvPicPr>
            <p:cNvPr id="11" name="Picture 10">
              <a:extLst>
                <a:ext uri="{FF2B5EF4-FFF2-40B4-BE49-F238E27FC236}">
                  <a16:creationId xmlns:a16="http://schemas.microsoft.com/office/drawing/2014/main" id="{8C114AD2-FC92-4AC8-A3B8-53BBB59DA9CB}"/>
                </a:ext>
              </a:extLst>
            </p:cNvPr>
            <p:cNvPicPr>
              <a:picLocks noChangeAspect="1"/>
            </p:cNvPicPr>
            <p:nvPr/>
          </p:nvPicPr>
          <p:blipFill>
            <a:blip r:embed="rId3"/>
            <a:stretch>
              <a:fillRect/>
            </a:stretch>
          </p:blipFill>
          <p:spPr>
            <a:xfrm>
              <a:off x="1697592" y="869512"/>
              <a:ext cx="1190525" cy="1190525"/>
            </a:xfrm>
            <a:prstGeom prst="rect">
              <a:avLst/>
            </a:prstGeom>
          </p:spPr>
        </p:pic>
        <p:sp>
          <p:nvSpPr>
            <p:cNvPr id="4" name="Rectangle 1">
              <a:extLst>
                <a:ext uri="{FF2B5EF4-FFF2-40B4-BE49-F238E27FC236}">
                  <a16:creationId xmlns:a16="http://schemas.microsoft.com/office/drawing/2014/main" id="{E927087B-D9AF-4135-8FF8-7074371D6AEB}"/>
                </a:ext>
              </a:extLst>
            </p:cNvPr>
            <p:cNvSpPr>
              <a:spLocks noChangeArrowheads="1"/>
            </p:cNvSpPr>
            <p:nvPr/>
          </p:nvSpPr>
          <p:spPr bwMode="auto">
            <a:xfrm>
              <a:off x="3021473" y="978908"/>
              <a:ext cx="4387754" cy="958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30000"/>
                </a:lnSpc>
                <a:spcBef>
                  <a:spcPct val="0"/>
                </a:spcBef>
                <a:spcAft>
                  <a:spcPct val="0"/>
                </a:spcAft>
                <a:buClrTx/>
                <a:buSzTx/>
                <a:buFontTx/>
                <a:buNone/>
                <a:tabLst/>
              </a:pPr>
              <a:r>
                <a:rPr lang="ta-IN" altLang="en-US" sz="2200" b="1" spc="20" dirty="0">
                  <a:solidFill>
                    <a:schemeClr val="accent1">
                      <a:lumMod val="75000"/>
                    </a:schemeClr>
                  </a:solidFill>
                  <a:latin typeface="+mn-lt"/>
                  <a:ea typeface="Lato" panose="020F0502020204030203" pitchFamily="34" charset="0"/>
                  <a:cs typeface="Latha" panose="020B0604020202020204" pitchFamily="34" charset="0"/>
                </a:rPr>
                <a:t>திறன் நிரலாக்க மொழி</a:t>
              </a:r>
              <a:endParaRPr lang="en-US" altLang="en-US" sz="2200" b="1" spc="20" dirty="0">
                <a:solidFill>
                  <a:schemeClr val="accent1">
                    <a:lumMod val="75000"/>
                  </a:schemeClr>
                </a:solidFill>
                <a:latin typeface="+mn-lt"/>
                <a:ea typeface="Lato" panose="020F0502020204030203" pitchFamily="34" charset="0"/>
                <a:cs typeface="Latha" panose="020B0604020202020204" pitchFamily="34" charset="0"/>
              </a:endParaRPr>
            </a:p>
            <a:p>
              <a:pPr marL="0" marR="0" lvl="0" indent="0" algn="ctr" defTabSz="914400" rtl="0" eaLnBrk="0" fontAlgn="base" latinLnBrk="0" hangingPunct="0">
                <a:lnSpc>
                  <a:spcPct val="130000"/>
                </a:lnSpc>
                <a:spcBef>
                  <a:spcPct val="0"/>
                </a:spcBef>
                <a:spcAft>
                  <a:spcPct val="0"/>
                </a:spcAft>
                <a:buClrTx/>
                <a:buSzTx/>
                <a:buFontTx/>
                <a:buNone/>
                <a:tabLst/>
              </a:pPr>
              <a:r>
                <a:rPr lang="en-US" altLang="en-US" sz="2400" b="1" dirty="0">
                  <a:solidFill>
                    <a:schemeClr val="accent1">
                      <a:lumMod val="75000"/>
                    </a:schemeClr>
                  </a:solidFill>
                  <a:latin typeface="Lato" panose="020F0502020204030203" pitchFamily="34" charset="0"/>
                  <a:ea typeface="Lato" panose="020F0502020204030203" pitchFamily="34" charset="0"/>
                </a:rPr>
                <a:t>Thiran Programming Language</a:t>
              </a:r>
              <a:endParaRPr lang="en-US" altLang="en-US" sz="2400" b="1" dirty="0">
                <a:solidFill>
                  <a:schemeClr val="accent1">
                    <a:lumMod val="75000"/>
                  </a:schemeClr>
                </a:solidFill>
                <a:latin typeface="Lato" panose="020F0502020204030203" pitchFamily="34" charset="0"/>
                <a:ea typeface="Lato" panose="020F0502020204030203" pitchFamily="34" charset="0"/>
                <a:cs typeface="Lato" panose="020F0502020204030203" pitchFamily="34" charset="0"/>
              </a:endParaRPr>
            </a:p>
          </p:txBody>
        </p:sp>
      </p:grpSp>
      <p:sp>
        <p:nvSpPr>
          <p:cNvPr id="26" name="Google Shape;872;p47">
            <a:extLst>
              <a:ext uri="{FF2B5EF4-FFF2-40B4-BE49-F238E27FC236}">
                <a16:creationId xmlns:a16="http://schemas.microsoft.com/office/drawing/2014/main" id="{AA91BAD0-00BD-4653-B2CA-61D6D0B02350}"/>
              </a:ext>
            </a:extLst>
          </p:cNvPr>
          <p:cNvSpPr/>
          <p:nvPr/>
        </p:nvSpPr>
        <p:spPr>
          <a:xfrm>
            <a:off x="519503" y="341461"/>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274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933129" y="366081"/>
            <a:ext cx="7202613" cy="461665"/>
          </a:xfrm>
          <a:prstGeom prst="rect">
            <a:avLst/>
          </a:prstGeom>
          <a:noFill/>
        </p:spPr>
        <p:txBody>
          <a:bodyPr wrap="none" rtlCol="0">
            <a:spAutoFit/>
          </a:bodyPr>
          <a:lstStyle/>
          <a:p>
            <a:pPr lvl="1"/>
            <a:r>
              <a:rPr lang="en-US" sz="2400" b="1" u="sng" dirty="0">
                <a:solidFill>
                  <a:srgbClr val="196494"/>
                </a:solidFill>
                <a:latin typeface="Raleway" pitchFamily="2" charset="0"/>
              </a:rPr>
              <a:t>Any Tamil Programming Languages that exists?</a:t>
            </a:r>
            <a:endParaRPr lang="en-IN" sz="2400" b="1" u="sng" dirty="0">
              <a:solidFill>
                <a:srgbClr val="196494"/>
              </a:solidFill>
              <a:latin typeface="Raleway" pitchFamily="2" charset="0"/>
            </a:endParaRPr>
          </a:p>
        </p:txBody>
      </p:sp>
      <p:grpSp>
        <p:nvGrpSpPr>
          <p:cNvPr id="17" name="Google Shape;814;p47">
            <a:extLst>
              <a:ext uri="{FF2B5EF4-FFF2-40B4-BE49-F238E27FC236}">
                <a16:creationId xmlns:a16="http://schemas.microsoft.com/office/drawing/2014/main" id="{C7D65ED0-C52B-41C8-8022-7B3ECE47C801}"/>
              </a:ext>
            </a:extLst>
          </p:cNvPr>
          <p:cNvGrpSpPr/>
          <p:nvPr/>
        </p:nvGrpSpPr>
        <p:grpSpPr>
          <a:xfrm>
            <a:off x="527168" y="444490"/>
            <a:ext cx="346104" cy="353231"/>
            <a:chOff x="3955900" y="2984500"/>
            <a:chExt cx="414000" cy="422525"/>
          </a:xfrm>
          <a:solidFill>
            <a:srgbClr val="196494"/>
          </a:solidFill>
        </p:grpSpPr>
        <p:sp>
          <p:nvSpPr>
            <p:cNvPr id="18" name="Google Shape;815;p47">
              <a:extLst>
                <a:ext uri="{FF2B5EF4-FFF2-40B4-BE49-F238E27FC236}">
                  <a16:creationId xmlns:a16="http://schemas.microsoft.com/office/drawing/2014/main" id="{877B8B86-F226-4937-BD7C-9C48F5940E91}"/>
                </a:ext>
              </a:extLst>
            </p:cNvPr>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16;p47">
              <a:extLst>
                <a:ext uri="{FF2B5EF4-FFF2-40B4-BE49-F238E27FC236}">
                  <a16:creationId xmlns:a16="http://schemas.microsoft.com/office/drawing/2014/main" id="{321AE0D0-8675-4AD3-9C23-B996D73FFB73}"/>
                </a:ext>
              </a:extLst>
            </p:cNvPr>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17;p47">
              <a:extLst>
                <a:ext uri="{FF2B5EF4-FFF2-40B4-BE49-F238E27FC236}">
                  <a16:creationId xmlns:a16="http://schemas.microsoft.com/office/drawing/2014/main" id="{405A42DA-CDBB-46E7-8DEF-C1DEB4A7A717}"/>
                </a:ext>
              </a:extLst>
            </p:cNvPr>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DDF05288-B300-423A-9487-AD5F238E8C18}"/>
              </a:ext>
            </a:extLst>
          </p:cNvPr>
          <p:cNvSpPr txBox="1"/>
          <p:nvPr/>
        </p:nvSpPr>
        <p:spPr>
          <a:xfrm>
            <a:off x="933129" y="1094058"/>
            <a:ext cx="7400546" cy="3247812"/>
          </a:xfrm>
          <a:prstGeom prst="rect">
            <a:avLst/>
          </a:prstGeom>
          <a:noFill/>
        </p:spPr>
        <p:txBody>
          <a:bodyPr wrap="square" rtlCol="0">
            <a:spAutoFit/>
          </a:bodyPr>
          <a:lstStyle/>
          <a:p>
            <a:pPr marL="342900" indent="-342900" algn="just">
              <a:lnSpc>
                <a:spcPct val="130000"/>
              </a:lnSpc>
              <a:buFont typeface="Arial" panose="020B0604020202020204" pitchFamily="34" charset="0"/>
              <a:buChar char="•"/>
            </a:pP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Ezhil (</a:t>
            </a:r>
            <a:r>
              <a:rPr lang="en-US" sz="1700" dirty="0">
                <a:solidFill>
                  <a:schemeClr val="tx2">
                    <a:lumMod val="25000"/>
                  </a:schemeClr>
                </a:solidFill>
                <a:latin typeface="+mn-lt"/>
                <a:ea typeface="Lato" panose="020F0502020204030203" pitchFamily="34" charset="0"/>
                <a:cs typeface="Latha" panose="020B0604020202020204" pitchFamily="34" charset="0"/>
              </a:rPr>
              <a:t>எழில்</a:t>
            </a: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is an open-source, interpreted, procedural Tamil script based programming language.</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It was the first freely available programming language in the Tamil language.</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It was designed by </a:t>
            </a: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Muthiah Annamalai</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a:t>
            </a:r>
          </a:p>
          <a:p>
            <a:pPr marL="342900" indent="-342900" algn="just">
              <a:lnSpc>
                <a:spcPct val="130000"/>
              </a:lnSpc>
              <a:buFont typeface="Arial" panose="020B0604020202020204" pitchFamily="34" charset="0"/>
              <a:buChar char="•"/>
            </a:pP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The best thing about Ezhil is that its syntax allows statements to be closer to the Subject-Object-Verb structure (</a:t>
            </a:r>
            <a:r>
              <a:rPr lang="en-US" sz="20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SOV</a:t>
            </a:r>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of the Tamil language. </a:t>
            </a:r>
            <a:endParaRPr lang="en-IN"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92640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680489" y="232037"/>
            <a:ext cx="2364750" cy="461665"/>
          </a:xfrm>
          <a:prstGeom prst="rect">
            <a:avLst/>
          </a:prstGeom>
          <a:noFill/>
        </p:spPr>
        <p:txBody>
          <a:bodyPr wrap="none" rtlCol="0">
            <a:spAutoFit/>
          </a:bodyPr>
          <a:lstStyle/>
          <a:p>
            <a:pPr lvl="1"/>
            <a:r>
              <a:rPr lang="en-US" sz="2400" b="1" u="sng" dirty="0">
                <a:solidFill>
                  <a:srgbClr val="196494"/>
                </a:solidFill>
                <a:latin typeface="Raleway" pitchFamily="2" charset="0"/>
              </a:rPr>
              <a:t>Thiran vs Ezhil:</a:t>
            </a:r>
            <a:endParaRPr lang="en-IN" sz="2400" b="1" u="sng" dirty="0">
              <a:solidFill>
                <a:srgbClr val="196494"/>
              </a:solidFill>
              <a:latin typeface="Raleway" pitchFamily="2" charset="0"/>
            </a:endParaRPr>
          </a:p>
        </p:txBody>
      </p:sp>
      <p:sp>
        <p:nvSpPr>
          <p:cNvPr id="29" name="TextBox 28">
            <a:extLst>
              <a:ext uri="{FF2B5EF4-FFF2-40B4-BE49-F238E27FC236}">
                <a16:creationId xmlns:a16="http://schemas.microsoft.com/office/drawing/2014/main" id="{0C155F9B-E3BA-4486-822C-F3F82C93ABCB}"/>
              </a:ext>
            </a:extLst>
          </p:cNvPr>
          <p:cNvSpPr txBox="1"/>
          <p:nvPr/>
        </p:nvSpPr>
        <p:spPr>
          <a:xfrm>
            <a:off x="666841" y="826275"/>
            <a:ext cx="7311784" cy="400110"/>
          </a:xfrm>
          <a:prstGeom prst="rect">
            <a:avLst/>
          </a:prstGeom>
          <a:noFill/>
        </p:spPr>
        <p:txBody>
          <a:bodyPr wrap="square" rtlCol="0">
            <a:spAutoFit/>
          </a:bodyPr>
          <a:lstStyle/>
          <a:p>
            <a:pPr algn="just"/>
            <a:r>
              <a:rPr lang="en-US" sz="2000"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The main differences between Thiran and Ezhil are:</a:t>
            </a:r>
          </a:p>
        </p:txBody>
      </p:sp>
      <p:graphicFrame>
        <p:nvGraphicFramePr>
          <p:cNvPr id="3" name="Table 3">
            <a:extLst>
              <a:ext uri="{FF2B5EF4-FFF2-40B4-BE49-F238E27FC236}">
                <a16:creationId xmlns:a16="http://schemas.microsoft.com/office/drawing/2014/main" id="{A36F388E-1ED4-4CEE-B7F7-6F1C34D92A26}"/>
              </a:ext>
            </a:extLst>
          </p:cNvPr>
          <p:cNvGraphicFramePr>
            <a:graphicFrameLocks noGrp="1"/>
          </p:cNvGraphicFramePr>
          <p:nvPr>
            <p:extLst>
              <p:ext uri="{D42A27DB-BD31-4B8C-83A1-F6EECF244321}">
                <p14:modId xmlns:p14="http://schemas.microsoft.com/office/powerpoint/2010/main" val="1490937043"/>
              </p:ext>
            </p:extLst>
          </p:nvPr>
        </p:nvGraphicFramePr>
        <p:xfrm>
          <a:off x="807680" y="1487785"/>
          <a:ext cx="7555936" cy="2991414"/>
        </p:xfrm>
        <a:graphic>
          <a:graphicData uri="http://schemas.openxmlformats.org/drawingml/2006/table">
            <a:tbl>
              <a:tblPr firstRow="1" bandRow="1">
                <a:tableStyleId>{C98665B7-6574-423E-A4B5-A6C020D860FF}</a:tableStyleId>
              </a:tblPr>
              <a:tblGrid>
                <a:gridCol w="3777968">
                  <a:extLst>
                    <a:ext uri="{9D8B030D-6E8A-4147-A177-3AD203B41FA5}">
                      <a16:colId xmlns:a16="http://schemas.microsoft.com/office/drawing/2014/main" val="1083949217"/>
                    </a:ext>
                  </a:extLst>
                </a:gridCol>
                <a:gridCol w="3777968">
                  <a:extLst>
                    <a:ext uri="{9D8B030D-6E8A-4147-A177-3AD203B41FA5}">
                      <a16:colId xmlns:a16="http://schemas.microsoft.com/office/drawing/2014/main" val="93255368"/>
                    </a:ext>
                  </a:extLst>
                </a:gridCol>
              </a:tblGrid>
              <a:tr h="370840">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Thiran focuses on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simplicity</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over preserving Tamil sentence structure (SOV).</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Ezhil focuses on preserving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Tamil sentence structure</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(SOV).</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7133932"/>
                  </a:ext>
                </a:extLst>
              </a:tr>
              <a:tr h="370840">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Though implemented in Python, Thiran is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self-contained</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and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doesn’t support any Python</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 functions or elements.</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30000"/>
                        </a:lnSpc>
                      </a:pP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Ezhil is tightly integrated into Python runtime and </a:t>
                      </a:r>
                      <a:r>
                        <a:rPr lang="en-US" sz="18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has full access to the Python </a:t>
                      </a:r>
                      <a:r>
                        <a:rPr lang="en-US"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programming language environment. </a:t>
                      </a:r>
                      <a:endParaRPr lang="en-IN" sz="1800" b="0"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144000" marB="144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526156"/>
                  </a:ext>
                </a:extLst>
              </a:tr>
            </a:tbl>
          </a:graphicData>
        </a:graphic>
      </p:graphicFrame>
      <p:grpSp>
        <p:nvGrpSpPr>
          <p:cNvPr id="13" name="Google Shape;858;p47">
            <a:extLst>
              <a:ext uri="{FF2B5EF4-FFF2-40B4-BE49-F238E27FC236}">
                <a16:creationId xmlns:a16="http://schemas.microsoft.com/office/drawing/2014/main" id="{8E20828E-7B34-4867-B299-506641DAD5AA}"/>
              </a:ext>
            </a:extLst>
          </p:cNvPr>
          <p:cNvGrpSpPr/>
          <p:nvPr/>
        </p:nvGrpSpPr>
        <p:grpSpPr>
          <a:xfrm>
            <a:off x="368559" y="342251"/>
            <a:ext cx="296672" cy="296689"/>
            <a:chOff x="570875" y="4322250"/>
            <a:chExt cx="443300" cy="443325"/>
          </a:xfrm>
          <a:solidFill>
            <a:schemeClr val="accent1">
              <a:lumMod val="75000"/>
            </a:schemeClr>
          </a:solidFill>
        </p:grpSpPr>
        <p:sp>
          <p:nvSpPr>
            <p:cNvPr id="14" name="Google Shape;859;p47">
              <a:extLst>
                <a:ext uri="{FF2B5EF4-FFF2-40B4-BE49-F238E27FC236}">
                  <a16:creationId xmlns:a16="http://schemas.microsoft.com/office/drawing/2014/main" id="{5212EFDF-E0D8-4E4B-BD65-E3F3BF4F4E94}"/>
                </a:ext>
              </a:extLst>
            </p:cNvPr>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60;p47">
              <a:extLst>
                <a:ext uri="{FF2B5EF4-FFF2-40B4-BE49-F238E27FC236}">
                  <a16:creationId xmlns:a16="http://schemas.microsoft.com/office/drawing/2014/main" id="{E2CD9F00-33AB-435F-9CC2-7EDBACD470F9}"/>
                </a:ext>
              </a:extLst>
            </p:cNvPr>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61;p47">
              <a:extLst>
                <a:ext uri="{FF2B5EF4-FFF2-40B4-BE49-F238E27FC236}">
                  <a16:creationId xmlns:a16="http://schemas.microsoft.com/office/drawing/2014/main" id="{96AC0ED3-B154-4E89-BDCA-C922EAEDFA7F}"/>
                </a:ext>
              </a:extLst>
            </p:cNvPr>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62;p47">
              <a:extLst>
                <a:ext uri="{FF2B5EF4-FFF2-40B4-BE49-F238E27FC236}">
                  <a16:creationId xmlns:a16="http://schemas.microsoft.com/office/drawing/2014/main" id="{5B669CAC-E018-4528-BF49-EECB96E74C43}"/>
                </a:ext>
              </a:extLst>
            </p:cNvPr>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5188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FE1EF8-EF5D-4148-BEBF-9D48C4E1B0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21" name="TextBox 20">
            <a:extLst>
              <a:ext uri="{FF2B5EF4-FFF2-40B4-BE49-F238E27FC236}">
                <a16:creationId xmlns:a16="http://schemas.microsoft.com/office/drawing/2014/main" id="{5B9556AF-24A5-48C1-9F26-46FC07A97E39}"/>
              </a:ext>
            </a:extLst>
          </p:cNvPr>
          <p:cNvSpPr txBox="1"/>
          <p:nvPr/>
        </p:nvSpPr>
        <p:spPr>
          <a:xfrm>
            <a:off x="787999" y="247520"/>
            <a:ext cx="5928226" cy="461665"/>
          </a:xfrm>
          <a:prstGeom prst="rect">
            <a:avLst/>
          </a:prstGeom>
          <a:noFill/>
        </p:spPr>
        <p:txBody>
          <a:bodyPr wrap="none" rtlCol="0">
            <a:spAutoFit/>
          </a:bodyPr>
          <a:lstStyle/>
          <a:p>
            <a:pPr lvl="1"/>
            <a:r>
              <a:rPr lang="en-US" sz="2400" b="1" u="sng" dirty="0">
                <a:solidFill>
                  <a:srgbClr val="196494"/>
                </a:solidFill>
                <a:latin typeface="Raleway" pitchFamily="2" charset="0"/>
              </a:rPr>
              <a:t>Ezhil vs Thiran - Syntactical Difference:</a:t>
            </a:r>
            <a:endParaRPr lang="en-IN" sz="2400" b="1" u="sng" dirty="0">
              <a:solidFill>
                <a:srgbClr val="196494"/>
              </a:solidFill>
              <a:latin typeface="Raleway" pitchFamily="2" charset="0"/>
            </a:endParaRPr>
          </a:p>
        </p:txBody>
      </p:sp>
      <p:graphicFrame>
        <p:nvGraphicFramePr>
          <p:cNvPr id="3" name="Table 3">
            <a:extLst>
              <a:ext uri="{FF2B5EF4-FFF2-40B4-BE49-F238E27FC236}">
                <a16:creationId xmlns:a16="http://schemas.microsoft.com/office/drawing/2014/main" id="{A36F388E-1ED4-4CEE-B7F7-6F1C34D92A26}"/>
              </a:ext>
            </a:extLst>
          </p:cNvPr>
          <p:cNvGraphicFramePr>
            <a:graphicFrameLocks noGrp="1"/>
          </p:cNvGraphicFramePr>
          <p:nvPr>
            <p:extLst>
              <p:ext uri="{D42A27DB-BD31-4B8C-83A1-F6EECF244321}">
                <p14:modId xmlns:p14="http://schemas.microsoft.com/office/powerpoint/2010/main" val="4222876211"/>
              </p:ext>
            </p:extLst>
          </p:nvPr>
        </p:nvGraphicFramePr>
        <p:xfrm>
          <a:off x="1098645" y="982994"/>
          <a:ext cx="7014950" cy="3659040"/>
        </p:xfrm>
        <a:graphic>
          <a:graphicData uri="http://schemas.openxmlformats.org/drawingml/2006/table">
            <a:tbl>
              <a:tblPr firstRow="1" bandRow="1">
                <a:tableStyleId>{C98665B7-6574-423E-A4B5-A6C020D860FF}</a:tableStyleId>
              </a:tblPr>
              <a:tblGrid>
                <a:gridCol w="3507475">
                  <a:extLst>
                    <a:ext uri="{9D8B030D-6E8A-4147-A177-3AD203B41FA5}">
                      <a16:colId xmlns:a16="http://schemas.microsoft.com/office/drawing/2014/main" val="1083949217"/>
                    </a:ext>
                  </a:extLst>
                </a:gridCol>
                <a:gridCol w="3507475">
                  <a:extLst>
                    <a:ext uri="{9D8B030D-6E8A-4147-A177-3AD203B41FA5}">
                      <a16:colId xmlns:a16="http://schemas.microsoft.com/office/drawing/2014/main" val="93255368"/>
                    </a:ext>
                  </a:extLst>
                </a:gridCol>
              </a:tblGrid>
              <a:tr h="370840">
                <a:tc>
                  <a:txBody>
                    <a:bodyPr/>
                    <a:lstStyle/>
                    <a:p>
                      <a:pPr marL="0" marR="0" indent="0" algn="ctr" rtl="0">
                        <a:lnSpc>
                          <a:spcPct val="130000"/>
                        </a:lnSpc>
                        <a:spcBef>
                          <a:spcPts val="0"/>
                        </a:spcBef>
                        <a:spcAft>
                          <a:spcPts val="0"/>
                        </a:spcAft>
                        <a:buClr>
                          <a:srgbClr val="000000"/>
                        </a:buClr>
                        <a:buFont typeface="Arial" panose="020B0604020202020204" pitchFamily="34" charset="0"/>
                        <a:buNone/>
                      </a:pPr>
                      <a:r>
                        <a:rPr lang="en-US"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THIRAN SYNTAX</a:t>
                      </a:r>
                      <a:endParaRPr lang="en-IN"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rtl="0">
                        <a:lnSpc>
                          <a:spcPct val="130000"/>
                        </a:lnSpc>
                        <a:spcBef>
                          <a:spcPts val="0"/>
                        </a:spcBef>
                        <a:spcAft>
                          <a:spcPts val="0"/>
                        </a:spcAft>
                        <a:buClr>
                          <a:srgbClr val="000000"/>
                        </a:buClr>
                        <a:buFont typeface="Arial" panose="020B0604020202020204" pitchFamily="34" charset="0"/>
                        <a:buNone/>
                      </a:pPr>
                      <a:r>
                        <a:rPr lang="en-US"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rPr>
                        <a:t>EZHIL SYNTAX</a:t>
                      </a:r>
                      <a:endParaRPr lang="en-IN" sz="1500" b="1" i="0" u="none" strike="noStrike" cap="none"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sym typeface="Arial"/>
                      </a:endParaRPr>
                    </a:p>
                  </a:txBody>
                  <a:tcPr marL="144000" marR="72000" marT="72000" marB="72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0023990"/>
                  </a:ext>
                </a:extLst>
              </a:tr>
              <a:tr h="370840">
                <a:tc>
                  <a:txBody>
                    <a:bodyPr/>
                    <a:lstStyle/>
                    <a:p>
                      <a:pPr algn="l">
                        <a:lnSpc>
                          <a:spcPct val="135000"/>
                        </a:lnSpc>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சரியெனில்</a:t>
                      </a:r>
                      <a:r>
                        <a:rPr lang="ta-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ta-IN" sz="1600" b="1" i="0" u="none" strike="noStrike" cap="none" dirty="0">
                          <a:solidFill>
                            <a:srgbClr val="008000"/>
                          </a:solidFill>
                          <a:effectLst/>
                          <a:latin typeface="Lato" panose="020F0502020204030203" pitchFamily="34" charset="0"/>
                          <a:ea typeface="Lato" panose="020F0502020204030203" pitchFamily="34" charset="0"/>
                          <a:cs typeface="Arial"/>
                          <a:sym typeface="Arial"/>
                        </a:rPr>
                        <a:t>(</a:t>
                      </a:r>
                      <a:r>
                        <a:rPr lang="en-US" sz="1600" b="0" i="0" u="none" strike="noStrike" cap="none" dirty="0">
                          <a:solidFill>
                            <a:schemeClr val="accent3">
                              <a:lumMod val="75000"/>
                            </a:schemeClr>
                          </a:solidFill>
                          <a:effectLst/>
                          <a:latin typeface="Lato" panose="020F0502020204030203" pitchFamily="34" charset="0"/>
                          <a:ea typeface="Lato" panose="020F0502020204030203" pitchFamily="34" charset="0"/>
                          <a:cs typeface="Lato" panose="020F0502020204030203" pitchFamily="34" charset="0"/>
                          <a:sym typeface="Arial"/>
                        </a:rPr>
                        <a:t>2</a:t>
                      </a:r>
                      <a:r>
                        <a:rPr lang="en-US" sz="16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&gt;</a:t>
                      </a:r>
                      <a:r>
                        <a:rPr lang="en-US" sz="1600" b="0" i="0" u="none" strike="noStrike" cap="none" dirty="0">
                          <a:solidFill>
                            <a:srgbClr val="0099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600" b="0" i="0" u="none" strike="noStrike" cap="none" dirty="0">
                          <a:solidFill>
                            <a:schemeClr val="accent3">
                              <a:lumMod val="75000"/>
                            </a:schemeClr>
                          </a:solidFill>
                          <a:effectLst/>
                          <a:latin typeface="Lato" panose="020F0502020204030203" pitchFamily="34" charset="0"/>
                          <a:ea typeface="Lato" panose="020F0502020204030203" pitchFamily="34" charset="0"/>
                          <a:cs typeface="Lato" panose="020F0502020204030203" pitchFamily="34" charset="0"/>
                          <a:sym typeface="Arial"/>
                        </a:rPr>
                        <a:t>3</a:t>
                      </a:r>
                      <a:r>
                        <a:rPr lang="en-US" sz="1600" b="1" i="0" u="none" strike="noStrike" cap="none" spc="60" baseline="0"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a:t>
                      </a:r>
                      <a:r>
                        <a:rPr lang="en-US"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a:t>
                      </a:r>
                      <a:endParaRPr lang="en-IN"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en-US" sz="14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true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தவ</a:t>
                      </a:r>
                      <a:r>
                        <a:rPr lang="ta-IN" sz="1400" b="0" i="0" u="none" strike="noStrike" cap="none" spc="50" baseline="0" dirty="0">
                          <a:solidFill>
                            <a:schemeClr val="accent5"/>
                          </a:solidFill>
                          <a:effectLst/>
                          <a:latin typeface="Lato" panose="020F0502020204030203" pitchFamily="34" charset="0"/>
                          <a:ea typeface="Lato" panose="020F0502020204030203" pitchFamily="34" charset="0"/>
                          <a:cs typeface="+mj-cs"/>
                          <a:sym typeface="Arial"/>
                        </a:rPr>
                        <a:t>றெனில்</a:t>
                      </a:r>
                      <a:r>
                        <a:rPr lang="ta-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a:t>
                      </a:r>
                      <a:endParaRPr lang="en-IN" sz="16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en-US" sz="1400" b="0" i="0"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rPr>
                        <a:t># false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Lato" panose="020F0502020204030203" pitchFamily="34" charset="0"/>
                        <a:sym typeface="Arial"/>
                      </a:endParaRPr>
                    </a:p>
                    <a:p>
                      <a:pPr algn="l">
                        <a:lnSpc>
                          <a:spcPct val="135000"/>
                        </a:lnSpc>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35000"/>
                        </a:lnSpc>
                        <a:spcBef>
                          <a:spcPts val="0"/>
                        </a:spcBef>
                        <a:spcAft>
                          <a:spcPts val="0"/>
                        </a:spcAft>
                        <a:buClr>
                          <a:srgbClr val="000000"/>
                        </a:buClr>
                        <a:buFont typeface="Arial"/>
                      </a:pPr>
                      <a:r>
                        <a:rPr lang="en-US" sz="1600" b="0" i="0" u="none" strike="noStrike" cap="none" dirty="0">
                          <a:solidFill>
                            <a:srgbClr val="996633"/>
                          </a:solidFill>
                          <a:effectLst/>
                          <a:latin typeface="Lato" panose="020F0502020204030203" pitchFamily="34" charset="0"/>
                          <a:ea typeface="Lato" panose="020F0502020204030203" pitchFamily="34" charset="0"/>
                          <a:cs typeface="Arial"/>
                          <a:sym typeface="Arial"/>
                        </a:rPr>
                        <a:t>@</a:t>
                      </a:r>
                      <a:r>
                        <a:rPr lang="en-US"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US"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Arial"/>
                          <a:sym typeface="Arial"/>
                        </a:rPr>
                        <a:t>(2 &gt; 3) </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ஆனால்</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p>
                      <a:pPr marR="0" algn="l" rtl="0">
                        <a:lnSpc>
                          <a:spcPct val="135000"/>
                        </a:lnSpc>
                        <a:spcBef>
                          <a:spcPts val="0"/>
                        </a:spcBef>
                        <a:spcAft>
                          <a:spcPts val="0"/>
                        </a:spcAft>
                        <a:buClr>
                          <a:srgbClr val="000000"/>
                        </a:buClr>
                        <a:buFont typeface="Arial"/>
                      </a:pPr>
                      <a:r>
                        <a:rPr lang="en-US" sz="1600" b="0" i="1"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true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Arial"/>
                        <a:sym typeface="Arial"/>
                      </a:endParaRPr>
                    </a:p>
                    <a:p>
                      <a:pPr marR="0" algn="l" rtl="0">
                        <a:lnSpc>
                          <a:spcPct val="135000"/>
                        </a:lnSpc>
                        <a:spcBef>
                          <a:spcPts val="0"/>
                        </a:spcBef>
                        <a:spcAft>
                          <a:spcPts val="0"/>
                        </a:spcAft>
                        <a:buClr>
                          <a:srgbClr val="000000"/>
                        </a:buClr>
                        <a:buFont typeface="Arial"/>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இல்லை</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p>
                      <a:pPr marR="0" algn="l" rtl="0">
                        <a:lnSpc>
                          <a:spcPct val="135000"/>
                        </a:lnSpc>
                        <a:spcBef>
                          <a:spcPts val="0"/>
                        </a:spcBef>
                        <a:spcAft>
                          <a:spcPts val="0"/>
                        </a:spcAft>
                        <a:buClr>
                          <a:srgbClr val="000000"/>
                        </a:buClr>
                        <a:buFont typeface="Arial"/>
                      </a:pPr>
                      <a:r>
                        <a:rPr lang="en-US" sz="1600" b="0" i="1"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US"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false branch</a:t>
                      </a:r>
                      <a:endParaRPr lang="en-IN" sz="1300" b="0" i="1" u="none" strike="noStrike" cap="none" dirty="0">
                        <a:solidFill>
                          <a:srgbClr val="000000"/>
                        </a:solidFill>
                        <a:effectLst/>
                        <a:latin typeface="Lato" panose="020F0502020204030203" pitchFamily="34" charset="0"/>
                        <a:ea typeface="Lato" panose="020F0502020204030203" pitchFamily="34" charset="0"/>
                        <a:cs typeface="Arial"/>
                        <a:sym typeface="Arial"/>
                      </a:endParaRPr>
                    </a:p>
                    <a:p>
                      <a:pPr marR="0" algn="l" rtl="0">
                        <a:lnSpc>
                          <a:spcPct val="135000"/>
                        </a:lnSpc>
                        <a:spcBef>
                          <a:spcPts val="0"/>
                        </a:spcBef>
                        <a:spcAft>
                          <a:spcPts val="0"/>
                        </a:spcAft>
                        <a:buClr>
                          <a:srgbClr val="000000"/>
                        </a:buClr>
                        <a:buFont typeface="Arial"/>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82526156"/>
                  </a:ext>
                </a:extLst>
              </a:tr>
              <a:tr h="370840">
                <a:tc>
                  <a:txBody>
                    <a:bodyPr/>
                    <a:lstStyle/>
                    <a:p>
                      <a:pPr marR="0" algn="l" rtl="0">
                        <a:lnSpc>
                          <a:spcPct val="135000"/>
                        </a:lnSpc>
                        <a:spcBef>
                          <a:spcPts val="0"/>
                        </a:spcBef>
                        <a:spcAft>
                          <a:spcPts val="0"/>
                        </a:spcAft>
                        <a:buClr>
                          <a:srgbClr val="000000"/>
                        </a:buClr>
                        <a:buFont typeface="Arial"/>
                      </a:pPr>
                      <a:r>
                        <a:rPr lang="en-US" sz="1400" b="0" i="0" u="none" strike="noStrike" cap="none" dirty="0">
                          <a:solidFill>
                            <a:schemeClr val="accent5"/>
                          </a:solidFill>
                          <a:effectLst/>
                          <a:latin typeface="Latha" panose="020B0604020202020204" pitchFamily="34" charset="0"/>
                          <a:ea typeface="Lato" panose="020F0502020204030203" pitchFamily="34" charset="0"/>
                          <a:cs typeface="Latha" panose="020B0604020202020204" pitchFamily="34" charset="0"/>
                          <a:sym typeface="Arial"/>
                        </a:rPr>
                        <a:t>உண்மை</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வரை </a:t>
                      </a:r>
                      <a:r>
                        <a:rPr lang="en-US" sz="1600" b="1" i="0" u="none" strike="noStrike" cap="none" dirty="0">
                          <a:solidFill>
                            <a:srgbClr val="008000"/>
                          </a:solidFill>
                          <a:effectLst/>
                          <a:latin typeface="Lato" panose="020F0502020204030203" pitchFamily="34" charset="0"/>
                          <a:ea typeface="Lato" panose="020F0502020204030203" pitchFamily="34" charset="0"/>
                          <a:cs typeface="Arial"/>
                          <a:sym typeface="Arial"/>
                        </a:rPr>
                        <a:t>(</a:t>
                      </a:r>
                      <a:r>
                        <a:rPr lang="ta-IN" sz="1400" b="0" i="0" u="none" strike="noStrike" cap="none" dirty="0">
                          <a:solidFill>
                            <a:srgbClr val="000000"/>
                          </a:solidFill>
                          <a:effectLst/>
                          <a:latin typeface="Lato" panose="020F0502020204030203" pitchFamily="34" charset="0"/>
                          <a:ea typeface="Lato" panose="020F0502020204030203" pitchFamily="34" charset="0"/>
                          <a:cs typeface="+mj-cs"/>
                          <a:sym typeface="Arial"/>
                        </a:rPr>
                        <a:t>க</a:t>
                      </a:r>
                      <a:r>
                        <a:rPr lang="en-US" sz="1600" b="0" i="0" u="none" strike="noStrike" cap="none" dirty="0">
                          <a:solidFill>
                            <a:srgbClr val="000000"/>
                          </a:solidFill>
                          <a:effectLst/>
                          <a:latin typeface="Lato" panose="020F0502020204030203" pitchFamily="34" charset="0"/>
                          <a:ea typeface="Lato" panose="020F0502020204030203" pitchFamily="34" charset="0"/>
                          <a:cs typeface="+mj-cs"/>
                          <a:sym typeface="Arial"/>
                        </a:rPr>
                        <a:t> </a:t>
                      </a:r>
                      <a:r>
                        <a:rPr lang="en-US" sz="1600" b="1" i="0" u="none" strike="noStrike" cap="none" dirty="0">
                          <a:solidFill>
                            <a:srgbClr val="008000"/>
                          </a:solidFill>
                          <a:effectLst/>
                          <a:latin typeface="Lato" panose="020F0502020204030203" pitchFamily="34" charset="0"/>
                          <a:ea typeface="Lato" panose="020F0502020204030203" pitchFamily="34" charset="0"/>
                          <a:cs typeface="Lato" panose="020F0502020204030203" pitchFamily="34" charset="0"/>
                          <a:sym typeface="Arial"/>
                        </a:rPr>
                        <a:t>&lt;</a:t>
                      </a:r>
                      <a:r>
                        <a:rPr lang="en-US" sz="1600" b="0" i="0" u="none" strike="noStrike" cap="none" dirty="0">
                          <a:solidFill>
                            <a:srgbClr val="009900"/>
                          </a:solidFill>
                          <a:effectLst/>
                          <a:latin typeface="Lato" panose="020F0502020204030203" pitchFamily="34" charset="0"/>
                          <a:ea typeface="Lato" panose="020F0502020204030203" pitchFamily="34" charset="0"/>
                          <a:cs typeface="Lato" panose="020F0502020204030203" pitchFamily="34" charset="0"/>
                          <a:sym typeface="Arial"/>
                        </a:rPr>
                        <a:t> </a:t>
                      </a:r>
                      <a:r>
                        <a:rPr lang="en-US" sz="1600" b="0" i="0" u="none" strike="noStrike" cap="none" dirty="0">
                          <a:solidFill>
                            <a:schemeClr val="accent3">
                              <a:lumMod val="75000"/>
                            </a:schemeClr>
                          </a:solidFill>
                          <a:effectLst/>
                          <a:latin typeface="Lato" panose="020F0502020204030203" pitchFamily="34" charset="0"/>
                          <a:ea typeface="Lato" panose="020F0502020204030203" pitchFamily="34" charset="0"/>
                          <a:cs typeface="Lato" panose="020F0502020204030203" pitchFamily="34" charset="0"/>
                          <a:sym typeface="Arial"/>
                        </a:rPr>
                        <a:t>5</a:t>
                      </a:r>
                      <a:r>
                        <a:rPr lang="en-US" sz="1600" b="1" i="0" u="none" strike="noStrike" cap="none" spc="60" baseline="0" dirty="0">
                          <a:solidFill>
                            <a:srgbClr val="008000"/>
                          </a:solidFill>
                          <a:effectLst/>
                          <a:latin typeface="Lato" panose="020F0502020204030203" pitchFamily="34" charset="0"/>
                          <a:ea typeface="Lato" panose="020F0502020204030203" pitchFamily="34" charset="0"/>
                          <a:cs typeface="Arial"/>
                          <a:sym typeface="Arial"/>
                        </a:rPr>
                        <a:t>)</a:t>
                      </a:r>
                      <a:r>
                        <a:rPr lang="en-US" sz="1600" b="1" i="0" u="none" strike="noStrike" cap="none" dirty="0">
                          <a:solidFill>
                            <a:srgbClr val="008000"/>
                          </a:solidFill>
                          <a:effectLst/>
                          <a:latin typeface="Lato" panose="020F0502020204030203" pitchFamily="34" charset="0"/>
                          <a:ea typeface="Lato" panose="020F0502020204030203" pitchFamily="34" charset="0"/>
                          <a:cs typeface="Arial"/>
                          <a:sym typeface="Arial"/>
                        </a:rPr>
                        <a:t>:</a:t>
                      </a:r>
                    </a:p>
                    <a:p>
                      <a:pPr marR="0" algn="l" rtl="0">
                        <a:lnSpc>
                          <a:spcPct val="135000"/>
                        </a:lnSpc>
                        <a:spcBef>
                          <a:spcPts val="0"/>
                        </a:spcBef>
                        <a:spcAft>
                          <a:spcPts val="0"/>
                        </a:spcAft>
                        <a:buClr>
                          <a:srgbClr val="000000"/>
                        </a:buClr>
                        <a:buFont typeface="Arial"/>
                      </a:pPr>
                      <a:r>
                        <a:rPr lang="en-US"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 code to loop</a:t>
                      </a:r>
                    </a:p>
                    <a:p>
                      <a:pPr marL="0" marR="0" lvl="0" indent="0" algn="l" defTabSz="914400" rtl="0" eaLnBrk="1" fontAlgn="auto" latinLnBrk="0" hangingPunct="1">
                        <a:lnSpc>
                          <a:spcPct val="135000"/>
                        </a:lnSpc>
                        <a:spcBef>
                          <a:spcPts val="0"/>
                        </a:spcBef>
                        <a:spcAft>
                          <a:spcPts val="0"/>
                        </a:spcAft>
                        <a:buClr>
                          <a:srgbClr val="000000"/>
                        </a:buClr>
                        <a:buSzTx/>
                        <a:buFont typeface="Arial"/>
                        <a:buNone/>
                        <a:tabLst/>
                        <a:defRPr/>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35000"/>
                        </a:lnSpc>
                        <a:spcBef>
                          <a:spcPts val="0"/>
                        </a:spcBef>
                        <a:spcAft>
                          <a:spcPts val="0"/>
                        </a:spcAft>
                        <a:buClr>
                          <a:srgbClr val="000000"/>
                        </a:buClr>
                        <a:buFont typeface="Arial"/>
                      </a:pPr>
                      <a:r>
                        <a:rPr lang="en-IN" sz="1600" b="0" i="0" u="none" strike="noStrike" cap="none" dirty="0">
                          <a:solidFill>
                            <a:srgbClr val="996633"/>
                          </a:solidFill>
                          <a:effectLst/>
                          <a:latin typeface="Lato" panose="020F0502020204030203" pitchFamily="34" charset="0"/>
                          <a:ea typeface="Lato" panose="020F0502020204030203" pitchFamily="34" charset="0"/>
                          <a:cs typeface="Arial"/>
                          <a:sym typeface="Arial"/>
                        </a:rPr>
                        <a:t>@</a:t>
                      </a:r>
                      <a:r>
                        <a:rPr lang="en-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en-IN"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Arial"/>
                          <a:sym typeface="Arial"/>
                        </a:rPr>
                        <a:t>(</a:t>
                      </a:r>
                      <a:r>
                        <a:rPr lang="ta-IN" sz="1400" b="0" i="0" u="none" strike="noStrike" cap="none" dirty="0">
                          <a:solidFill>
                            <a:schemeClr val="accent6">
                              <a:lumMod val="50000"/>
                            </a:schemeClr>
                          </a:solidFill>
                          <a:effectLst/>
                          <a:latin typeface="Lato" panose="020F0502020204030203" pitchFamily="34" charset="0"/>
                          <a:ea typeface="Lato" panose="020F0502020204030203" pitchFamily="34" charset="0"/>
                          <a:cs typeface="+mj-cs"/>
                          <a:sym typeface="Arial"/>
                        </a:rPr>
                        <a:t>க</a:t>
                      </a:r>
                      <a:r>
                        <a:rPr lang="en-US"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mj-cs"/>
                          <a:sym typeface="Arial"/>
                        </a:rPr>
                        <a:t> &lt; 5</a:t>
                      </a:r>
                      <a:r>
                        <a:rPr lang="en-IN" sz="1600" b="0" i="0" u="none" strike="noStrike" cap="none" dirty="0">
                          <a:solidFill>
                            <a:schemeClr val="accent6">
                              <a:lumMod val="50000"/>
                            </a:schemeClr>
                          </a:solidFill>
                          <a:effectLst/>
                          <a:latin typeface="Lato" panose="020F0502020204030203" pitchFamily="34" charset="0"/>
                          <a:ea typeface="Lato" panose="020F0502020204030203" pitchFamily="34" charset="0"/>
                          <a:cs typeface="Arial"/>
                          <a:sym typeface="Arial"/>
                        </a:rPr>
                        <a:t>)</a:t>
                      </a:r>
                      <a:r>
                        <a:rPr lang="en-IN" sz="1600" b="0" i="0" u="none" strike="noStrike" cap="none" dirty="0">
                          <a:solidFill>
                            <a:srgbClr val="000000"/>
                          </a:solidFill>
                          <a:effectLst/>
                          <a:latin typeface="Lato" panose="020F0502020204030203" pitchFamily="34" charset="0"/>
                          <a:ea typeface="Lato" panose="020F0502020204030203" pitchFamily="34" charset="0"/>
                          <a:cs typeface="Arial"/>
                          <a:sym typeface="Arial"/>
                        </a:rPr>
                        <a:t> </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வரை</a:t>
                      </a:r>
                      <a:r>
                        <a:rPr lang="ta-IN" sz="1400" b="0" i="0" u="none" strike="noStrike" cap="none" dirty="0">
                          <a:solidFill>
                            <a:srgbClr val="000000"/>
                          </a:solidFill>
                          <a:effectLst/>
                          <a:latin typeface="Lato" panose="020F0502020204030203" pitchFamily="34" charset="0"/>
                          <a:ea typeface="Lato" panose="020F0502020204030203" pitchFamily="34" charset="0"/>
                          <a:cs typeface="+mj-cs"/>
                          <a:sym typeface="Arial"/>
                        </a:rPr>
                        <a:t> </a:t>
                      </a:r>
                      <a:endParaRPr lang="en-IN" sz="1400" b="0" i="0" u="none" strike="noStrike" cap="none" dirty="0">
                        <a:solidFill>
                          <a:srgbClr val="000000"/>
                        </a:solidFill>
                        <a:effectLst/>
                        <a:latin typeface="Lato" panose="020F0502020204030203" pitchFamily="34" charset="0"/>
                        <a:ea typeface="Lato" panose="020F0502020204030203" pitchFamily="34" charset="0"/>
                        <a:cs typeface="+mj-cs"/>
                        <a:sym typeface="Arial"/>
                      </a:endParaRPr>
                    </a:p>
                    <a:p>
                      <a:pPr marR="0" algn="l" rtl="0">
                        <a:lnSpc>
                          <a:spcPct val="135000"/>
                        </a:lnSpc>
                        <a:spcBef>
                          <a:spcPts val="0"/>
                        </a:spcBef>
                        <a:spcAft>
                          <a:spcPts val="0"/>
                        </a:spcAft>
                        <a:buClr>
                          <a:srgbClr val="000000"/>
                        </a:buClr>
                        <a:buFont typeface="Arial"/>
                      </a:pPr>
                      <a:r>
                        <a:rPr lang="en-IN" sz="1300" b="0" i="1" u="none" strike="noStrike" cap="none" dirty="0">
                          <a:solidFill>
                            <a:srgbClr val="000000"/>
                          </a:solidFill>
                          <a:effectLst/>
                          <a:latin typeface="Lato" panose="020F0502020204030203" pitchFamily="34" charset="0"/>
                          <a:ea typeface="Lato" panose="020F0502020204030203" pitchFamily="34" charset="0"/>
                          <a:cs typeface="Arial"/>
                          <a:sym typeface="Arial"/>
                        </a:rPr>
                        <a:t>           # code to loop</a:t>
                      </a:r>
                    </a:p>
                    <a:p>
                      <a:pPr marR="0" algn="l" rtl="0">
                        <a:lnSpc>
                          <a:spcPct val="135000"/>
                        </a:lnSpc>
                        <a:spcBef>
                          <a:spcPts val="0"/>
                        </a:spcBef>
                        <a:spcAft>
                          <a:spcPts val="0"/>
                        </a:spcAft>
                        <a:buClr>
                          <a:srgbClr val="000000"/>
                        </a:buClr>
                        <a:buFont typeface="Arial"/>
                      </a:pP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முடி</a:t>
                      </a:r>
                      <a:endParaRPr lang="en-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3039092"/>
                  </a:ext>
                </a:extLst>
              </a:tr>
              <a:tr h="370840">
                <a:tc>
                  <a:txBody>
                    <a:bodyPr/>
                    <a:lstStyle/>
                    <a:p>
                      <a:pPr marL="0" marR="0" lvl="0" indent="0" algn="l" defTabSz="914400" rtl="0" eaLnBrk="1" fontAlgn="auto" latinLnBrk="0" hangingPunct="1">
                        <a:lnSpc>
                          <a:spcPct val="135000"/>
                        </a:lnSpc>
                        <a:spcBef>
                          <a:spcPts val="0"/>
                        </a:spcBef>
                        <a:spcAft>
                          <a:spcPts val="0"/>
                        </a:spcAft>
                        <a:buClr>
                          <a:srgbClr val="000000"/>
                        </a:buClr>
                        <a:buSzTx/>
                        <a:buFont typeface="Arial"/>
                        <a:buNone/>
                        <a:tabLst/>
                        <a:defRPr/>
                      </a:pPr>
                      <a:r>
                        <a:rPr lang="ta-IN" sz="1400" b="0" i="0" u="none" strike="noStrike" cap="none" spc="50" baseline="0" dirty="0">
                          <a:solidFill>
                            <a:srgbClr val="FF0000"/>
                          </a:solidFill>
                          <a:effectLst/>
                          <a:latin typeface="Lato" panose="020F0502020204030203" pitchFamily="34" charset="0"/>
                          <a:ea typeface="Lato" panose="020F0502020204030203" pitchFamily="34" charset="0"/>
                          <a:cs typeface="+mj-cs"/>
                          <a:sym typeface="Arial"/>
                        </a:rPr>
                        <a:t>கா</a:t>
                      </a:r>
                      <a:r>
                        <a:rPr lang="ta-IN" sz="1400" b="0" i="0" u="none" strike="noStrike" cap="none" spc="0" baseline="0" dirty="0">
                          <a:solidFill>
                            <a:srgbClr val="FF0000"/>
                          </a:solidFill>
                          <a:effectLst/>
                          <a:latin typeface="Lato" panose="020F0502020204030203" pitchFamily="34" charset="0"/>
                          <a:ea typeface="Lato" panose="020F0502020204030203" pitchFamily="34" charset="0"/>
                          <a:cs typeface="+mj-cs"/>
                          <a:sym typeface="Arial"/>
                        </a:rPr>
                        <a:t>ட்டு</a:t>
                      </a:r>
                      <a:r>
                        <a:rPr lang="en-US" sz="1400" b="0" i="0" u="none" strike="noStrike" cap="none" spc="0" baseline="0" dirty="0">
                          <a:solidFill>
                            <a:srgbClr val="FF0000"/>
                          </a:solidFill>
                          <a:effectLst/>
                          <a:latin typeface="Lato" panose="020F0502020204030203" pitchFamily="34" charset="0"/>
                          <a:ea typeface="Lato" panose="020F0502020204030203" pitchFamily="34" charset="0"/>
                          <a:cs typeface="+mj-cs"/>
                          <a:sym typeface="Arial"/>
                        </a:rPr>
                        <a:t> </a:t>
                      </a:r>
                      <a:r>
                        <a:rPr lang="en-US" sz="1600" b="1" i="0" u="none" strike="noStrike" cap="none" spc="100" baseline="0" dirty="0">
                          <a:solidFill>
                            <a:srgbClr val="008000"/>
                          </a:solidFill>
                          <a:effectLst/>
                          <a:latin typeface="Lato" panose="020F0502020204030203" pitchFamily="34" charset="0"/>
                          <a:ea typeface="Lato" panose="020F0502020204030203" pitchFamily="34" charset="0"/>
                          <a:cs typeface="Arial"/>
                          <a:sym typeface="Arial"/>
                        </a:rPr>
                        <a:t>(</a:t>
                      </a:r>
                      <a:r>
                        <a:rPr lang="en-US" sz="1400" b="1" i="0" u="none" strike="noStrike" cap="none" spc="100" baseline="0" dirty="0">
                          <a:solidFill>
                            <a:schemeClr val="accent4">
                              <a:lumMod val="75000"/>
                            </a:schemeClr>
                          </a:solidFill>
                          <a:effectLst/>
                          <a:latin typeface="Lato" panose="020F0502020204030203" pitchFamily="34" charset="0"/>
                          <a:ea typeface="Lato" panose="020F0502020204030203" pitchFamily="34" charset="0"/>
                          <a:cs typeface="Arial"/>
                          <a:sym typeface="Arial"/>
                        </a:rPr>
                        <a:t>"</a:t>
                      </a:r>
                      <a:r>
                        <a:rPr lang="ta-IN" sz="1400" b="0" i="0" u="none" strike="noStrike" cap="none" spc="50" baseline="0" dirty="0">
                          <a:solidFill>
                            <a:schemeClr val="accent4">
                              <a:lumMod val="75000"/>
                            </a:schemeClr>
                          </a:solidFill>
                          <a:effectLst/>
                          <a:latin typeface="Lato" panose="020F0502020204030203" pitchFamily="34" charset="0"/>
                          <a:ea typeface="Lato" panose="020F0502020204030203" pitchFamily="34" charset="0"/>
                          <a:cs typeface="+mj-cs"/>
                          <a:sym typeface="Arial"/>
                        </a:rPr>
                        <a:t>வணக்கம்</a:t>
                      </a:r>
                      <a:r>
                        <a:rPr lang="ta-IN" sz="1400" b="1" i="0" u="none" strike="noStrike" cap="none" spc="50" baseline="0" dirty="0">
                          <a:solidFill>
                            <a:schemeClr val="accent4">
                              <a:lumMod val="75000"/>
                            </a:schemeClr>
                          </a:solidFill>
                          <a:effectLst/>
                          <a:latin typeface="Lato" panose="020F0502020204030203" pitchFamily="34" charset="0"/>
                          <a:ea typeface="Lato" panose="020F0502020204030203" pitchFamily="34" charset="0"/>
                          <a:cs typeface="+mj-cs"/>
                          <a:sym typeface="Arial"/>
                        </a:rPr>
                        <a:t>!</a:t>
                      </a:r>
                      <a:r>
                        <a:rPr lang="en-US" sz="1400" b="1" i="0" u="none" strike="noStrike" cap="none" spc="100" baseline="0" dirty="0">
                          <a:solidFill>
                            <a:schemeClr val="accent4">
                              <a:lumMod val="75000"/>
                            </a:schemeClr>
                          </a:solidFill>
                          <a:effectLst/>
                          <a:latin typeface="Lato" panose="020F0502020204030203" pitchFamily="34" charset="0"/>
                          <a:ea typeface="Lato" panose="020F0502020204030203" pitchFamily="34" charset="0"/>
                          <a:cs typeface="Arial"/>
                          <a:sym typeface="Arial"/>
                        </a:rPr>
                        <a:t>"</a:t>
                      </a:r>
                      <a:r>
                        <a:rPr lang="en-US" sz="1600" b="1" i="0" u="none" strike="noStrike" cap="none" spc="100" baseline="0" dirty="0">
                          <a:solidFill>
                            <a:srgbClr val="008000"/>
                          </a:solidFill>
                          <a:effectLst/>
                          <a:latin typeface="Lato" panose="020F0502020204030203" pitchFamily="34" charset="0"/>
                          <a:ea typeface="Lato" panose="020F0502020204030203" pitchFamily="34" charset="0"/>
                          <a:cs typeface="Arial"/>
                          <a:sym typeface="Arial"/>
                        </a:rPr>
                        <a:t>)</a:t>
                      </a:r>
                      <a:endParaRPr lang="en-IN" sz="1600" b="1" i="0" u="none" strike="noStrike" cap="none" spc="100" baseline="0" dirty="0">
                        <a:solidFill>
                          <a:srgbClr val="008000"/>
                        </a:solidFill>
                        <a:effectLst/>
                        <a:latin typeface="Lato" panose="020F0502020204030203" pitchFamily="34" charset="0"/>
                        <a:ea typeface="Lato" panose="020F0502020204030203" pitchFamily="34" charset="0"/>
                        <a:cs typeface="Arial"/>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l" rtl="0">
                        <a:lnSpc>
                          <a:spcPct val="135000"/>
                        </a:lnSpc>
                        <a:spcBef>
                          <a:spcPts val="0"/>
                        </a:spcBef>
                        <a:spcAft>
                          <a:spcPts val="0"/>
                        </a:spcAft>
                        <a:buClr>
                          <a:srgbClr val="000000"/>
                        </a:buClr>
                        <a:buFont typeface="Arial"/>
                      </a:pPr>
                      <a:r>
                        <a:rPr lang="ta-IN" sz="1400" b="0" i="0" u="none" strike="noStrike" cap="none" dirty="0">
                          <a:solidFill>
                            <a:srgbClr val="008000"/>
                          </a:solidFill>
                          <a:effectLst/>
                          <a:latin typeface="Lato" panose="020F0502020204030203" pitchFamily="34" charset="0"/>
                          <a:ea typeface="Lato" panose="020F0502020204030203" pitchFamily="34" charset="0"/>
                          <a:cs typeface="+mj-cs"/>
                          <a:sym typeface="Arial"/>
                        </a:rPr>
                        <a:t>பதிப்பி</a:t>
                      </a:r>
                      <a:r>
                        <a:rPr lang="ta-IN" sz="1400" b="0" i="0" u="none" strike="noStrike" cap="none" dirty="0">
                          <a:solidFill>
                            <a:schemeClr val="accent5"/>
                          </a:solidFill>
                          <a:effectLst/>
                          <a:latin typeface="Lato" panose="020F0502020204030203" pitchFamily="34" charset="0"/>
                          <a:ea typeface="Lato" panose="020F0502020204030203" pitchFamily="34" charset="0"/>
                          <a:cs typeface="+mj-cs"/>
                          <a:sym typeface="Arial"/>
                        </a:rPr>
                        <a:t> </a:t>
                      </a:r>
                      <a:r>
                        <a:rPr lang="en-US" sz="1400" b="1" i="0" u="none" strike="noStrike" cap="none" dirty="0">
                          <a:solidFill>
                            <a:srgbClr val="FF0000"/>
                          </a:solidFill>
                          <a:effectLst/>
                          <a:latin typeface="Lato" panose="020F0502020204030203" pitchFamily="34" charset="0"/>
                          <a:ea typeface="Lato" panose="020F0502020204030203" pitchFamily="34" charset="0"/>
                          <a:cs typeface="Arial"/>
                          <a:sym typeface="Arial"/>
                        </a:rPr>
                        <a:t>"</a:t>
                      </a:r>
                      <a:r>
                        <a:rPr lang="ta-IN" sz="1400" b="0" i="0" u="none" strike="noStrike" cap="none" dirty="0">
                          <a:solidFill>
                            <a:srgbClr val="FF0000"/>
                          </a:solidFill>
                          <a:effectLst/>
                          <a:latin typeface="Lato" panose="020F0502020204030203" pitchFamily="34" charset="0"/>
                          <a:ea typeface="Lato" panose="020F0502020204030203" pitchFamily="34" charset="0"/>
                          <a:cs typeface="+mj-cs"/>
                          <a:sym typeface="Arial"/>
                        </a:rPr>
                        <a:t>வணக்கம்</a:t>
                      </a:r>
                      <a:r>
                        <a:rPr lang="ta-IN" sz="1400" b="1" i="0" u="none" strike="noStrike" cap="none" dirty="0">
                          <a:solidFill>
                            <a:srgbClr val="FF0000"/>
                          </a:solidFill>
                          <a:effectLst/>
                          <a:latin typeface="Lato" panose="020F0502020204030203" pitchFamily="34" charset="0"/>
                          <a:ea typeface="Lato" panose="020F0502020204030203" pitchFamily="34" charset="0"/>
                          <a:cs typeface="+mj-cs"/>
                          <a:sym typeface="Arial"/>
                        </a:rPr>
                        <a:t>!</a:t>
                      </a:r>
                      <a:r>
                        <a:rPr lang="en-US" sz="1400" b="1" i="0" u="none" strike="noStrike" cap="none" dirty="0">
                          <a:solidFill>
                            <a:srgbClr val="FF0000"/>
                          </a:solidFill>
                          <a:effectLst/>
                          <a:latin typeface="Lato" panose="020F0502020204030203" pitchFamily="34" charset="0"/>
                          <a:ea typeface="Lato" panose="020F0502020204030203" pitchFamily="34" charset="0"/>
                          <a:cs typeface="Arial"/>
                          <a:sym typeface="Arial"/>
                        </a:rPr>
                        <a:t>"</a:t>
                      </a:r>
                      <a:endParaRPr lang="en-IN" sz="1400" b="0" i="0" u="none" strike="noStrike" cap="none" dirty="0">
                        <a:solidFill>
                          <a:srgbClr val="FF0000"/>
                        </a:solidFill>
                        <a:effectLst/>
                        <a:latin typeface="Lato" panose="020F0502020204030203" pitchFamily="34" charset="0"/>
                        <a:ea typeface="Lato" panose="020F0502020204030203" pitchFamily="34" charset="0"/>
                        <a:cs typeface="+mj-cs"/>
                        <a:sym typeface="Arial"/>
                      </a:endParaRPr>
                    </a:p>
                  </a:txBody>
                  <a:tcPr marL="324000" marR="72000" marT="72000" marB="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9677329"/>
                  </a:ext>
                </a:extLst>
              </a:tr>
            </a:tbl>
          </a:graphicData>
        </a:graphic>
      </p:graphicFrame>
      <p:grpSp>
        <p:nvGrpSpPr>
          <p:cNvPr id="19" name="Google Shape;914;p47">
            <a:extLst>
              <a:ext uri="{FF2B5EF4-FFF2-40B4-BE49-F238E27FC236}">
                <a16:creationId xmlns:a16="http://schemas.microsoft.com/office/drawing/2014/main" id="{A18C9A5D-5046-4EF4-8893-B3D8EA185865}"/>
              </a:ext>
            </a:extLst>
          </p:cNvPr>
          <p:cNvGrpSpPr/>
          <p:nvPr/>
        </p:nvGrpSpPr>
        <p:grpSpPr>
          <a:xfrm>
            <a:off x="440477" y="335714"/>
            <a:ext cx="340081" cy="326220"/>
            <a:chOff x="5241175" y="4959100"/>
            <a:chExt cx="539775" cy="517775"/>
          </a:xfrm>
          <a:solidFill>
            <a:srgbClr val="196494"/>
          </a:solidFill>
        </p:grpSpPr>
        <p:sp>
          <p:nvSpPr>
            <p:cNvPr id="20" name="Google Shape;915;p47">
              <a:extLst>
                <a:ext uri="{FF2B5EF4-FFF2-40B4-BE49-F238E27FC236}">
                  <a16:creationId xmlns:a16="http://schemas.microsoft.com/office/drawing/2014/main" id="{13825A36-BD45-4EEB-B823-6B3C74162B5E}"/>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16;p47">
              <a:extLst>
                <a:ext uri="{FF2B5EF4-FFF2-40B4-BE49-F238E27FC236}">
                  <a16:creationId xmlns:a16="http://schemas.microsoft.com/office/drawing/2014/main" id="{5A685257-2F2E-4B07-ABE4-E7A789438C9F}"/>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17;p47">
              <a:extLst>
                <a:ext uri="{FF2B5EF4-FFF2-40B4-BE49-F238E27FC236}">
                  <a16:creationId xmlns:a16="http://schemas.microsoft.com/office/drawing/2014/main" id="{C0B3DC36-0E46-4F0A-9A77-D3DBE5518785}"/>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18;p47">
              <a:extLst>
                <a:ext uri="{FF2B5EF4-FFF2-40B4-BE49-F238E27FC236}">
                  <a16:creationId xmlns:a16="http://schemas.microsoft.com/office/drawing/2014/main" id="{20F288A6-F1E2-4634-B43F-AC84FD9C9FF9}"/>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19;p47">
              <a:extLst>
                <a:ext uri="{FF2B5EF4-FFF2-40B4-BE49-F238E27FC236}">
                  <a16:creationId xmlns:a16="http://schemas.microsoft.com/office/drawing/2014/main" id="{D9F0F188-A6EA-4124-8A56-B4AE736F7E70}"/>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20;p47">
              <a:extLst>
                <a:ext uri="{FF2B5EF4-FFF2-40B4-BE49-F238E27FC236}">
                  <a16:creationId xmlns:a16="http://schemas.microsoft.com/office/drawing/2014/main" id="{5AF1113D-CDC8-4DB8-84DB-E9AA855813C0}"/>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524664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30A54E-1072-43C6-96A6-0F81CD1131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3" name="TextBox 2">
            <a:extLst>
              <a:ext uri="{FF2B5EF4-FFF2-40B4-BE49-F238E27FC236}">
                <a16:creationId xmlns:a16="http://schemas.microsoft.com/office/drawing/2014/main" id="{066CE462-EB65-48F0-9BF6-447689CF77F7}"/>
              </a:ext>
            </a:extLst>
          </p:cNvPr>
          <p:cNvSpPr txBox="1"/>
          <p:nvPr/>
        </p:nvSpPr>
        <p:spPr>
          <a:xfrm>
            <a:off x="814029" y="104638"/>
            <a:ext cx="4092787" cy="523220"/>
          </a:xfrm>
          <a:prstGeom prst="rect">
            <a:avLst/>
          </a:prstGeom>
          <a:noFill/>
        </p:spPr>
        <p:txBody>
          <a:bodyPr wrap="none" rtlCol="0">
            <a:spAutoFit/>
          </a:bodyPr>
          <a:lstStyle/>
          <a:p>
            <a:r>
              <a:rPr lang="en-US" sz="2400" b="1" u="sng" dirty="0">
                <a:solidFill>
                  <a:srgbClr val="196494"/>
                </a:solidFill>
                <a:latin typeface="Raleway" pitchFamily="2" charset="0"/>
              </a:rPr>
              <a:t>Programming with Thiran</a:t>
            </a:r>
            <a:r>
              <a:rPr lang="en-US" sz="2800" b="1" u="sng" dirty="0">
                <a:solidFill>
                  <a:srgbClr val="196494"/>
                </a:solidFill>
                <a:latin typeface="Raleway" pitchFamily="2" charset="0"/>
              </a:rPr>
              <a:t>:</a:t>
            </a:r>
            <a:endParaRPr lang="en-IN" sz="2800" b="1" u="sng" dirty="0">
              <a:solidFill>
                <a:srgbClr val="196494"/>
              </a:solidFill>
              <a:latin typeface="Raleway" pitchFamily="2" charset="0"/>
            </a:endParaRPr>
          </a:p>
        </p:txBody>
      </p:sp>
      <p:grpSp>
        <p:nvGrpSpPr>
          <p:cNvPr id="5" name="Group 4">
            <a:extLst>
              <a:ext uri="{FF2B5EF4-FFF2-40B4-BE49-F238E27FC236}">
                <a16:creationId xmlns:a16="http://schemas.microsoft.com/office/drawing/2014/main" id="{4CDD9EAF-DD5F-4071-81A9-7A84724D854F}"/>
              </a:ext>
            </a:extLst>
          </p:cNvPr>
          <p:cNvGrpSpPr/>
          <p:nvPr/>
        </p:nvGrpSpPr>
        <p:grpSpPr>
          <a:xfrm>
            <a:off x="1218854" y="977145"/>
            <a:ext cx="7395191" cy="1699673"/>
            <a:chOff x="857188" y="1274917"/>
            <a:chExt cx="7395191" cy="1699673"/>
          </a:xfrm>
        </p:grpSpPr>
        <p:sp>
          <p:nvSpPr>
            <p:cNvPr id="8" name="TextBox 7">
              <a:extLst>
                <a:ext uri="{FF2B5EF4-FFF2-40B4-BE49-F238E27FC236}">
                  <a16:creationId xmlns:a16="http://schemas.microsoft.com/office/drawing/2014/main" id="{E46A3A90-6FE8-4E22-A976-ACACD9C0DF7E}"/>
                </a:ext>
              </a:extLst>
            </p:cNvPr>
            <p:cNvSpPr txBox="1"/>
            <p:nvPr/>
          </p:nvSpPr>
          <p:spPr>
            <a:xfrm>
              <a:off x="857188" y="1279895"/>
              <a:ext cx="2281967" cy="1694695"/>
            </a:xfrm>
            <a:prstGeom prst="rect">
              <a:avLst/>
            </a:prstGeom>
            <a:noFill/>
          </p:spPr>
          <p:txBody>
            <a:bodyPr wrap="square" numCol="1">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and - </a:t>
              </a:r>
              <a:r>
                <a:rPr lang="en-IN" sz="1200" dirty="0">
                  <a:solidFill>
                    <a:schemeClr val="tx2">
                      <a:lumMod val="25000"/>
                    </a:schemeClr>
                  </a:solidFill>
                  <a:latin typeface="+mn-lt"/>
                  <a:ea typeface="Lato" panose="020F0502020204030203" pitchFamily="34" charset="0"/>
                  <a:cs typeface="Latha" panose="020B0604020202020204" pitchFamily="34" charset="0"/>
                </a:rPr>
                <a:t>மற்றும்</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or - </a:t>
              </a:r>
              <a:r>
                <a:rPr lang="en-IN" sz="1200" dirty="0">
                  <a:solidFill>
                    <a:schemeClr val="tx2">
                      <a:lumMod val="25000"/>
                    </a:schemeClr>
                  </a:solidFill>
                  <a:latin typeface="+mn-lt"/>
                  <a:ea typeface="Lato" panose="020F0502020204030203" pitchFamily="34" charset="0"/>
                  <a:cs typeface="Latha" panose="020B0604020202020204" pitchFamily="34" charset="0"/>
                </a:rPr>
                <a:t>அல்லது</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not - </a:t>
              </a:r>
              <a:r>
                <a:rPr lang="en-IN" sz="1200" dirty="0">
                  <a:solidFill>
                    <a:schemeClr val="tx2">
                      <a:lumMod val="25000"/>
                    </a:schemeClr>
                  </a:solidFill>
                  <a:latin typeface="+mn-lt"/>
                  <a:ea typeface="Lato" panose="020F0502020204030203" pitchFamily="34" charset="0"/>
                  <a:cs typeface="Latha" panose="020B0604020202020204" pitchFamily="34" charset="0"/>
                </a:rPr>
                <a:t>இல்லை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true - </a:t>
              </a:r>
              <a:r>
                <a:rPr lang="en-IN" sz="1200" dirty="0">
                  <a:solidFill>
                    <a:schemeClr val="tx2">
                      <a:lumMod val="25000"/>
                    </a:schemeClr>
                  </a:solidFill>
                  <a:latin typeface="+mn-lt"/>
                  <a:ea typeface="Lato" panose="020F0502020204030203" pitchFamily="34" charset="0"/>
                  <a:cs typeface="Latha" panose="020B0604020202020204" pitchFamily="34" charset="0"/>
                </a:rPr>
                <a:t>சரி</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false - </a:t>
              </a:r>
              <a:r>
                <a:rPr lang="en-IN" sz="1200" dirty="0">
                  <a:solidFill>
                    <a:schemeClr val="tx2">
                      <a:lumMod val="25000"/>
                    </a:schemeClr>
                  </a:solidFill>
                  <a:latin typeface="+mn-lt"/>
                  <a:ea typeface="Lato" panose="020F0502020204030203" pitchFamily="34" charset="0"/>
                  <a:cs typeface="Latha" panose="020B0604020202020204" pitchFamily="34" charset="0"/>
                </a:rPr>
                <a:t>தவறு</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if - </a:t>
              </a:r>
              <a:r>
                <a:rPr lang="en-IN" sz="1200" dirty="0">
                  <a:solidFill>
                    <a:schemeClr val="tx2">
                      <a:lumMod val="25000"/>
                    </a:schemeClr>
                  </a:solidFill>
                  <a:latin typeface="+mn-lt"/>
                  <a:ea typeface="Lato" panose="020F0502020204030203" pitchFamily="34" charset="0"/>
                  <a:cs typeface="Latha" panose="020B0604020202020204" pitchFamily="34" charset="0"/>
                </a:rPr>
                <a:t>சரியெனில்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p:txBody>
        </p:sp>
        <p:sp>
          <p:nvSpPr>
            <p:cNvPr id="14" name="TextBox 13">
              <a:extLst>
                <a:ext uri="{FF2B5EF4-FFF2-40B4-BE49-F238E27FC236}">
                  <a16:creationId xmlns:a16="http://schemas.microsoft.com/office/drawing/2014/main" id="{63D88A0B-39D9-4C67-A5C8-AE72A2096434}"/>
                </a:ext>
              </a:extLst>
            </p:cNvPr>
            <p:cNvSpPr txBox="1"/>
            <p:nvPr/>
          </p:nvSpPr>
          <p:spPr>
            <a:xfrm>
              <a:off x="2970179" y="1277406"/>
              <a:ext cx="2869441" cy="1694695"/>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elif - </a:t>
              </a:r>
              <a:r>
                <a:rPr lang="en-IN" sz="1200" dirty="0">
                  <a:solidFill>
                    <a:schemeClr val="tx2">
                      <a:lumMod val="25000"/>
                    </a:schemeClr>
                  </a:solidFill>
                  <a:latin typeface="+mn-lt"/>
                  <a:ea typeface="Lato" panose="020F0502020204030203" pitchFamily="34" charset="0"/>
                  <a:cs typeface="Latha" panose="020B0604020202020204" pitchFamily="34" charset="0"/>
                </a:rPr>
                <a:t>அல்லதெனில்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else - </a:t>
              </a:r>
              <a:r>
                <a:rPr lang="en-IN" sz="1200" dirty="0">
                  <a:solidFill>
                    <a:schemeClr val="tx2">
                      <a:lumMod val="25000"/>
                    </a:schemeClr>
                  </a:solidFill>
                  <a:latin typeface="+mn-lt"/>
                  <a:ea typeface="Lato" panose="020F0502020204030203" pitchFamily="34" charset="0"/>
                  <a:cs typeface="Latha" panose="020B0604020202020204" pitchFamily="34" charset="0"/>
                </a:rPr>
                <a:t>தவறெனில்</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end - </a:t>
              </a:r>
              <a:r>
                <a:rPr lang="en-IN" sz="1200" dirty="0">
                  <a:solidFill>
                    <a:schemeClr val="tx2">
                      <a:lumMod val="25000"/>
                    </a:schemeClr>
                  </a:solidFill>
                  <a:latin typeface="+mn-lt"/>
                  <a:ea typeface="Lato" panose="020F0502020204030203" pitchFamily="34" charset="0"/>
                  <a:cs typeface="Latha" panose="020B0604020202020204" pitchFamily="34" charset="0"/>
                </a:rPr>
                <a:t>முடி</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while - </a:t>
              </a:r>
              <a:r>
                <a:rPr lang="en-IN" sz="1200" dirty="0">
                  <a:solidFill>
                    <a:schemeClr val="tx2">
                      <a:lumMod val="25000"/>
                    </a:schemeClr>
                  </a:solidFill>
                  <a:latin typeface="+mn-lt"/>
                  <a:ea typeface="Lato" panose="020F0502020204030203" pitchFamily="34" charset="0"/>
                  <a:cs typeface="Latha" panose="020B0604020202020204" pitchFamily="34" charset="0"/>
                </a:rPr>
                <a:t>உண்மைவரை</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for - </a:t>
              </a:r>
              <a:r>
                <a:rPr lang="en-IN" sz="1200" dirty="0">
                  <a:solidFill>
                    <a:schemeClr val="tx2">
                      <a:lumMod val="25000"/>
                    </a:schemeClr>
                  </a:solidFill>
                  <a:latin typeface="+mn-lt"/>
                  <a:ea typeface="Lato" panose="020F0502020204030203" pitchFamily="34" charset="0"/>
                  <a:cs typeface="Latha" panose="020B0604020202020204" pitchFamily="34" charset="0"/>
                </a:rPr>
                <a:t>திரும்பச்செய்</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func - </a:t>
              </a:r>
              <a:r>
                <a:rPr lang="en-IN" sz="1200" dirty="0">
                  <a:solidFill>
                    <a:schemeClr val="tx2">
                      <a:lumMod val="25000"/>
                    </a:schemeClr>
                  </a:solidFill>
                  <a:latin typeface="+mn-lt"/>
                  <a:ea typeface="Lato" panose="020F0502020204030203" pitchFamily="34" charset="0"/>
                  <a:cs typeface="Latha" panose="020B0604020202020204" pitchFamily="34" charset="0"/>
                </a:rPr>
                <a:t>செயல்பாகம்</a:t>
              </a:r>
              <a:endParaRPr lang="en-IN" sz="1300" dirty="0">
                <a:solidFill>
                  <a:schemeClr val="tx2">
                    <a:lumMod val="25000"/>
                  </a:schemeClr>
                </a:solidFill>
                <a:latin typeface="+mn-lt"/>
                <a:ea typeface="Lato" panose="020F0502020204030203" pitchFamily="34" charset="0"/>
                <a:cs typeface="Latha" panose="020B0604020202020204" pitchFamily="34" charset="0"/>
              </a:endParaRPr>
            </a:p>
          </p:txBody>
        </p:sp>
        <p:sp>
          <p:nvSpPr>
            <p:cNvPr id="15" name="TextBox 14">
              <a:extLst>
                <a:ext uri="{FF2B5EF4-FFF2-40B4-BE49-F238E27FC236}">
                  <a16:creationId xmlns:a16="http://schemas.microsoft.com/office/drawing/2014/main" id="{B702DDAF-2AD8-4824-B599-E5382566C9E3}"/>
                </a:ext>
              </a:extLst>
            </p:cNvPr>
            <p:cNvSpPr txBox="1"/>
            <p:nvPr/>
          </p:nvSpPr>
          <p:spPr>
            <a:xfrm>
              <a:off x="5581933" y="1274917"/>
              <a:ext cx="2670446" cy="1156086"/>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return - </a:t>
              </a:r>
              <a:r>
                <a:rPr lang="en-IN" sz="1200" dirty="0">
                  <a:solidFill>
                    <a:schemeClr val="tx2">
                      <a:lumMod val="25000"/>
                    </a:schemeClr>
                  </a:solidFill>
                  <a:latin typeface="+mn-lt"/>
                  <a:ea typeface="Lato" panose="020F0502020204030203" pitchFamily="34" charset="0"/>
                  <a:cs typeface="Latha" panose="020B0604020202020204" pitchFamily="34" charset="0"/>
                </a:rPr>
                <a:t>வெளிகொடு</a:t>
              </a:r>
              <a:endParaRPr lang="en-IN" sz="1300"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break - </a:t>
              </a:r>
              <a:r>
                <a:rPr lang="en-IN" sz="1200" dirty="0">
                  <a:solidFill>
                    <a:schemeClr val="tx2">
                      <a:lumMod val="25000"/>
                    </a:schemeClr>
                  </a:solidFill>
                  <a:latin typeface="+mn-lt"/>
                  <a:ea typeface="Lato" panose="020F0502020204030203" pitchFamily="34" charset="0"/>
                  <a:cs typeface="Latha" panose="020B0604020202020204" pitchFamily="34" charset="0"/>
                </a:rPr>
                <a:t>நிறுத்து</a:t>
              </a:r>
              <a:r>
                <a:rPr lang="en-IN" dirty="0">
                  <a:solidFill>
                    <a:schemeClr val="tx2">
                      <a:lumMod val="25000"/>
                    </a:schemeClr>
                  </a:solidFill>
                  <a:latin typeface="+mn-lt"/>
                  <a:ea typeface="Lato" panose="020F0502020204030203" pitchFamily="34" charset="0"/>
                  <a:cs typeface="Latha" panose="020B0604020202020204" pitchFamily="34" charset="0"/>
                </a:rPr>
                <a:t> </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continue - </a:t>
              </a:r>
              <a:r>
                <a:rPr lang="en-IN" sz="1200" dirty="0">
                  <a:solidFill>
                    <a:schemeClr val="tx2">
                      <a:lumMod val="25000"/>
                    </a:schemeClr>
                  </a:solidFill>
                  <a:latin typeface="+mn-lt"/>
                  <a:ea typeface="Lato" panose="020F0502020204030203" pitchFamily="34" charset="0"/>
                  <a:cs typeface="Latha" panose="020B0604020202020204" pitchFamily="34" charset="0"/>
                </a:rPr>
                <a:t>தொடர்</a:t>
              </a:r>
              <a:r>
                <a:rPr lang="en-IN" dirty="0">
                  <a:solidFill>
                    <a:schemeClr val="tx2">
                      <a:lumMod val="25000"/>
                    </a:schemeClr>
                  </a:solidFill>
                  <a:latin typeface="+mn-lt"/>
                  <a:ea typeface="Lato" panose="020F0502020204030203" pitchFamily="34" charset="0"/>
                  <a:cs typeface="Latha" panose="020B0604020202020204" pitchFamily="34" charset="0"/>
                </a:rPr>
                <a:t>     </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import - </a:t>
              </a:r>
              <a:r>
                <a:rPr lang="en-IN" sz="1200" dirty="0">
                  <a:solidFill>
                    <a:schemeClr val="tx2">
                      <a:lumMod val="25000"/>
                    </a:schemeClr>
                  </a:solidFill>
                  <a:latin typeface="+mn-lt"/>
                  <a:ea typeface="Lato" panose="020F0502020204030203" pitchFamily="34" charset="0"/>
                  <a:cs typeface="Latha" panose="020B0604020202020204" pitchFamily="34" charset="0"/>
                </a:rPr>
                <a:t>இணை</a:t>
              </a:r>
              <a:r>
                <a:rPr lang="en-IN" dirty="0">
                  <a:solidFill>
                    <a:schemeClr val="tx2">
                      <a:lumMod val="25000"/>
                    </a:schemeClr>
                  </a:solidFill>
                  <a:latin typeface="+mn-lt"/>
                  <a:ea typeface="Lato" panose="020F0502020204030203" pitchFamily="34" charset="0"/>
                  <a:cs typeface="Latha" panose="020B0604020202020204" pitchFamily="34" charset="0"/>
                </a:rPr>
                <a:t>    </a:t>
              </a:r>
            </a:p>
          </p:txBody>
        </p:sp>
      </p:grpSp>
      <p:sp>
        <p:nvSpPr>
          <p:cNvPr id="17" name="TextBox 16">
            <a:extLst>
              <a:ext uri="{FF2B5EF4-FFF2-40B4-BE49-F238E27FC236}">
                <a16:creationId xmlns:a16="http://schemas.microsoft.com/office/drawing/2014/main" id="{DC9EF148-A58C-41CB-A3BD-C40500FE8390}"/>
              </a:ext>
            </a:extLst>
          </p:cNvPr>
          <p:cNvSpPr txBox="1"/>
          <p:nvPr/>
        </p:nvSpPr>
        <p:spPr>
          <a:xfrm>
            <a:off x="884484" y="654021"/>
            <a:ext cx="2281967" cy="353943"/>
          </a:xfrm>
          <a:prstGeom prst="rect">
            <a:avLst/>
          </a:prstGeom>
          <a:noFill/>
        </p:spPr>
        <p:txBody>
          <a:bodyPr wrap="square">
            <a:spAutoFit/>
          </a:bodyPr>
          <a:lstStyle/>
          <a:p>
            <a:r>
              <a:rPr lang="en-US" sz="17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Keywords</a:t>
            </a:r>
            <a:r>
              <a:rPr lang="en-US" sz="16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 in Thiran:</a:t>
            </a:r>
            <a:endParaRPr lang="en-IN" sz="1600" b="1" dirty="0"/>
          </a:p>
        </p:txBody>
      </p:sp>
      <p:grpSp>
        <p:nvGrpSpPr>
          <p:cNvPr id="6" name="Group 5">
            <a:extLst>
              <a:ext uri="{FF2B5EF4-FFF2-40B4-BE49-F238E27FC236}">
                <a16:creationId xmlns:a16="http://schemas.microsoft.com/office/drawing/2014/main" id="{F163163E-3285-4120-BF27-28F67D4DA217}"/>
              </a:ext>
            </a:extLst>
          </p:cNvPr>
          <p:cNvGrpSpPr/>
          <p:nvPr/>
        </p:nvGrpSpPr>
        <p:grpSpPr>
          <a:xfrm>
            <a:off x="1218854" y="3157927"/>
            <a:ext cx="6399108" cy="1694696"/>
            <a:chOff x="857188" y="3157087"/>
            <a:chExt cx="6021460" cy="1694696"/>
          </a:xfrm>
        </p:grpSpPr>
        <p:sp>
          <p:nvSpPr>
            <p:cNvPr id="10" name="TextBox 9">
              <a:extLst>
                <a:ext uri="{FF2B5EF4-FFF2-40B4-BE49-F238E27FC236}">
                  <a16:creationId xmlns:a16="http://schemas.microsoft.com/office/drawing/2014/main" id="{CD24737D-1BEE-44BD-AFFD-995236B2815C}"/>
                </a:ext>
              </a:extLst>
            </p:cNvPr>
            <p:cNvSpPr txBox="1"/>
            <p:nvPr/>
          </p:nvSpPr>
          <p:spPr>
            <a:xfrm>
              <a:off x="857188" y="3157088"/>
              <a:ext cx="2378298" cy="1694695"/>
            </a:xfrm>
            <a:prstGeom prst="rect">
              <a:avLst/>
            </a:prstGeom>
            <a:noFill/>
          </p:spPr>
          <p:txBody>
            <a:bodyPr wrap="square" lIns="72000" numCol="1" anchor="ctr" anchorCtr="0">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print() - </a:t>
              </a:r>
              <a:r>
                <a:rPr lang="ta-IN" sz="1200" dirty="0">
                  <a:solidFill>
                    <a:schemeClr val="tx2">
                      <a:lumMod val="25000"/>
                    </a:schemeClr>
                  </a:solidFill>
                  <a:latin typeface="+mn-lt"/>
                  <a:ea typeface="Lato" panose="020F0502020204030203" pitchFamily="34" charset="0"/>
                  <a:cs typeface="Latha" panose="020B0604020202020204" pitchFamily="34" charset="0"/>
                </a:rPr>
                <a:t>காட்டு</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input() - </a:t>
              </a:r>
              <a:r>
                <a:rPr lang="ta-IN" sz="1200" dirty="0">
                  <a:solidFill>
                    <a:schemeClr val="tx2">
                      <a:lumMod val="25000"/>
                    </a:schemeClr>
                  </a:solidFill>
                  <a:latin typeface="+mn-lt"/>
                  <a:ea typeface="Lato" panose="020F0502020204030203" pitchFamily="34" charset="0"/>
                  <a:cs typeface="Latha" panose="020B0604020202020204" pitchFamily="34" charset="0"/>
                </a:rPr>
                <a:t>வாங்கு</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int() - </a:t>
              </a:r>
              <a:r>
                <a:rPr lang="ta-IN" sz="1200" dirty="0">
                  <a:solidFill>
                    <a:schemeClr val="tx2">
                      <a:lumMod val="25000"/>
                    </a:schemeClr>
                  </a:solidFill>
                  <a:latin typeface="+mn-lt"/>
                  <a:ea typeface="Lato" panose="020F0502020204030203" pitchFamily="34" charset="0"/>
                  <a:cs typeface="Latha" panose="020B0604020202020204" pitchFamily="34" charset="0"/>
                </a:rPr>
                <a:t>முழுஎண்</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float() - </a:t>
              </a:r>
              <a:r>
                <a:rPr lang="ta-IN" sz="1200" dirty="0">
                  <a:solidFill>
                    <a:schemeClr val="tx2">
                      <a:lumMod val="25000"/>
                    </a:schemeClr>
                  </a:solidFill>
                  <a:latin typeface="+mn-lt"/>
                  <a:ea typeface="Lato" panose="020F0502020204030203" pitchFamily="34" charset="0"/>
                  <a:cs typeface="Latha" panose="020B0604020202020204" pitchFamily="34" charset="0"/>
                </a:rPr>
                <a:t>புள்ளிஎண்</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string() - </a:t>
              </a:r>
              <a:r>
                <a:rPr lang="ta-IN" sz="1200" dirty="0">
                  <a:solidFill>
                    <a:schemeClr val="tx2">
                      <a:lumMod val="25000"/>
                    </a:schemeClr>
                  </a:solidFill>
                  <a:latin typeface="+mn-lt"/>
                  <a:ea typeface="Lato" panose="020F0502020204030203" pitchFamily="34" charset="0"/>
                  <a:cs typeface="Latha" panose="020B0604020202020204" pitchFamily="34" charset="0"/>
                </a:rPr>
                <a:t>வாக்கியம்</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exit() - </a:t>
              </a:r>
              <a:r>
                <a:rPr lang="ta-IN" sz="1200" dirty="0">
                  <a:solidFill>
                    <a:schemeClr val="tx2">
                      <a:lumMod val="25000"/>
                    </a:schemeClr>
                  </a:solidFill>
                  <a:latin typeface="+mn-lt"/>
                  <a:ea typeface="Lato" panose="020F0502020204030203" pitchFamily="34" charset="0"/>
                  <a:cs typeface="Latha" panose="020B0604020202020204" pitchFamily="34" charset="0"/>
                </a:rPr>
                <a:t>வெளியேறு</a:t>
              </a:r>
              <a:r>
                <a:rPr lang="ta-IN" dirty="0">
                  <a:solidFill>
                    <a:schemeClr val="tx2">
                      <a:lumMod val="25000"/>
                    </a:schemeClr>
                  </a:solidFill>
                  <a:latin typeface="+mn-lt"/>
                  <a:ea typeface="Lato" panose="020F0502020204030203" pitchFamily="34" charset="0"/>
                  <a:cs typeface="Latha" panose="020B0604020202020204" pitchFamily="34" charset="0"/>
                </a:rPr>
                <a:t>()</a:t>
              </a:r>
            </a:p>
          </p:txBody>
        </p:sp>
        <p:sp>
          <p:nvSpPr>
            <p:cNvPr id="16" name="TextBox 15">
              <a:extLst>
                <a:ext uri="{FF2B5EF4-FFF2-40B4-BE49-F238E27FC236}">
                  <a16:creationId xmlns:a16="http://schemas.microsoft.com/office/drawing/2014/main" id="{2495678B-E021-45AF-897C-FDB432BAE1E0}"/>
                </a:ext>
              </a:extLst>
            </p:cNvPr>
            <p:cNvSpPr txBox="1"/>
            <p:nvPr/>
          </p:nvSpPr>
          <p:spPr>
            <a:xfrm>
              <a:off x="3235486" y="3157087"/>
              <a:ext cx="3643162" cy="1694695"/>
            </a:xfrm>
            <a:prstGeom prst="rect">
              <a:avLst/>
            </a:prstGeom>
            <a:noFill/>
          </p:spPr>
          <p:txBody>
            <a:bodyPr wrap="square">
              <a:spAutoFit/>
            </a:bodyPr>
            <a:lstStyle/>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append_list()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பட்டியல்_இணை</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remove_from_list()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பட்டியல்_நீக்கு</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add_to_list()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பட்டியல்_சேர்</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pop_list()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பட்டியல்_சுருக்கு</a:t>
              </a:r>
              <a:r>
                <a:rPr lang="ta-IN" dirty="0">
                  <a:solidFill>
                    <a:schemeClr val="tx2">
                      <a:lumMod val="25000"/>
                    </a:schemeClr>
                  </a:solidFill>
                  <a:latin typeface="+mn-lt"/>
                  <a:ea typeface="Lato" panose="020F0502020204030203" pitchFamily="34" charset="0"/>
                  <a:cs typeface="Latha" panose="020B0604020202020204" pitchFamily="34" charset="0"/>
                </a:rPr>
                <a:t>()</a:t>
              </a: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list_len() - </a:t>
              </a:r>
              <a:r>
                <a:rPr lang="ta-IN" sz="1200" dirty="0">
                  <a:solidFill>
                    <a:schemeClr val="tx2">
                      <a:lumMod val="25000"/>
                    </a:schemeClr>
                  </a:solidFill>
                  <a:latin typeface="+mn-lt"/>
                  <a:ea typeface="Lato" panose="020F0502020204030203" pitchFamily="34" charset="0"/>
                  <a:cs typeface="Latha" panose="020B0604020202020204" pitchFamily="34" charset="0"/>
                </a:rPr>
                <a:t>பட்டியல்_நீளம்</a:t>
              </a:r>
              <a:r>
                <a:rPr lang="ta-IN" dirty="0">
                  <a:solidFill>
                    <a:schemeClr val="tx2">
                      <a:lumMod val="25000"/>
                    </a:schemeClr>
                  </a:solidFill>
                  <a:latin typeface="+mn-lt"/>
                  <a:ea typeface="Lato" panose="020F0502020204030203" pitchFamily="34" charset="0"/>
                  <a:cs typeface="Latha" panose="020B0604020202020204" pitchFamily="34" charset="0"/>
                </a:rPr>
                <a:t>()</a:t>
              </a:r>
              <a:endParaRPr lang="en-US" dirty="0">
                <a:solidFill>
                  <a:schemeClr val="tx2">
                    <a:lumMod val="25000"/>
                  </a:schemeClr>
                </a:solidFill>
                <a:latin typeface="+mn-lt"/>
                <a:ea typeface="Lato" panose="020F0502020204030203" pitchFamily="34" charset="0"/>
                <a:cs typeface="Latha" panose="020B0604020202020204" pitchFamily="34" charset="0"/>
              </a:endParaRPr>
            </a:p>
            <a:p>
              <a:pPr marL="342900" indent="-342900">
                <a:lnSpc>
                  <a:spcPct val="125000"/>
                </a:lnSpc>
                <a:buFont typeface="Arial" panose="020B0604020202020204" pitchFamily="34" charset="0"/>
                <a:buChar char="•"/>
              </a:pPr>
              <a:r>
                <a:rPr lang="en-IN" dirty="0">
                  <a:solidFill>
                    <a:schemeClr val="tx2">
                      <a:lumMod val="25000"/>
                    </a:schemeClr>
                  </a:solidFill>
                  <a:latin typeface="+mn-lt"/>
                  <a:ea typeface="Lato" panose="020F0502020204030203" pitchFamily="34" charset="0"/>
                  <a:cs typeface="Latha" panose="020B0604020202020204" pitchFamily="34" charset="0"/>
                </a:rPr>
                <a:t>type() - </a:t>
              </a:r>
              <a:r>
                <a:rPr lang="ta-IN" sz="1200" dirty="0">
                  <a:solidFill>
                    <a:schemeClr val="tx2">
                      <a:lumMod val="25000"/>
                    </a:schemeClr>
                  </a:solidFill>
                  <a:latin typeface="+mn-lt"/>
                  <a:ea typeface="Lato" panose="020F0502020204030203" pitchFamily="34" charset="0"/>
                  <a:cs typeface="Latha" panose="020B0604020202020204" pitchFamily="34" charset="0"/>
                </a:rPr>
                <a:t>வகை</a:t>
              </a:r>
              <a:r>
                <a:rPr lang="ta-IN" dirty="0">
                  <a:solidFill>
                    <a:schemeClr val="tx2">
                      <a:lumMod val="25000"/>
                    </a:schemeClr>
                  </a:solidFill>
                  <a:latin typeface="+mn-lt"/>
                  <a:ea typeface="Lato" panose="020F0502020204030203" pitchFamily="34" charset="0"/>
                  <a:cs typeface="Latha" panose="020B0604020202020204" pitchFamily="34" charset="0"/>
                </a:rPr>
                <a:t>()</a:t>
              </a:r>
            </a:p>
          </p:txBody>
        </p:sp>
      </p:grpSp>
      <p:sp>
        <p:nvSpPr>
          <p:cNvPr id="18" name="TextBox 17">
            <a:extLst>
              <a:ext uri="{FF2B5EF4-FFF2-40B4-BE49-F238E27FC236}">
                <a16:creationId xmlns:a16="http://schemas.microsoft.com/office/drawing/2014/main" id="{9B69A7C2-2A39-422D-8F1B-26377B32B1F9}"/>
              </a:ext>
            </a:extLst>
          </p:cNvPr>
          <p:cNvSpPr txBox="1"/>
          <p:nvPr/>
        </p:nvSpPr>
        <p:spPr>
          <a:xfrm>
            <a:off x="884484" y="2791694"/>
            <a:ext cx="4453719" cy="353943"/>
          </a:xfrm>
          <a:prstGeom prst="rect">
            <a:avLst/>
          </a:prstGeom>
          <a:noFill/>
        </p:spPr>
        <p:txBody>
          <a:bodyPr wrap="square">
            <a:spAutoFit/>
          </a:bodyPr>
          <a:lstStyle/>
          <a:p>
            <a:r>
              <a:rPr lang="en-US" sz="1700" b="1" dirty="0">
                <a:solidFill>
                  <a:schemeClr val="tx2">
                    <a:lumMod val="25000"/>
                  </a:schemeClr>
                </a:solidFill>
                <a:latin typeface="Lato" panose="020F0502020204030203" pitchFamily="34" charset="0"/>
                <a:ea typeface="Lato" panose="020F0502020204030203" pitchFamily="34" charset="0"/>
                <a:cs typeface="Lato" panose="020F0502020204030203" pitchFamily="34" charset="0"/>
              </a:rPr>
              <a:t>Some built-in functions in Thiran:</a:t>
            </a:r>
            <a:endParaRPr lang="en-IN" sz="1700" b="1" dirty="0"/>
          </a:p>
        </p:txBody>
      </p:sp>
      <p:grpSp>
        <p:nvGrpSpPr>
          <p:cNvPr id="19" name="Google Shape;811;p47">
            <a:extLst>
              <a:ext uri="{FF2B5EF4-FFF2-40B4-BE49-F238E27FC236}">
                <a16:creationId xmlns:a16="http://schemas.microsoft.com/office/drawing/2014/main" id="{E560F5CE-8B15-4154-A758-9D983FC0A940}"/>
              </a:ext>
            </a:extLst>
          </p:cNvPr>
          <p:cNvGrpSpPr/>
          <p:nvPr/>
        </p:nvGrpSpPr>
        <p:grpSpPr>
          <a:xfrm>
            <a:off x="411691" y="251535"/>
            <a:ext cx="402338" cy="297665"/>
            <a:chOff x="5255200" y="3006475"/>
            <a:chExt cx="511700" cy="378575"/>
          </a:xfrm>
          <a:solidFill>
            <a:schemeClr val="accent1">
              <a:lumMod val="75000"/>
            </a:schemeClr>
          </a:solidFill>
        </p:grpSpPr>
        <p:sp>
          <p:nvSpPr>
            <p:cNvPr id="20" name="Google Shape;812;p47">
              <a:extLst>
                <a:ext uri="{FF2B5EF4-FFF2-40B4-BE49-F238E27FC236}">
                  <a16:creationId xmlns:a16="http://schemas.microsoft.com/office/drawing/2014/main" id="{E3BD9DB9-5FFC-4BC6-8CE4-64F974CF057C}"/>
                </a:ext>
              </a:extLst>
            </p:cNvPr>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13;p47">
              <a:extLst>
                <a:ext uri="{FF2B5EF4-FFF2-40B4-BE49-F238E27FC236}">
                  <a16:creationId xmlns:a16="http://schemas.microsoft.com/office/drawing/2014/main" id="{1415A663-9A6B-439B-BEAE-D0158DA3DCE7}"/>
                </a:ext>
              </a:extLst>
            </p:cNvPr>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34993421"/>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1216</TotalTime>
  <Words>954</Words>
  <Application>Microsoft Office PowerPoint</Application>
  <PresentationFormat>On-screen Show (16:9)</PresentationFormat>
  <Paragraphs>136</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Lato</vt:lpstr>
      <vt:lpstr>Raleway</vt:lpstr>
      <vt:lpstr>Latha</vt:lpstr>
      <vt:lpstr>Wingdings</vt:lpstr>
      <vt:lpstr>Arial</vt:lpstr>
      <vt:lpstr>Antonio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Surya Narayanan</cp:lastModifiedBy>
  <cp:revision>115</cp:revision>
  <dcterms:modified xsi:type="dcterms:W3CDTF">2023-04-27T15:33:58Z</dcterms:modified>
</cp:coreProperties>
</file>