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23abd515d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23abd515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23abd515d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23abd515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23abd515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23abd515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100"/>
              <a:t>Suburban Analysis for Business Opportunities in Chennai, TN.</a:t>
            </a:r>
            <a:endParaRPr sz="31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Surya Prasad S</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8" name="Shape 108"/>
        <p:cNvGrpSpPr/>
        <p:nvPr/>
      </p:nvGrpSpPr>
      <p:grpSpPr>
        <a:xfrm>
          <a:off x="0" y="0"/>
          <a:ext cx="0" cy="0"/>
          <a:chOff x="0" y="0"/>
          <a:chExt cx="0" cy="0"/>
        </a:xfrm>
      </p:grpSpPr>
      <p:sp>
        <p:nvSpPr>
          <p:cNvPr id="109" name="Google Shape;109;p22"/>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3000">
                <a:solidFill>
                  <a:schemeClr val="dk1"/>
                </a:solidFill>
              </a:rPr>
              <a:t>K-Means Clustering</a:t>
            </a:r>
            <a:endParaRPr b="1" sz="3000">
              <a:solidFill>
                <a:schemeClr val="dk1"/>
              </a:solidFill>
            </a:endParaRPr>
          </a:p>
          <a:p>
            <a:pPr indent="0" lvl="0" marL="0" rtl="0" algn="l">
              <a:spcBef>
                <a:spcPts val="1600"/>
              </a:spcBef>
              <a:spcAft>
                <a:spcPts val="1600"/>
              </a:spcAft>
              <a:buClr>
                <a:schemeClr val="dk2"/>
              </a:buClr>
              <a:buSzPts val="1100"/>
              <a:buFont typeface="Arial"/>
              <a:buNone/>
            </a:pPr>
            <a:r>
              <a:rPr lang="en" sz="2000">
                <a:solidFill>
                  <a:schemeClr val="dk1"/>
                </a:solidFill>
              </a:rPr>
              <a:t>The algorithm used is the K-Means Clustering Algorithm. Before we can start clustering, we  need to specify the number of clusters beforehand. The method to ascertain that is used, and the suitable value is highlighted.</a:t>
            </a:r>
            <a:endParaRPr sz="2000">
              <a:solidFill>
                <a:schemeClr val="dk1"/>
              </a:solidFill>
            </a:endParaRPr>
          </a:p>
        </p:txBody>
      </p:sp>
      <p:pic>
        <p:nvPicPr>
          <p:cNvPr id="110" name="Google Shape;110;p22"/>
          <p:cNvPicPr preferRelativeResize="0"/>
          <p:nvPr/>
        </p:nvPicPr>
        <p:blipFill>
          <a:blip r:embed="rId3">
            <a:alphaModFix/>
          </a:blip>
          <a:stretch>
            <a:fillRect/>
          </a:stretch>
        </p:blipFill>
        <p:spPr>
          <a:xfrm>
            <a:off x="191175" y="538413"/>
            <a:ext cx="4527950" cy="40666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4" name="Shape 114"/>
        <p:cNvGrpSpPr/>
        <p:nvPr/>
      </p:nvGrpSpPr>
      <p:grpSpPr>
        <a:xfrm>
          <a:off x="0" y="0"/>
          <a:ext cx="0" cy="0"/>
          <a:chOff x="0" y="0"/>
          <a:chExt cx="0" cy="0"/>
        </a:xfrm>
      </p:grpSpPr>
      <p:sp>
        <p:nvSpPr>
          <p:cNvPr id="115" name="Google Shape;115;p23"/>
          <p:cNvSpPr txBox="1"/>
          <p:nvPr>
            <p:ph idx="1" type="subTitle"/>
          </p:nvPr>
        </p:nvSpPr>
        <p:spPr>
          <a:xfrm>
            <a:off x="265500" y="65370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 sz="3000">
                <a:solidFill>
                  <a:schemeClr val="dk1"/>
                </a:solidFill>
              </a:rPr>
              <a:t>The data is then clustered, and the visualization is shown, with the desired cluster marked in red.</a:t>
            </a:r>
            <a:endParaRPr sz="1800"/>
          </a:p>
        </p:txBody>
      </p:sp>
      <p:pic>
        <p:nvPicPr>
          <p:cNvPr id="116" name="Google Shape;116;p23"/>
          <p:cNvPicPr preferRelativeResize="0"/>
          <p:nvPr/>
        </p:nvPicPr>
        <p:blipFill>
          <a:blip r:embed="rId3">
            <a:alphaModFix/>
          </a:blip>
          <a:stretch>
            <a:fillRect/>
          </a:stretch>
        </p:blipFill>
        <p:spPr>
          <a:xfrm>
            <a:off x="4520300" y="153738"/>
            <a:ext cx="4528500" cy="483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283100" y="232625"/>
            <a:ext cx="8622300" cy="9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rPr>
              <a:t>There you have it!</a:t>
            </a:r>
            <a:endParaRPr>
              <a:solidFill>
                <a:srgbClr val="00FFFF"/>
              </a:solidFill>
            </a:endParaRPr>
          </a:p>
        </p:txBody>
      </p:sp>
      <p:sp>
        <p:nvSpPr>
          <p:cNvPr id="122" name="Google Shape;122;p24"/>
          <p:cNvSpPr txBox="1"/>
          <p:nvPr/>
        </p:nvSpPr>
        <p:spPr>
          <a:xfrm>
            <a:off x="465250" y="1227725"/>
            <a:ext cx="6022200" cy="3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D9D9D9"/>
                </a:solidFill>
              </a:rPr>
              <a:t>Even though metrics like these are, to a large extent, too vague to be completely relied on to use in a business venture, they definitely are of a huge help to eliminate places which already have a service available. The user benefits hugely from this, and can utilize his resources and time better, in his search. </a:t>
            </a:r>
            <a:endParaRPr sz="1800">
              <a:solidFill>
                <a:srgbClr val="D9D9D9"/>
              </a:solidFill>
            </a:endParaRPr>
          </a:p>
          <a:p>
            <a:pPr indent="0" lvl="0" marL="0" rtl="0" algn="l">
              <a:spcBef>
                <a:spcPts val="0"/>
              </a:spcBef>
              <a:spcAft>
                <a:spcPts val="0"/>
              </a:spcAft>
              <a:buNone/>
            </a:pPr>
            <a:r>
              <a:t/>
            </a:r>
            <a:endParaRPr sz="1800">
              <a:solidFill>
                <a:srgbClr val="D9D9D9"/>
              </a:solidFill>
            </a:endParaRPr>
          </a:p>
          <a:p>
            <a:pPr indent="0" lvl="0" marL="0" rtl="0" algn="l">
              <a:spcBef>
                <a:spcPts val="0"/>
              </a:spcBef>
              <a:spcAft>
                <a:spcPts val="0"/>
              </a:spcAft>
              <a:buNone/>
            </a:pPr>
            <a:r>
              <a:rPr lang="en" sz="1800">
                <a:solidFill>
                  <a:srgbClr val="D9D9D9"/>
                </a:solidFill>
              </a:rPr>
              <a:t>If we were to improve on this, we would require data for the different preferences of people, such as distance, consumption levels and such. But that is beyond the scope of this project, but exists, nonetheless. </a:t>
            </a:r>
            <a:endParaRPr sz="1800">
              <a:solidFill>
                <a:srgbClr val="D9D9D9"/>
              </a:solidFill>
            </a:endParaRPr>
          </a:p>
          <a:p>
            <a:pPr indent="0" lvl="0" marL="0" rtl="0" algn="l">
              <a:spcBef>
                <a:spcPts val="0"/>
              </a:spcBef>
              <a:spcAft>
                <a:spcPts val="0"/>
              </a:spcAft>
              <a:buNone/>
            </a:pPr>
            <a:r>
              <a:t/>
            </a:r>
            <a:endParaRPr sz="1800">
              <a:solidFill>
                <a:srgbClr val="D9D9D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183325" y="206725"/>
            <a:ext cx="5464200" cy="9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0FFFF"/>
                </a:solidFill>
              </a:rPr>
              <a:t>Thanks for your Interest!</a:t>
            </a:r>
            <a:endParaRPr sz="3400">
              <a:solidFill>
                <a:srgbClr val="00FFFF"/>
              </a:solidFill>
            </a:endParaRPr>
          </a:p>
        </p:txBody>
      </p:sp>
      <p:pic>
        <p:nvPicPr>
          <p:cNvPr id="128" name="Google Shape;128;p25"/>
          <p:cNvPicPr preferRelativeResize="0"/>
          <p:nvPr/>
        </p:nvPicPr>
        <p:blipFill>
          <a:blip r:embed="rId3">
            <a:alphaModFix/>
          </a:blip>
          <a:stretch>
            <a:fillRect/>
          </a:stretch>
        </p:blipFill>
        <p:spPr>
          <a:xfrm>
            <a:off x="2713775" y="1533050"/>
            <a:ext cx="3876749" cy="25684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Google Shape;60;p14"/>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Meet George</a:t>
            </a:r>
            <a:r>
              <a:rPr lang="en" sz="3000">
                <a:solidFill>
                  <a:schemeClr val="dk1"/>
                </a:solidFill>
              </a:rPr>
              <a:t>.</a:t>
            </a:r>
            <a:endParaRPr sz="3000">
              <a:solidFill>
                <a:schemeClr val="dk1"/>
              </a:solidFill>
            </a:endParaRPr>
          </a:p>
          <a:p>
            <a:pPr indent="0" lvl="0" marL="0" rtl="0" algn="l">
              <a:spcBef>
                <a:spcPts val="1600"/>
              </a:spcBef>
              <a:spcAft>
                <a:spcPts val="0"/>
              </a:spcAft>
              <a:buNone/>
            </a:pPr>
            <a:r>
              <a:rPr lang="en" sz="1800">
                <a:solidFill>
                  <a:srgbClr val="999999"/>
                </a:solidFill>
              </a:rPr>
              <a:t>George is looking to expand his shop, Weasley’s Wizard Wheezes, in Chennai, India.</a:t>
            </a:r>
            <a:endParaRPr sz="1800">
              <a:solidFill>
                <a:srgbClr val="999999"/>
              </a:solidFill>
            </a:endParaRPr>
          </a:p>
          <a:p>
            <a:pPr indent="0" lvl="0" marL="0" rtl="0" algn="l">
              <a:spcBef>
                <a:spcPts val="1600"/>
              </a:spcBef>
              <a:spcAft>
                <a:spcPts val="1600"/>
              </a:spcAft>
              <a:buClr>
                <a:schemeClr val="dk2"/>
              </a:buClr>
              <a:buSzPts val="1100"/>
              <a:buFont typeface="Arial"/>
              <a:buNone/>
            </a:pPr>
            <a:r>
              <a:rPr lang="en" sz="1800"/>
              <a:t>But the problem is, he is completely new to the place, and doesn’t know where to set up shop.</a:t>
            </a:r>
            <a:endParaRPr sz="1800">
              <a:solidFill>
                <a:srgbClr val="000000"/>
              </a:solidFill>
            </a:endParaRPr>
          </a:p>
        </p:txBody>
      </p:sp>
      <p:pic>
        <p:nvPicPr>
          <p:cNvPr id="61" name="Google Shape;61;p14"/>
          <p:cNvPicPr preferRelativeResize="0"/>
          <p:nvPr/>
        </p:nvPicPr>
        <p:blipFill>
          <a:blip r:embed="rId3">
            <a:alphaModFix/>
          </a:blip>
          <a:stretch>
            <a:fillRect/>
          </a:stretch>
        </p:blipFill>
        <p:spPr>
          <a:xfrm>
            <a:off x="152400" y="152400"/>
            <a:ext cx="3596615"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What places should he look for?</a:t>
            </a:r>
            <a:endParaRPr sz="2400"/>
          </a:p>
        </p:txBody>
      </p:sp>
      <p:sp>
        <p:nvSpPr>
          <p:cNvPr id="67" name="Google Shape;67;p15"/>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Chennai is a growing metropolitan city in South India. With that much growth and expansion, comes the need for services as well. </a:t>
            </a:r>
            <a:endParaRPr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lang="en" sz="1700">
                <a:latin typeface="Lato"/>
                <a:ea typeface="Lato"/>
                <a:cs typeface="Lato"/>
                <a:sym typeface="Lato"/>
              </a:rPr>
              <a:t>The problem lies within searching for suitable places for expansion. Places with similar services would only pose as a threat for new business ventures, and it would be difficult to rival a well-established vendor in the area. </a:t>
            </a:r>
            <a:endParaRPr sz="1700">
              <a:latin typeface="Lato"/>
              <a:ea typeface="Lato"/>
              <a:cs typeface="Lato"/>
              <a:sym typeface="Lato"/>
            </a:endParaRPr>
          </a:p>
        </p:txBody>
      </p:sp>
      <p:pic>
        <p:nvPicPr>
          <p:cNvPr id="68" name="Google Shape;68;p15"/>
          <p:cNvPicPr preferRelativeResize="0"/>
          <p:nvPr/>
        </p:nvPicPr>
        <p:blipFill>
          <a:blip r:embed="rId3">
            <a:alphaModFix/>
          </a:blip>
          <a:stretch>
            <a:fillRect/>
          </a:stretch>
        </p:blipFill>
        <p:spPr>
          <a:xfrm>
            <a:off x="6156775" y="1700200"/>
            <a:ext cx="2619375" cy="174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256200" y="298600"/>
            <a:ext cx="8631600" cy="9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chemeClr val="accent5"/>
                </a:solidFill>
              </a:rPr>
              <a:t>But what would we do? </a:t>
            </a:r>
            <a:endParaRPr sz="4700">
              <a:solidFill>
                <a:schemeClr val="accent5"/>
              </a:solidFill>
            </a:endParaRPr>
          </a:p>
        </p:txBody>
      </p:sp>
      <p:sp>
        <p:nvSpPr>
          <p:cNvPr id="74" name="Google Shape;74;p16"/>
          <p:cNvSpPr txBox="1"/>
          <p:nvPr/>
        </p:nvSpPr>
        <p:spPr>
          <a:xfrm>
            <a:off x="439400" y="1331100"/>
            <a:ext cx="5466600" cy="2791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999999"/>
              </a:buClr>
              <a:buSzPts val="1600"/>
              <a:buChar char="●"/>
            </a:pPr>
            <a:r>
              <a:rPr lang="en" sz="1600">
                <a:solidFill>
                  <a:srgbClr val="999999"/>
                </a:solidFill>
              </a:rPr>
              <a:t>Manually scouring major competitions, tallying the different stores and such is tiring to the individual.</a:t>
            </a:r>
            <a:endParaRPr sz="1600">
              <a:solidFill>
                <a:srgbClr val="999999"/>
              </a:solidFill>
            </a:endParaRPr>
          </a:p>
          <a:p>
            <a:pPr indent="0" lvl="0" marL="457200" rtl="0" algn="l">
              <a:spcBef>
                <a:spcPts val="0"/>
              </a:spcBef>
              <a:spcAft>
                <a:spcPts val="0"/>
              </a:spcAft>
              <a:buNone/>
            </a:pPr>
            <a:r>
              <a:t/>
            </a:r>
            <a:endParaRPr sz="1600">
              <a:solidFill>
                <a:srgbClr val="999999"/>
              </a:solidFill>
            </a:endParaRPr>
          </a:p>
          <a:p>
            <a:pPr indent="-330200" lvl="0" marL="457200" rtl="0" algn="l">
              <a:spcBef>
                <a:spcPts val="0"/>
              </a:spcBef>
              <a:spcAft>
                <a:spcPts val="0"/>
              </a:spcAft>
              <a:buClr>
                <a:srgbClr val="999999"/>
              </a:buClr>
              <a:buSzPts val="1600"/>
              <a:buChar char="●"/>
            </a:pPr>
            <a:r>
              <a:rPr lang="en" sz="1600">
                <a:solidFill>
                  <a:srgbClr val="999999"/>
                </a:solidFill>
              </a:rPr>
              <a:t>Hence, it would be prudent to automate this using available data, and get a meaningful result out of it.</a:t>
            </a:r>
            <a:endParaRPr sz="1600">
              <a:solidFill>
                <a:srgbClr val="999999"/>
              </a:solidFill>
            </a:endParaRPr>
          </a:p>
          <a:p>
            <a:pPr indent="0" lvl="0" marL="457200" rtl="0" algn="l">
              <a:spcBef>
                <a:spcPts val="0"/>
              </a:spcBef>
              <a:spcAft>
                <a:spcPts val="0"/>
              </a:spcAft>
              <a:buNone/>
            </a:pPr>
            <a:r>
              <a:t/>
            </a:r>
            <a:endParaRPr sz="1600">
              <a:solidFill>
                <a:srgbClr val="999999"/>
              </a:solidFill>
            </a:endParaRPr>
          </a:p>
          <a:p>
            <a:pPr indent="-330200" lvl="0" marL="457200" rtl="0" algn="l">
              <a:spcBef>
                <a:spcPts val="0"/>
              </a:spcBef>
              <a:spcAft>
                <a:spcPts val="0"/>
              </a:spcAft>
              <a:buClr>
                <a:srgbClr val="999999"/>
              </a:buClr>
              <a:buSzPts val="1600"/>
              <a:buChar char="●"/>
            </a:pPr>
            <a:r>
              <a:rPr lang="en" sz="1600">
                <a:solidFill>
                  <a:srgbClr val="999999"/>
                </a:solidFill>
              </a:rPr>
              <a:t>We can build a Clustering Algorithm that can group places with similar vacancies together and give out lists of places that our potential shop owner can then capitalize on. A top 10 list would be precise and crisp.</a:t>
            </a:r>
            <a:endParaRPr sz="16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260850" y="311525"/>
            <a:ext cx="8622300" cy="9162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4600">
                <a:solidFill>
                  <a:schemeClr val="accent5"/>
                </a:solidFill>
              </a:rPr>
              <a:t>Who needs to see this? </a:t>
            </a:r>
            <a:endParaRPr b="0" sz="2200"/>
          </a:p>
        </p:txBody>
      </p:sp>
      <p:sp>
        <p:nvSpPr>
          <p:cNvPr id="80" name="Google Shape;80;p17"/>
          <p:cNvSpPr txBox="1"/>
          <p:nvPr/>
        </p:nvSpPr>
        <p:spPr>
          <a:xfrm>
            <a:off x="413550" y="1227725"/>
            <a:ext cx="5789400" cy="3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B7B7B7"/>
                </a:solidFill>
              </a:rPr>
              <a:t>Here, the target audience is anyone who wants a group of venues similar to the venue that they've queried. This could be small businesses, large corps looking to expand, food chains, or an evening jogger looking for a change of pace, but in similar surroundings. </a:t>
            </a:r>
            <a:endParaRPr sz="2000">
              <a:solidFill>
                <a:srgbClr val="B7B7B7"/>
              </a:solidFill>
            </a:endParaRPr>
          </a:p>
          <a:p>
            <a:pPr indent="0" lvl="0" marL="0" rtl="0" algn="l">
              <a:spcBef>
                <a:spcPts val="0"/>
              </a:spcBef>
              <a:spcAft>
                <a:spcPts val="0"/>
              </a:spcAft>
              <a:buNone/>
            </a:pPr>
            <a:r>
              <a:t/>
            </a:r>
            <a:endParaRPr sz="2000">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192575" y="182000"/>
            <a:ext cx="57438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solidFill>
                  <a:srgbClr val="00FFFF"/>
                </a:solidFill>
              </a:rPr>
              <a:t>FourSquare API</a:t>
            </a:r>
            <a:endParaRPr b="0" sz="4600">
              <a:solidFill>
                <a:srgbClr val="00FFFF"/>
              </a:solidFill>
            </a:endParaRPr>
          </a:p>
        </p:txBody>
      </p:sp>
      <p:pic>
        <p:nvPicPr>
          <p:cNvPr id="86" name="Google Shape;86;p18"/>
          <p:cNvPicPr preferRelativeResize="0"/>
          <p:nvPr/>
        </p:nvPicPr>
        <p:blipFill>
          <a:blip r:embed="rId3">
            <a:alphaModFix/>
          </a:blip>
          <a:stretch>
            <a:fillRect/>
          </a:stretch>
        </p:blipFill>
        <p:spPr>
          <a:xfrm>
            <a:off x="5936375" y="1500188"/>
            <a:ext cx="2143125" cy="2143125"/>
          </a:xfrm>
          <a:prstGeom prst="rect">
            <a:avLst/>
          </a:prstGeom>
          <a:noFill/>
          <a:ln>
            <a:noFill/>
          </a:ln>
        </p:spPr>
      </p:pic>
      <p:sp>
        <p:nvSpPr>
          <p:cNvPr id="87" name="Google Shape;87;p18"/>
          <p:cNvSpPr txBox="1"/>
          <p:nvPr/>
        </p:nvSpPr>
        <p:spPr>
          <a:xfrm>
            <a:off x="310150" y="1369875"/>
            <a:ext cx="4006200" cy="3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B7B7B7"/>
                </a:solidFill>
              </a:rPr>
              <a:t>FourSquare returns nearby venues and places of interest, given the location or a search query.</a:t>
            </a:r>
            <a:endParaRPr sz="2000">
              <a:solidFill>
                <a:srgbClr val="B7B7B7"/>
              </a:solidFill>
            </a:endParaRPr>
          </a:p>
          <a:p>
            <a:pPr indent="0" lvl="0" marL="0" rtl="0" algn="l">
              <a:spcBef>
                <a:spcPts val="0"/>
              </a:spcBef>
              <a:spcAft>
                <a:spcPts val="0"/>
              </a:spcAft>
              <a:buNone/>
            </a:pPr>
            <a:r>
              <a:t/>
            </a:r>
            <a:endParaRPr sz="2000">
              <a:solidFill>
                <a:srgbClr val="B7B7B7"/>
              </a:solidFill>
            </a:endParaRPr>
          </a:p>
          <a:p>
            <a:pPr indent="0" lvl="0" marL="0" rtl="0" algn="l">
              <a:spcBef>
                <a:spcPts val="0"/>
              </a:spcBef>
              <a:spcAft>
                <a:spcPts val="0"/>
              </a:spcAft>
              <a:buNone/>
            </a:pPr>
            <a:r>
              <a:rPr lang="en" sz="2000">
                <a:solidFill>
                  <a:srgbClr val="B7B7B7"/>
                </a:solidFill>
              </a:rPr>
              <a:t>The API is utilized to obtain the venues nearby, which makes it possible to obtain the venues.</a:t>
            </a:r>
            <a:endParaRPr sz="2000">
              <a:solidFill>
                <a:srgbClr val="B7B7B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1" name="Shape 91"/>
        <p:cNvGrpSpPr/>
        <p:nvPr/>
      </p:nvGrpSpPr>
      <p:grpSpPr>
        <a:xfrm>
          <a:off x="0" y="0"/>
          <a:ext cx="0" cy="0"/>
          <a:chOff x="0" y="0"/>
          <a:chExt cx="0" cy="0"/>
        </a:xfrm>
      </p:grpSpPr>
      <p:sp>
        <p:nvSpPr>
          <p:cNvPr id="92" name="Google Shape;92;p19"/>
          <p:cNvSpPr txBox="1"/>
          <p:nvPr>
            <p:ph idx="1" type="subTitle"/>
          </p:nvPr>
        </p:nvSpPr>
        <p:spPr>
          <a:xfrm>
            <a:off x="265500" y="65370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The Data was scraped from Wikipedia.</a:t>
            </a:r>
            <a:endParaRPr b="1" sz="3000">
              <a:solidFill>
                <a:schemeClr val="dk1"/>
              </a:solidFill>
            </a:endParaRPr>
          </a:p>
          <a:p>
            <a:pPr indent="0" lvl="0" marL="0" rtl="0" algn="l">
              <a:lnSpc>
                <a:spcPct val="115000"/>
              </a:lnSpc>
              <a:spcBef>
                <a:spcPts val="1600"/>
              </a:spcBef>
              <a:spcAft>
                <a:spcPts val="1600"/>
              </a:spcAft>
              <a:buNone/>
            </a:pPr>
            <a:r>
              <a:rPr b="1" lang="en" sz="3000">
                <a:solidFill>
                  <a:schemeClr val="dk1"/>
                </a:solidFill>
              </a:rPr>
              <a:t>It contained the different suburban areas of Chennai. </a:t>
            </a:r>
            <a:endParaRPr sz="1800"/>
          </a:p>
        </p:txBody>
      </p:sp>
      <p:pic>
        <p:nvPicPr>
          <p:cNvPr id="93" name="Google Shape;93;p19"/>
          <p:cNvPicPr preferRelativeResize="0"/>
          <p:nvPr/>
        </p:nvPicPr>
        <p:blipFill>
          <a:blip r:embed="rId3">
            <a:alphaModFix/>
          </a:blip>
          <a:stretch>
            <a:fillRect/>
          </a:stretch>
        </p:blipFill>
        <p:spPr>
          <a:xfrm>
            <a:off x="4572000" y="522725"/>
            <a:ext cx="4528500" cy="41322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7" name="Shape 97"/>
        <p:cNvGrpSpPr/>
        <p:nvPr/>
      </p:nvGrpSpPr>
      <p:grpSpPr>
        <a:xfrm>
          <a:off x="0" y="0"/>
          <a:ext cx="0" cy="0"/>
          <a:chOff x="0" y="0"/>
          <a:chExt cx="0" cy="0"/>
        </a:xfrm>
      </p:grpSpPr>
      <p:sp>
        <p:nvSpPr>
          <p:cNvPr id="98" name="Google Shape;98;p20"/>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3000">
                <a:solidFill>
                  <a:schemeClr val="dk1"/>
                </a:solidFill>
              </a:rPr>
              <a:t>Data Wrangling</a:t>
            </a:r>
            <a:endParaRPr b="1" sz="3000">
              <a:solidFill>
                <a:schemeClr val="dk1"/>
              </a:solidFill>
            </a:endParaRPr>
          </a:p>
          <a:p>
            <a:pPr indent="0" lvl="0" marL="0" rtl="0" algn="l">
              <a:spcBef>
                <a:spcPts val="1600"/>
              </a:spcBef>
              <a:spcAft>
                <a:spcPts val="1600"/>
              </a:spcAft>
              <a:buClr>
                <a:schemeClr val="dk2"/>
              </a:buClr>
              <a:buSzPts val="1100"/>
              <a:buFont typeface="Arial"/>
              <a:buNone/>
            </a:pPr>
            <a:r>
              <a:rPr b="1" lang="en" sz="2000">
                <a:solidFill>
                  <a:srgbClr val="CCCCCC"/>
                </a:solidFill>
              </a:rPr>
              <a:t>The data was further processed so that the Latitudes and Longitudes were obtained before passing it onto the API for venue retrieval.</a:t>
            </a:r>
            <a:endParaRPr b="1" sz="2000">
              <a:solidFill>
                <a:srgbClr val="CCCCCC"/>
              </a:solidFill>
            </a:endParaRPr>
          </a:p>
        </p:txBody>
      </p:sp>
      <p:pic>
        <p:nvPicPr>
          <p:cNvPr id="99" name="Google Shape;99;p20"/>
          <p:cNvPicPr preferRelativeResize="0"/>
          <p:nvPr/>
        </p:nvPicPr>
        <p:blipFill>
          <a:blip r:embed="rId3">
            <a:alphaModFix/>
          </a:blip>
          <a:stretch>
            <a:fillRect/>
          </a:stretch>
        </p:blipFill>
        <p:spPr>
          <a:xfrm>
            <a:off x="152400" y="267988"/>
            <a:ext cx="4527950" cy="46075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490250" y="450150"/>
            <a:ext cx="5480400" cy="409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200">
                <a:solidFill>
                  <a:schemeClr val="accent5"/>
                </a:solidFill>
              </a:rPr>
              <a:t>The Model</a:t>
            </a:r>
            <a:endParaRPr sz="4200">
              <a:solidFill>
                <a:schemeClr val="accent5"/>
              </a:solidFill>
            </a:endParaRPr>
          </a:p>
          <a:p>
            <a:pPr indent="0" lvl="0" marL="0" rtl="0" algn="l">
              <a:lnSpc>
                <a:spcPct val="115000"/>
              </a:lnSpc>
              <a:spcBef>
                <a:spcPts val="1000"/>
              </a:spcBef>
              <a:spcAft>
                <a:spcPts val="0"/>
              </a:spcAft>
              <a:buNone/>
            </a:pPr>
            <a:r>
              <a:rPr lang="en" sz="2000">
                <a:solidFill>
                  <a:srgbClr val="CCCCCC"/>
                </a:solidFill>
              </a:rPr>
              <a:t>With the venues retrieved, we try to find venues similar to the queried venue. To accomplish this, we cluster the data together and pick the ones in the same cluster as the queried type. </a:t>
            </a:r>
            <a:endParaRPr sz="2000">
              <a:solidFill>
                <a:srgbClr val="CCCCCC"/>
              </a:solidFill>
            </a:endParaRPr>
          </a:p>
          <a:p>
            <a:pPr indent="0" lvl="0" marL="0" rtl="0" algn="l">
              <a:lnSpc>
                <a:spcPct val="115000"/>
              </a:lnSpc>
              <a:spcBef>
                <a:spcPts val="1000"/>
              </a:spcBef>
              <a:spcAft>
                <a:spcPts val="1000"/>
              </a:spcAft>
              <a:buNone/>
            </a:pPr>
            <a:r>
              <a:t/>
            </a:r>
            <a:endParaRPr sz="2000">
              <a:solidFill>
                <a:srgbClr val="CCCC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