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63"/>
        <p:guide pos="21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4450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Ubuntu" panose="020B0504030602030204" charset="0"/>
                <a:cs typeface="Ubuntu" panose="020B050403060203020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Ubuntu" panose="020B0504030602030204" charset="0"/>
                <a:cs typeface="Ubuntu" panose="020B050403060203020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Ubuntu" panose="020B0504030602030204" charset="0"/>
                <a:cs typeface="Ubuntu" panose="020B050403060203020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7474" y="4572000"/>
            <a:ext cx="5885180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Surya Teja Menta</a:t>
            </a:r>
            <a:endParaRPr sz="2400" dirty="0">
              <a:latin typeface="Ubuntu" panose="020B0504030602030204" charset="0"/>
              <a:cs typeface="Ubuntu" panose="020B0504030602030204" charset="0"/>
            </a:endParaRPr>
          </a:p>
          <a:p>
            <a:pPr marL="12700" algn="r">
              <a:lnSpc>
                <a:spcPct val="100000"/>
              </a:lnSpc>
              <a:spcBef>
                <a:spcPts val="755"/>
              </a:spcBef>
            </a:pPr>
            <a:r>
              <a:rPr lang="en-US" altLang="en-IN" sz="2400" spc="70" dirty="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charset="0"/>
                <a:cs typeface="Ubuntu" panose="020B0504030602030204" charset="0"/>
              </a:rPr>
              <a:t>https://github.com/Surya-Teja-Menta</a:t>
            </a:r>
            <a:endParaRPr lang="en-IN" sz="2400" spc="70" dirty="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charset="0"/>
              <a:cs typeface="Ubuntu" panose="020B0504030602030204" charset="0"/>
            </a:endParaRPr>
          </a:p>
          <a:p>
            <a:pPr marL="12700" algn="r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2</a:t>
            </a:r>
            <a:r>
              <a:rPr lang="en-US" sz="2400" spc="13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5</a:t>
            </a:r>
            <a:r>
              <a:rPr sz="2400" spc="13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2</a:t>
            </a:r>
            <a:endParaRPr lang="en-US" sz="2400" spc="130" dirty="0">
              <a:solidFill>
                <a:srgbClr val="616E52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26" y="16764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681672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703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Create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0.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Location’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if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Mapping: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RTLS,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1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RTLS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0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Ubuntu" panose="020B0504030602030204" charset="0"/>
              <a:cs typeface="Ubuntu" panose="020B0504030602030204" charset="0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40" y="543560"/>
            <a:ext cx="92741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Ubuntu" panose="020B0504030602030204" charset="0"/>
                <a:cs typeface="Ubuntu" panose="020B0504030602030204" charset="0"/>
              </a:rPr>
              <a:t>EDA </a:t>
            </a:r>
            <a:r>
              <a:rPr spc="-45" dirty="0"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pc="-340" dirty="0">
                <a:latin typeface="Ubuntu" panose="020B0504030602030204" charset="0"/>
                <a:cs typeface="Ubuntu" panose="020B0504030602030204" charset="0"/>
              </a:rPr>
              <a:t>Data</a:t>
            </a:r>
            <a:r>
              <a:rPr spc="-650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pc="-270" dirty="0">
                <a:latin typeface="Ubuntu" panose="020B0504030602030204" charset="0"/>
                <a:cs typeface="Ubuntu" panose="020B0504030602030204" charset="0"/>
              </a:rPr>
              <a:t>Visualization</a:t>
            </a:r>
            <a:endParaRPr spc="-270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8633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Year.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Used: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vs.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Orbit,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Trend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to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exists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model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Ubuntu" panose="020B0504030602030204" charset="0"/>
                <a:cs typeface="Ubuntu" panose="020B0504030602030204" charset="0"/>
              </a:rPr>
              <a:t>EDA </a:t>
            </a:r>
            <a:r>
              <a:rPr spc="-45" dirty="0">
                <a:latin typeface="Ubuntu" panose="020B0504030602030204" charset="0"/>
                <a:cs typeface="Ubuntu" panose="020B0504030602030204" charset="0"/>
              </a:rPr>
              <a:t>with</a:t>
            </a:r>
            <a:r>
              <a:rPr spc="-280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pc="-770" dirty="0">
                <a:latin typeface="Ubuntu" panose="020B0504030602030204" charset="0"/>
                <a:cs typeface="Ubuntu" panose="020B0504030602030204" charset="0"/>
              </a:rPr>
              <a:t>SQL</a:t>
            </a:r>
            <a:endParaRPr spc="-770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02450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into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Database.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integration.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were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get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dataset.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outcomes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Ubuntu" panose="020B0504030602030204" charset="0"/>
              <a:cs typeface="Ubuntu" panose="020B0504030602030204" charset="0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40" y="543560"/>
            <a:ext cx="1044130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68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Coast,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City.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are.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location.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570" y="762000"/>
            <a:ext cx="100711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828647"/>
            <a:ext cx="11430000" cy="35674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plot.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show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rates.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two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or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kg.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rate.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version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category.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40" y="543560"/>
            <a:ext cx="1160145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grpSp>
        <p:nvGrpSpPr>
          <p:cNvPr id="5" name="object 5"/>
          <p:cNvGrpSpPr/>
          <p:nvPr/>
        </p:nvGrpSpPr>
        <p:grpSpPr>
          <a:xfrm>
            <a:off x="253695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743326" y="202692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5730" y="251460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3695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72567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8546" y="3733927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254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3695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81863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5150" y="5390515"/>
            <a:ext cx="76517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9574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250815" y="4986655"/>
            <a:ext cx="168656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1610" y="518147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9574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124450" y="3425190"/>
            <a:ext cx="193421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3495" y="4191000"/>
            <a:ext cx="195961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24043" y="4826508"/>
            <a:ext cx="160274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3495" y="3672840"/>
            <a:ext cx="2021205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lang="en-US" sz="170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  <a:sym typeface="+mn-ea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  <a:sym typeface="+mn-ea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  <a:sym typeface="+mn-ea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  <a:sym typeface="+mn-ea"/>
              </a:rPr>
              <a:t>and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700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9574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32866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2069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65301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769732" y="202692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30185" y="2525395"/>
            <a:ext cx="1398270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65301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77011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of our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with 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accuracy.</a:t>
            </a:r>
            <a:endParaRPr sz="18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49" y="260984"/>
            <a:ext cx="10153700" cy="136461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Ubuntu" panose="020B0504030602030204" charset="0"/>
                <a:cs typeface="Ubuntu" panose="020B0504030602030204" charset="0"/>
              </a:rPr>
              <a:t>Outline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9190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(3)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(4)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(6)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Results</a:t>
            </a:r>
            <a:r>
              <a:rPr sz="22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(16)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(46)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(47)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49" y="260984"/>
            <a:ext cx="10153700" cy="136461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  <a:latin typeface="Ubuntu" panose="020B0504030602030204" charset="0"/>
                <a:cs typeface="Ubuntu" panose="020B0504030602030204" charset="0"/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Ubuntu" panose="020B0504030602030204" charset="0"/>
                <a:cs typeface="Ubuntu" panose="020B0504030602030204" charset="0"/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9268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using </a:t>
            </a:r>
            <a:r>
              <a:rPr sz="22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models.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rate </a:t>
            </a:r>
            <a:r>
              <a:rPr sz="22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accuracy.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775"/>
            <a:ext cx="5632450" cy="44684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40" y="823595"/>
            <a:ext cx="10871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9343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15600  kg.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variety.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used.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74" y="228599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035" y="5535930"/>
            <a:ext cx="11355070" cy="6210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453" y="1780920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275" y="5356860"/>
            <a:ext cx="11419840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lang="en-US"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20" y="5140960"/>
            <a:ext cx="10643870" cy="10591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450"/>
            <a:ext cx="35375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</a:t>
            </a:r>
            <a:r>
              <a:rPr lang="en-US" spc="-145" dirty="0"/>
              <a:t>n</a:t>
            </a:r>
            <a:endParaRPr lang="en-US"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51555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Ubuntu" panose="020B0504030602030204" charset="0"/>
                <a:cs typeface="Ubuntu" panose="020B0504030602030204" charset="0"/>
              </a:rPr>
              <a:t>Background:</a:t>
            </a:r>
            <a:endParaRPr sz="3000">
              <a:latin typeface="Ubuntu" panose="020B0504030602030204" charset="0"/>
              <a:cs typeface="Ubuntu" panose="020B0504030602030204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Here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USD)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part </a:t>
            </a:r>
            <a:r>
              <a:rPr sz="22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1)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X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Ubuntu" panose="020B0504030602030204" charset="0"/>
              <a:cs typeface="Ubuntu" panose="020B050403060203020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Ubuntu" panose="020B0504030602030204" charset="0"/>
              <a:cs typeface="Ubuntu" panose="020B0504030602030204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Ubuntu" panose="020B0504030602030204" charset="0"/>
                <a:cs typeface="Ubuntu" panose="020B0504030602030204" charset="0"/>
              </a:rPr>
              <a:t>Problem:</a:t>
            </a:r>
            <a:endParaRPr sz="3000">
              <a:latin typeface="Ubuntu" panose="020B0504030602030204" charset="0"/>
              <a:cs typeface="Ubuntu" panose="020B0504030602030204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recovery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7200" y="5334000"/>
            <a:ext cx="334835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Ubuntu" panose="020B0504030602030204" charset="0"/>
                <a:cs typeface="Ubuntu" panose="020B0504030602030204" charset="0"/>
              </a:rPr>
              <a:t>SpaceX </a:t>
            </a:r>
            <a:r>
              <a:rPr sz="1400" spc="-20" dirty="0">
                <a:latin typeface="Ubuntu" panose="020B0504030602030204" charset="0"/>
                <a:cs typeface="Ubuntu" panose="020B0504030602030204" charset="0"/>
              </a:rPr>
              <a:t>Falcon </a:t>
            </a:r>
            <a:r>
              <a:rPr sz="1400" dirty="0">
                <a:latin typeface="Ubuntu" panose="020B0504030602030204" charset="0"/>
                <a:cs typeface="Ubuntu" panose="020B0504030602030204" charset="0"/>
              </a:rPr>
              <a:t>9 </a:t>
            </a:r>
            <a:r>
              <a:rPr sz="1400" spc="-25" dirty="0">
                <a:latin typeface="Ubuntu" panose="020B0504030602030204" charset="0"/>
                <a:cs typeface="Ubuntu" panose="020B0504030602030204" charset="0"/>
              </a:rPr>
              <a:t>Rocket </a:t>
            </a:r>
            <a:r>
              <a:rPr sz="1400" dirty="0">
                <a:latin typeface="Ubuntu" panose="020B0504030602030204" charset="0"/>
                <a:cs typeface="Ubuntu" panose="020B0504030602030204" charset="0"/>
              </a:rPr>
              <a:t>– </a:t>
            </a:r>
            <a:r>
              <a:rPr sz="1400" spc="-5" dirty="0">
                <a:latin typeface="Ubuntu" panose="020B0504030602030204" charset="0"/>
                <a:cs typeface="Ubuntu" panose="020B0504030602030204" charset="0"/>
              </a:rPr>
              <a:t>The</a:t>
            </a:r>
            <a:r>
              <a:rPr sz="1400" spc="-185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400" spc="-45" dirty="0">
                <a:latin typeface="Ubuntu" panose="020B0504030602030204" charset="0"/>
                <a:cs typeface="Ubuntu" panose="020B0504030602030204" charset="0"/>
              </a:rPr>
              <a:t>Verge</a:t>
            </a:r>
            <a:endParaRPr sz="14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20" y="415290"/>
            <a:ext cx="55740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Confusion</a:t>
            </a:r>
            <a:r>
              <a:rPr sz="3600" spc="-3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3600" spc="-3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3600" spc="-114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Matrix</a:t>
            </a:r>
            <a:endParaRPr sz="36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75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Since </a:t>
            </a:r>
            <a:r>
              <a:rPr sz="160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across </a:t>
            </a:r>
            <a:r>
              <a:rPr sz="160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landing.</a:t>
            </a:r>
            <a:endParaRPr sz="160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landing.</a:t>
            </a:r>
            <a:endParaRPr sz="1600">
              <a:latin typeface="Ubuntu" panose="020B0504030602030204" charset="0"/>
              <a:cs typeface="Ubuntu" panose="020B0504030602030204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landings.</a:t>
            </a:r>
            <a:endParaRPr sz="16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Ubuntu" panose="020B0504030602030204" charset="0"/>
                <a:cs typeface="Ubuntu" panose="020B0504030602030204" charset="0"/>
              </a:rPr>
              <a:t>Correct predictions are  </a:t>
            </a:r>
            <a:r>
              <a:rPr sz="1800" spc="-5" dirty="0">
                <a:latin typeface="Ubuntu" panose="020B0504030602030204" charset="0"/>
                <a:cs typeface="Ubuntu" panose="020B0504030602030204" charset="0"/>
              </a:rPr>
              <a:t>on </a:t>
            </a:r>
            <a:r>
              <a:rPr sz="1800" dirty="0"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1800" spc="-10" dirty="0">
                <a:latin typeface="Ubuntu" panose="020B0504030602030204" charset="0"/>
                <a:cs typeface="Ubuntu" panose="020B0504030602030204" charset="0"/>
              </a:rPr>
              <a:t>diagonal </a:t>
            </a:r>
            <a:r>
              <a:rPr sz="1800" spc="-20" dirty="0">
                <a:latin typeface="Ubuntu" panose="020B0504030602030204" charset="0"/>
                <a:cs typeface="Ubuntu" panose="020B0504030602030204" charset="0"/>
              </a:rPr>
              <a:t>from </a:t>
            </a:r>
            <a:r>
              <a:rPr sz="1800" spc="-15" dirty="0">
                <a:latin typeface="Ubuntu" panose="020B0504030602030204" charset="0"/>
                <a:cs typeface="Ubuntu" panose="020B0504030602030204" charset="0"/>
              </a:rPr>
              <a:t>top  </a:t>
            </a:r>
            <a:r>
              <a:rPr sz="1800" spc="-5" dirty="0">
                <a:latin typeface="Ubuntu" panose="020B0504030602030204" charset="0"/>
                <a:cs typeface="Ubuntu" panose="020B0504030602030204" charset="0"/>
              </a:rPr>
              <a:t>left </a:t>
            </a:r>
            <a:r>
              <a:rPr sz="1800" spc="-15" dirty="0"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1800" spc="-20" dirty="0">
                <a:latin typeface="Ubuntu" panose="020B0504030602030204" charset="0"/>
                <a:cs typeface="Ubuntu" panose="020B0504030602030204" charset="0"/>
              </a:rPr>
              <a:t>bottom</a:t>
            </a:r>
            <a:r>
              <a:rPr sz="1800" spc="-80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800" spc="-5" dirty="0">
                <a:latin typeface="Ubuntu" panose="020B0504030602030204" charset="0"/>
                <a:cs typeface="Ubuntu" panose="020B0504030602030204" charset="0"/>
              </a:rPr>
              <a:t>right.</a:t>
            </a:r>
            <a:endParaRPr sz="18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0" y="506095"/>
            <a:ext cx="340741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Ubuntu" panose="020B0504030602030204" charset="0"/>
                <a:cs typeface="Ubuntu" panose="020B0504030602030204" charset="0"/>
              </a:rPr>
              <a:t>CONCLUSION</a:t>
            </a:r>
            <a:endParaRPr spc="-670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43357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SpaceX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USD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page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labels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database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visualization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83%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Allon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not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should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best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accuracy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>
                <a:latin typeface="Ubuntu" panose="020B0504030602030204" charset="0"/>
                <a:cs typeface="Ubuntu" panose="020B0504030602030204" charset="0"/>
              </a:rPr>
              <a:t>APPENDIX</a:t>
            </a:r>
            <a:endParaRPr spc="-650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629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: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Ubuntu" panose="020B0504030602030204" charset="0"/>
                <a:cs typeface="Ubuntu" panose="020B0504030602030204" charset="0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Ubuntu" panose="020B0504030602030204" charset="0"/>
              <a:cs typeface="Ubuntu" panose="020B050403060203020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Instructors: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Ubuntu" panose="020B0504030602030204" charset="0"/>
                <a:cs typeface="Ubuntu" panose="020B0504030602030204" charset="0"/>
                <a:hlinkClick r:id="rId1"/>
              </a:rPr>
              <a:t>https://www.coursera.org/professional-certificates/ibm-data-science?#instructors</a:t>
            </a:r>
            <a:endParaRPr sz="20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49" y="260984"/>
            <a:ext cx="10153700" cy="136461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Ubuntu" panose="020B0504030602030204" charset="0"/>
                <a:cs typeface="Ubuntu" panose="020B0504030602030204" charset="0"/>
              </a:rPr>
              <a:t>Methodology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8468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methodology: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page</a:t>
            </a:r>
            <a:endParaRPr sz="1800">
              <a:latin typeface="Ubuntu" panose="020B0504030602030204" charset="0"/>
              <a:cs typeface="Ubuntu" panose="020B0504030602030204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wrangling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otherwise</a:t>
            </a:r>
            <a:endParaRPr sz="1800">
              <a:latin typeface="Ubuntu" panose="020B0504030602030204" charset="0"/>
              <a:cs typeface="Ubuntu" panose="020B0504030602030204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SQL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Dash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models</a:t>
            </a:r>
            <a:endParaRPr sz="2200">
              <a:latin typeface="Ubuntu" panose="020B0504030602030204" charset="0"/>
              <a:cs typeface="Ubuntu" panose="020B050403060203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Tuned </a:t>
            </a:r>
            <a:r>
              <a:rPr sz="180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Ubuntu" panose="020B0504030602030204" charset="0"/>
                <a:cs typeface="Ubuntu" panose="020B0504030602030204" charset="0"/>
              </a:rPr>
              <a:t>GridSearchCV</a:t>
            </a:r>
            <a:endParaRPr sz="18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20" y="2927985"/>
            <a:ext cx="6317615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Ubuntu" panose="020B0504030602030204" charset="0"/>
                <a:cs typeface="Ubuntu" panose="020B0504030602030204" charset="0"/>
              </a:rPr>
              <a:t>Methodology</a:t>
            </a:r>
            <a:endParaRPr sz="80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VISUALIZATION,</a:t>
            </a:r>
            <a:endParaRPr sz="240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Ubuntu" panose="020B0504030602030204" charset="0"/>
                <a:cs typeface="Ubuntu" panose="020B0504030602030204" charset="0"/>
              </a:rPr>
              <a:t>METHODS</a:t>
            </a:r>
            <a:endParaRPr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420" y="861060"/>
            <a:ext cx="742061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pc="-235" dirty="0">
                <a:latin typeface="Ubuntu" panose="020B0504030602030204" charset="0"/>
                <a:cs typeface="Ubuntu" panose="020B0504030602030204" charset="0"/>
              </a:rPr>
              <a:t>Collection</a:t>
            </a:r>
            <a:r>
              <a:rPr spc="-505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pc="-275" dirty="0">
                <a:latin typeface="Ubuntu" panose="020B0504030602030204" charset="0"/>
                <a:cs typeface="Ubuntu" panose="020B0504030602030204" charset="0"/>
              </a:rPr>
              <a:t>Overview</a:t>
            </a:r>
            <a:endParaRPr spc="-275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40341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X’s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entry.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webscraping.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Columns: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GridFins,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Latitude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buntu" panose="020B0504030602030204" charset="0"/>
                <a:cs typeface="Ubuntu" panose="020B0504030602030204" charset="0"/>
              </a:rPr>
              <a:t>Columns: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Ubuntu" panose="020B0504030602030204" charset="0"/>
                <a:cs typeface="Ubuntu" panose="020B0504030602030204" charset="0"/>
              </a:rPr>
              <a:t>Time</a:t>
            </a:r>
            <a:endParaRPr sz="20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–</a:t>
            </a:r>
            <a:endParaRPr sz="3600">
              <a:latin typeface="Ubuntu" panose="020B0504030602030204" charset="0"/>
              <a:cs typeface="Ubuntu" panose="020B0504030602030204" charset="0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 API</a:t>
            </a:r>
            <a:endParaRPr sz="36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888865" y="2886710"/>
            <a:ext cx="1556385" cy="8801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file </a:t>
            </a:r>
            <a:r>
              <a:rPr sz="150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Ubuntu" panose="020B0504030602030204" charset="0"/>
                <a:cs typeface="Ubuntu" panose="020B0504030602030204" charset="0"/>
              </a:rPr>
              <a:t>Data)</a:t>
            </a:r>
            <a:endParaRPr sz="1500">
              <a:latin typeface="Ubuntu" panose="020B0504030602030204" charset="0"/>
              <a:cs typeface="Ubuntu" panose="020B050403060203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13940</Words>
  <Application>WPS Presentation</Application>
  <PresentationFormat>Widescreen</PresentationFormat>
  <Paragraphs>446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Arial</vt:lpstr>
      <vt:lpstr>SimSun</vt:lpstr>
      <vt:lpstr>Wingdings</vt:lpstr>
      <vt:lpstr>Arial</vt:lpstr>
      <vt:lpstr>DejaVu Sans</vt:lpstr>
      <vt:lpstr>Carlito</vt:lpstr>
      <vt:lpstr>C059</vt:lpstr>
      <vt:lpstr>Bahnschrift Light SemiCondensed</vt:lpstr>
      <vt:lpstr>Noto Looped Lao Bold</vt:lpstr>
      <vt:lpstr>Bahnschrift Condensed</vt:lpstr>
      <vt:lpstr>-apple-system</vt:lpstr>
      <vt:lpstr>Calibri</vt:lpstr>
      <vt:lpstr>Microsoft YaHei</vt:lpstr>
      <vt:lpstr>Droid Sans Fallback</vt:lpstr>
      <vt:lpstr>Arial Unicode MS</vt:lpstr>
      <vt:lpstr>Noto Sans Symbols2</vt:lpstr>
      <vt:lpstr>DejaVu Math TeX Gyre</vt:lpstr>
      <vt:lpstr>DejaVu Sans Light</vt:lpstr>
      <vt:lpstr>Standard Symbols PS</vt:lpstr>
      <vt:lpstr>Ubuntu</vt:lpstr>
      <vt:lpstr>OpenSymbol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surya</cp:lastModifiedBy>
  <cp:revision>4</cp:revision>
  <dcterms:created xsi:type="dcterms:W3CDTF">2022-04-25T11:12:04Z</dcterms:created>
  <dcterms:modified xsi:type="dcterms:W3CDTF">2022-04-25T11:12:04Z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KSOProductBuildVer">
    <vt:lpwstr>1033-11.1.0.10976</vt:lpwstr>
  </property>
</Properties>
</file>