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1"/>
  </p:sldMasterIdLst>
  <p:notesMasterIdLst>
    <p:notesMasterId r:id="rId4"/>
  </p:notesMasterIdLst>
  <p:handoutMasterIdLst>
    <p:handoutMasterId r:id="rId5"/>
  </p:handoutMasterIdLst>
  <p:sldIdLst>
    <p:sldId id="262" r:id="rId2"/>
    <p:sldId id="261" r:id="rId3"/>
  </p:sldIdLst>
  <p:sldSz cx="9906000" cy="6858000" type="A4"/>
  <p:notesSz cx="9925050" cy="6665913"/>
  <p:custDataLst>
    <p:tags r:id="rId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536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07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609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1457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682164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218597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755029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291462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52E98C59-AE41-4A81-95AA-0472DF410120}">
          <p14:sldIdLst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3" autoAdjust="0"/>
    <p:restoredTop sz="97468" autoAdjust="0"/>
  </p:normalViewPr>
  <p:slideViewPr>
    <p:cSldViewPr snapToGrid="0">
      <p:cViewPr varScale="1">
        <p:scale>
          <a:sx n="78" d="100"/>
          <a:sy n="78" d="100"/>
        </p:scale>
        <p:origin x="907" y="72"/>
      </p:cViewPr>
      <p:guideLst>
        <p:guide orient="horz" pos="2880"/>
        <p:guide pos="312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23/12/2020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23/12/2020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500063"/>
            <a:ext cx="36131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8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214201" indent="-214201" algn="l" rtl="0" fontAlgn="base">
      <a:spcBef>
        <a:spcPct val="30000"/>
      </a:spcBef>
      <a:spcAft>
        <a:spcPct val="0"/>
      </a:spcAft>
      <a:buFont typeface="Arial" charset="0"/>
      <a:buChar char="•"/>
      <a:defRPr sz="1408" kern="1200">
        <a:solidFill>
          <a:schemeClr val="tx1"/>
        </a:solidFill>
        <a:latin typeface="+mn-lt"/>
        <a:ea typeface="+mn-ea"/>
        <a:cs typeface="Arial" charset="0"/>
      </a:defRPr>
    </a:lvl2pPr>
    <a:lvl3pPr marL="417225" indent="-203025" algn="l" rtl="0" fontAlgn="base">
      <a:spcBef>
        <a:spcPct val="30000"/>
      </a:spcBef>
      <a:spcAft>
        <a:spcPct val="0"/>
      </a:spcAft>
      <a:buFont typeface="Symbol" pitchFamily="18" charset="2"/>
      <a:buChar char="-"/>
      <a:defRPr sz="1408" kern="1200">
        <a:solidFill>
          <a:schemeClr val="tx1"/>
        </a:solidFill>
        <a:latin typeface="+mn-lt"/>
        <a:ea typeface="+mn-ea"/>
        <a:cs typeface="Arial" charset="0"/>
      </a:defRPr>
    </a:lvl3pPr>
    <a:lvl4pPr marL="631427" indent="-214201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408" kern="1200">
        <a:solidFill>
          <a:schemeClr val="tx1"/>
        </a:solidFill>
        <a:latin typeface="+mn-lt"/>
        <a:ea typeface="+mn-ea"/>
        <a:cs typeface="Arial" charset="0"/>
      </a:defRPr>
    </a:lvl4pPr>
    <a:lvl5pPr marL="845627" indent="-214201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408" kern="1200">
        <a:solidFill>
          <a:schemeClr val="tx1"/>
        </a:solidFill>
        <a:latin typeface="+mn-lt"/>
        <a:ea typeface="+mn-ea"/>
        <a:cs typeface="Arial" charset="0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heet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5681" y="6306797"/>
            <a:ext cx="9218083" cy="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 err="1"/>
              <a:t>Function</a:t>
            </a:r>
            <a:r>
              <a:rPr lang="de-DE" noProof="0" dirty="0"/>
              <a:t> </a:t>
            </a:r>
            <a:r>
              <a:rPr lang="de-DE" noProof="0" dirty="0" err="1"/>
              <a:t>name</a:t>
            </a:r>
            <a:r>
              <a:rPr lang="de-DE" noProof="0" dirty="0"/>
              <a:t> (MATLAB) …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45682" y="393323"/>
            <a:ext cx="9218082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 err="1"/>
              <a:t>XXXX_NameOfModel</a:t>
            </a:r>
            <a:endParaRPr lang="de-DE" noProof="0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6073CE4-FF9B-47D0-9C00-21D3F580474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042018" y="1075399"/>
            <a:ext cx="4521745" cy="50775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Attribute </a:t>
            </a:r>
            <a:r>
              <a:rPr lang="de-DE" dirty="0" err="1"/>
              <a:t>Dependency</a:t>
            </a:r>
            <a:r>
              <a:rPr lang="de-DE" dirty="0"/>
              <a:t> Graph</a:t>
            </a:r>
          </a:p>
          <a:p>
            <a:r>
              <a:rPr lang="de-DE" dirty="0" err="1"/>
              <a:t>Dependency</a:t>
            </a:r>
            <a:r>
              <a:rPr lang="de-DE" dirty="0"/>
              <a:t> Graph …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DFC0B51-38E3-47B2-BE35-56C5E60195B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681" y="1075400"/>
            <a:ext cx="4525478" cy="50775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Short </a:t>
            </a:r>
            <a:r>
              <a:rPr lang="de-DE" dirty="0" err="1"/>
              <a:t>Discription</a:t>
            </a:r>
            <a:r>
              <a:rPr lang="de-DE" dirty="0"/>
              <a:t> (optional </a:t>
            </a:r>
            <a:r>
              <a:rPr lang="de-DE" dirty="0" err="1"/>
              <a:t>picture</a:t>
            </a:r>
            <a:r>
              <a:rPr lang="de-DE" dirty="0"/>
              <a:t>) …</a:t>
            </a:r>
          </a:p>
        </p:txBody>
      </p:sp>
    </p:spTree>
    <p:extLst>
      <p:ext uri="{BB962C8B-B14F-4D97-AF65-F5344CB8AC3E}">
        <p14:creationId xmlns:p14="http://schemas.microsoft.com/office/powerpoint/2010/main" val="4201488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hee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0BFB1AC-907E-434C-A1C5-3A4F236B75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682" y="393323"/>
            <a:ext cx="921808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 err="1"/>
              <a:t>XXXX_NameOfModel</a:t>
            </a:r>
            <a:endParaRPr lang="de-DE" noProof="0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5681" y="6306797"/>
            <a:ext cx="9218083" cy="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Source (APA style)</a:t>
            </a:r>
          </a:p>
        </p:txBody>
      </p:sp>
      <p:sp>
        <p:nvSpPr>
          <p:cNvPr id="11" name="Inhaltsplatzhalter 13">
            <a:extLst>
              <a:ext uri="{FF2B5EF4-FFF2-40B4-BE49-F238E27FC236}">
                <a16:creationId xmlns:a16="http://schemas.microsoft.com/office/drawing/2014/main" id="{76073CE4-FF9B-47D0-9C00-21D3F580474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674692" y="1075399"/>
            <a:ext cx="5889071" cy="50775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Description, </a:t>
            </a:r>
            <a:r>
              <a:rPr lang="de-DE" dirty="0" err="1"/>
              <a:t>Fomula</a:t>
            </a:r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DFC0B51-38E3-47B2-BE35-56C5E60195B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681" y="1075400"/>
            <a:ext cx="3252098" cy="50775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Prerequisits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1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7339512" y="6473314"/>
            <a:ext cx="22230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Bild 6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928478" y="452158"/>
            <a:ext cx="604774" cy="3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7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80C6F14-C8A2-41D0-B33C-E7A6AE518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M0004_f_Worm_gear</a:t>
            </a:r>
            <a:r>
              <a:rPr lang="de-DE" dirty="0"/>
              <a:t>.m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2F5C34E-454D-4718-95EA-0A6B32B1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82" y="393323"/>
            <a:ext cx="9218082" cy="380810"/>
          </a:xfrm>
        </p:spPr>
        <p:txBody>
          <a:bodyPr/>
          <a:lstStyle/>
          <a:p>
            <a:r>
              <a:rPr lang="en-US" dirty="0"/>
              <a:t>M0004_Worm_gear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40DC175-C266-4296-997E-5D34AEAF3D1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This function calculates the gear ratio of a worm gear pair depending on the number of teeth of the two gears.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D2EF2CA-AE6F-427C-94B0-D0FCB2C156C5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9450" y="2913856"/>
            <a:ext cx="3086100" cy="1400175"/>
          </a:xfrm>
        </p:spPr>
      </p:pic>
    </p:spTree>
    <p:extLst>
      <p:ext uri="{BB962C8B-B14F-4D97-AF65-F5344CB8AC3E}">
        <p14:creationId xmlns:p14="http://schemas.microsoft.com/office/powerpoint/2010/main" val="308684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625ABF7-D574-4C76-8334-4ACF5F36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82" y="393323"/>
            <a:ext cx="9218082" cy="380810"/>
          </a:xfrm>
        </p:spPr>
        <p:txBody>
          <a:bodyPr/>
          <a:lstStyle/>
          <a:p>
            <a:r>
              <a:rPr lang="en-US" dirty="0"/>
              <a:t>M0004_Worm_gear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43AAE99-6B89-4E9A-BA2D-6C22550F2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81" y="6306797"/>
            <a:ext cx="9218083" cy="2649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5EE5372F-C5E9-4D22-8212-4A647DCBDAC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5681" y="1075400"/>
            <a:ext cx="3252098" cy="5077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teeth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EDC3B6A1-0731-4EB7-A266-C079260403D7}"/>
                  </a:ext>
                </a:extLst>
              </p:cNvPr>
              <p:cNvSpPr>
                <a:spLocks noGrp="1"/>
              </p:cNvSpPr>
              <p:nvPr>
                <p:ph sz="quarter" idx="19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AT" b="0" dirty="0"/>
              </a:p>
            </p:txBody>
          </p:sp>
        </mc:Choice>
        <mc:Fallback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EDC3B6A1-0731-4EB7-A266-C079260403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9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5810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ded6938-b83b-4e01-96d2-e843a4ffab1f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topic&quot; type=&quot;autoshape&quot; autoShapeType=&quot;1&quot; indent=&quot;(level-1)*36.50472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layoutId=&quot;1_1&quot; fontSizeAuto=&quot;0&quot; createSections=&quot;0&quot; singleSlideId=&quot;23729ff9-5eb6-4bea-b3ac-2199aa615706&quot; backupSlideId=&quot;ba88a886-6aa5-4eab-9d7a-cec33e8bd6bc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202.1972&quot; /&gt;&lt;column field=&quot;responsible&quot; label=&quot;Responsible&quot; visible=&quot;1&quot; checked=&quot;1&quot; leftSpacing=&quot;10&quot; rightDistribute=&quot;1&quot; dock=&quot;1&quot; rightSpacing=&quot;202.1972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20&quot; id=&quot;0189e81d-838a-4c25-ab22-cddea6d8d006&quot; parentId=&quot;&quot; level=&quot;1&quot; generateAgendaSlide=&quot;1&quot; showAgendaItem=&quot;1&quot; isBreak=&quot;0&quot; topic=&quot;Begrüßung&quot; agendaSlideId=&quot;6f6eebcb-a077-46cb-90df-828bac6192b4&quot; /&gt;&lt;item duration=&quot;30&quot; id=&quot;229b97ca-8c08-4f43-b507-771e9ad0914f&quot; parentId=&quot;&quot; level=&quot;1&quot; generateAgendaSlide=&quot;1&quot; showAgendaItem=&quot;1&quot; isBreak=&quot;0&quot; topic=&quot;Hallo&quot; agendaSlideId=&quot;d7c8cb9b-f4f2-4b37-bd9d-2b79c89a93b4&quot; /&gt;&lt;/items&gt;&lt;/agenda&gt;&lt;/contents&gt;&lt;/ee4p&gt;"/>
</p:tagLst>
</file>

<file path=ppt/theme/theme1.xml><?xml version="1.0" encoding="utf-8"?>
<a:theme xmlns:a="http://schemas.openxmlformats.org/drawingml/2006/main" name="Produktentwicklung Templates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BC37D938-782F-47CA-97CA-B6B053F3D1D7}" vid="{1D9AF313-0AC4-4ABA-A230-0D9B4CB6DEF0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A4-Papier (210 x 297 mm)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Cambria Math</vt:lpstr>
      <vt:lpstr>Courier New</vt:lpstr>
      <vt:lpstr>Symbol</vt:lpstr>
      <vt:lpstr>Wingdings</vt:lpstr>
      <vt:lpstr>Produktentwicklung Templates</vt:lpstr>
      <vt:lpstr>M0004_Worm_gear</vt:lpstr>
      <vt:lpstr>M0004_Worm_gear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xx – flankpressure (shaft-hub connection)</dc:title>
  <dc:creator>Hans Steger</dc:creator>
  <cp:lastModifiedBy>ga27yix</cp:lastModifiedBy>
  <cp:revision>35</cp:revision>
  <dcterms:created xsi:type="dcterms:W3CDTF">2020-02-28T15:45:41Z</dcterms:created>
  <dcterms:modified xsi:type="dcterms:W3CDTF">2020-12-23T08:33:11Z</dcterms:modified>
</cp:coreProperties>
</file>