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dbmi.columbia.edu/~friedma/Projects/DiseaseSymptomKB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5467" y="827117"/>
            <a:ext cx="8915399" cy="2262781"/>
          </a:xfrm>
        </p:spPr>
        <p:txBody>
          <a:bodyPr/>
          <a:lstStyle/>
          <a:p>
            <a:r>
              <a:rPr lang="en-GB" dirty="0" smtClean="0"/>
              <a:t>Symptom Checker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9614" y="3089898"/>
            <a:ext cx="5591280" cy="1126283"/>
          </a:xfrm>
        </p:spPr>
        <p:txBody>
          <a:bodyPr/>
          <a:lstStyle/>
          <a:p>
            <a:r>
              <a:rPr lang="en-GB" dirty="0" smtClean="0"/>
              <a:t>AI – Based Health Diagnostic Tool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272645" y="5557150"/>
            <a:ext cx="2236942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Surya Jerry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98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K-Fold </a:t>
            </a:r>
            <a:r>
              <a:rPr lang="en-IN" dirty="0" smtClean="0"/>
              <a:t>Cross-Validation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K = 2, 4, 6, 8, 10 used to split data into training and test sets.</a:t>
            </a:r>
          </a:p>
          <a:p>
            <a:pPr>
              <a:lnSpc>
                <a:spcPct val="150000"/>
              </a:lnSpc>
            </a:pPr>
            <a:r>
              <a:rPr lang="en-GB" dirty="0"/>
              <a:t>Ensures models generalize well by averaging scores across folds.</a:t>
            </a:r>
          </a:p>
          <a:p>
            <a:pPr>
              <a:lnSpc>
                <a:spcPct val="150000"/>
              </a:lnSpc>
            </a:pPr>
            <a:r>
              <a:rPr lang="en-GB" dirty="0"/>
              <a:t>Tested accuracy for each algorithm across multiple folds.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942" y="5088045"/>
            <a:ext cx="3760925" cy="1280890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GB" dirty="0" smtClean="0"/>
              <a:t>To develop an AI-Based Application that assist users in identifying potential health conditions based on their symptoms and provides initial guidance for further medical consultation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2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710" y="2021379"/>
            <a:ext cx="8915400" cy="40062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Frond-End : Angular 17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A robust framework that uses HTML, CSS and TS for building dynamic web applications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Backend : Nest </a:t>
            </a:r>
            <a:r>
              <a:rPr lang="en-GB" dirty="0" err="1" smtClean="0"/>
              <a:t>Js</a:t>
            </a:r>
            <a:r>
              <a:rPr lang="en-GB" dirty="0" smtClean="0"/>
              <a:t> / Node </a:t>
            </a:r>
            <a:r>
              <a:rPr lang="en-GB" dirty="0" err="1" smtClean="0"/>
              <a:t>Js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 smtClean="0"/>
              <a:t>A framework that uses JavaScript for building , reliable and Scalable Server Side Applications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Database : SQL </a:t>
            </a:r>
            <a:r>
              <a:rPr lang="en-GB" dirty="0" err="1" smtClean="0"/>
              <a:t>Lite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 smtClean="0"/>
              <a:t>A lightweight, disk-based database engine.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ML : Python (</a:t>
            </a:r>
            <a:r>
              <a:rPr lang="en-GB" dirty="0" err="1" smtClean="0"/>
              <a:t>Scikit</a:t>
            </a:r>
            <a:r>
              <a:rPr lang="en-GB" dirty="0" smtClean="0"/>
              <a:t>-Learn. Tensor Flow)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Libraries for building and training machine learning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5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Current health diagnostic tools are either manual or rely on static rule-based algorithms:</a:t>
            </a:r>
          </a:p>
          <a:p>
            <a:pPr>
              <a:lnSpc>
                <a:spcPct val="150000"/>
              </a:lnSpc>
            </a:pPr>
            <a:r>
              <a:rPr lang="en-GB" dirty="0"/>
              <a:t>Limited interaction and engagement.</a:t>
            </a:r>
          </a:p>
          <a:p>
            <a:pPr>
              <a:lnSpc>
                <a:spcPct val="150000"/>
              </a:lnSpc>
            </a:pPr>
            <a:r>
              <a:rPr lang="en-GB" dirty="0"/>
              <a:t>Often require manual data entry and do not provide personalized feedback.</a:t>
            </a:r>
          </a:p>
          <a:p>
            <a:pPr>
              <a:lnSpc>
                <a:spcPct val="150000"/>
              </a:lnSpc>
            </a:pPr>
            <a:r>
              <a:rPr lang="en-GB" dirty="0"/>
              <a:t>Limited scope of diagnosis and symptom correlation.</a:t>
            </a:r>
          </a:p>
          <a:p>
            <a:pPr>
              <a:lnSpc>
                <a:spcPct val="150000"/>
              </a:lnSpc>
            </a:pPr>
            <a:r>
              <a:rPr lang="en-GB" dirty="0"/>
              <a:t>No real-time learning or adaptation from user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92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An AI-based Symptom Checker that:</a:t>
            </a:r>
          </a:p>
          <a:p>
            <a:pPr>
              <a:lnSpc>
                <a:spcPct val="150000"/>
              </a:lnSpc>
            </a:pPr>
            <a:r>
              <a:rPr lang="en-GB" dirty="0"/>
              <a:t>Uses machine learning models to identify potential health conditions.</a:t>
            </a:r>
          </a:p>
          <a:p>
            <a:pPr>
              <a:lnSpc>
                <a:spcPct val="150000"/>
              </a:lnSpc>
            </a:pPr>
            <a:r>
              <a:rPr lang="en-GB" dirty="0"/>
              <a:t>Provides real-time, personalized feedback based on user input.</a:t>
            </a:r>
          </a:p>
          <a:p>
            <a:pPr>
              <a:lnSpc>
                <a:spcPct val="150000"/>
              </a:lnSpc>
            </a:pPr>
            <a:r>
              <a:rPr lang="en-GB" dirty="0"/>
              <a:t>Enhances the accuracy and relevance of the diagnostic process.</a:t>
            </a:r>
          </a:p>
          <a:p>
            <a:pPr>
              <a:lnSpc>
                <a:spcPct val="150000"/>
              </a:lnSpc>
            </a:pPr>
            <a:r>
              <a:rPr lang="en-GB" dirty="0"/>
              <a:t>Offers initial guidance for medical consultation, empowering users to take early action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System,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398" y="1471353"/>
            <a:ext cx="9297988" cy="511232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User Interface (Angular 17</a:t>
            </a:r>
            <a:r>
              <a:rPr lang="en-IN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For user interaction and input of symptoms.</a:t>
            </a:r>
            <a:endParaRPr lang="en-IN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Symptom </a:t>
            </a:r>
            <a:r>
              <a:rPr lang="en-IN" dirty="0"/>
              <a:t>Analysis (</a:t>
            </a:r>
            <a:r>
              <a:rPr lang="en-IN" dirty="0" err="1"/>
              <a:t>NestJS</a:t>
            </a:r>
            <a:r>
              <a:rPr lang="en-IN" dirty="0"/>
              <a:t>/Node.js</a:t>
            </a:r>
            <a:r>
              <a:rPr lang="en-IN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Processes user input and queries the machine learning model.</a:t>
            </a:r>
            <a:endParaRPr lang="en-IN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Machine </a:t>
            </a:r>
            <a:r>
              <a:rPr lang="en-IN" dirty="0"/>
              <a:t>Learning Model (Python</a:t>
            </a:r>
            <a:r>
              <a:rPr lang="en-IN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Trained model predicts possible health conditions.</a:t>
            </a:r>
            <a:endParaRPr lang="en-IN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Database </a:t>
            </a:r>
            <a:r>
              <a:rPr lang="en-IN" dirty="0"/>
              <a:t>(SQLite</a:t>
            </a:r>
            <a:r>
              <a:rPr lang="en-IN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Stores user data, symptom records, and model results.</a:t>
            </a:r>
            <a:endParaRPr lang="en-IN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Feedback </a:t>
            </a:r>
            <a:r>
              <a:rPr lang="en-IN" dirty="0"/>
              <a:t>&amp; </a:t>
            </a:r>
            <a:r>
              <a:rPr lang="en-IN" dirty="0" smtClean="0"/>
              <a:t>Guidance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Provides personalized feedback and suggestions for further medical 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7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769" y="1402080"/>
            <a:ext cx="8915400" cy="51649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L</a:t>
            </a:r>
            <a:r>
              <a:rPr lang="en-IN" dirty="0" smtClean="0"/>
              <a:t>ink</a:t>
            </a:r>
            <a:r>
              <a:rPr lang="en-IN" dirty="0"/>
              <a:t>: </a:t>
            </a:r>
            <a:r>
              <a:rPr lang="en-IN" sz="1400" dirty="0" smtClean="0">
                <a:hlinkClick r:id="rId2"/>
              </a:rPr>
              <a:t>http</a:t>
            </a:r>
            <a:r>
              <a:rPr lang="en-IN" sz="1400" dirty="0">
                <a:hlinkClick r:id="rId2"/>
              </a:rPr>
              <a:t>://people.dbmi.columbia.edu/~</a:t>
            </a:r>
            <a:r>
              <a:rPr lang="en-IN" sz="1400" dirty="0" smtClean="0">
                <a:hlinkClick r:id="rId2"/>
              </a:rPr>
              <a:t>friedma/Projects/DiseaseSymptomKB/index.html</a:t>
            </a:r>
            <a:endParaRPr lang="en-IN" sz="1400" dirty="0" smtClean="0"/>
          </a:p>
          <a:p>
            <a:pPr>
              <a:lnSpc>
                <a:spcPct val="150000"/>
              </a:lnSpc>
            </a:pPr>
            <a:r>
              <a:rPr lang="en-IN" dirty="0"/>
              <a:t>Why This Dataset</a:t>
            </a:r>
            <a:r>
              <a:rPr lang="en-IN" dirty="0" smtClean="0"/>
              <a:t>?:</a:t>
            </a:r>
          </a:p>
          <a:p>
            <a:pPr lvl="1">
              <a:lnSpc>
                <a:spcPct val="150000"/>
              </a:lnSpc>
            </a:pPr>
            <a:r>
              <a:rPr lang="en-GB" b="1" dirty="0"/>
              <a:t>Comprehensive</a:t>
            </a:r>
            <a:r>
              <a:rPr lang="en-GB" dirty="0"/>
              <a:t>: Offers a broad overview of common diseases and their symptoms, enabling accurate diagnostic </a:t>
            </a:r>
            <a:r>
              <a:rPr lang="en-GB" dirty="0" smtClean="0"/>
              <a:t>modelling.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b="1" dirty="0"/>
              <a:t>Real-World Data</a:t>
            </a:r>
            <a:r>
              <a:rPr lang="en-GB" dirty="0"/>
              <a:t>: Based on actual patient records, ensuring the model is grounded in clinical reality.</a:t>
            </a:r>
          </a:p>
          <a:p>
            <a:pPr lvl="1">
              <a:lnSpc>
                <a:spcPct val="150000"/>
              </a:lnSpc>
            </a:pPr>
            <a:r>
              <a:rPr lang="en-GB" b="1" dirty="0"/>
              <a:t>Ideal for Machine Learning</a:t>
            </a:r>
            <a:r>
              <a:rPr lang="en-GB" dirty="0"/>
              <a:t>: Provides a rich source of data for training ML models to predict health conditions based on user-reported symptoms</a:t>
            </a:r>
            <a:r>
              <a:rPr lang="en-GB" dirty="0" smtClean="0"/>
              <a:t>.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Source: Columbia </a:t>
            </a:r>
            <a:r>
              <a:rPr lang="en-GB" dirty="0"/>
              <a:t>University Disease-Symptom </a:t>
            </a:r>
            <a:r>
              <a:rPr lang="en-GB" dirty="0" smtClean="0"/>
              <a:t>Dataset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Based </a:t>
            </a:r>
            <a:r>
              <a:rPr lang="en-GB" dirty="0"/>
              <a:t>on discharge summaries from New York Presbyterian Hospital (2004</a:t>
            </a:r>
            <a:r>
              <a:rPr lang="en-GB" dirty="0" smtClean="0"/>
              <a:t>).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Contains </a:t>
            </a:r>
            <a:r>
              <a:rPr lang="en-GB" dirty="0"/>
              <a:t>150 most frequent diseases and their associated symptoms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82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Algorithms &amp; Data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7551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IN" b="1" dirty="0"/>
              <a:t>Naive Bayes (</a:t>
            </a:r>
            <a:r>
              <a:rPr lang="en-IN" b="1" dirty="0" err="1"/>
              <a:t>MultinomialNB</a:t>
            </a:r>
            <a:r>
              <a:rPr lang="en-IN" b="1" dirty="0"/>
              <a:t>): </a:t>
            </a:r>
            <a:r>
              <a:rPr lang="en-IN" dirty="0"/>
              <a:t>Probabilistic classifier ideal for categorical features (symptoms).</a:t>
            </a:r>
          </a:p>
          <a:p>
            <a:pPr>
              <a:lnSpc>
                <a:spcPct val="160000"/>
              </a:lnSpc>
            </a:pPr>
            <a:r>
              <a:rPr lang="en-IN" b="1" dirty="0"/>
              <a:t>Logistic Regression</a:t>
            </a:r>
            <a:r>
              <a:rPr lang="en-IN" dirty="0"/>
              <a:t>: Predicts disease probabilities for binary/multi-class classification.</a:t>
            </a:r>
          </a:p>
          <a:p>
            <a:pPr>
              <a:lnSpc>
                <a:spcPct val="160000"/>
              </a:lnSpc>
            </a:pPr>
            <a:r>
              <a:rPr lang="en-IN" b="1" dirty="0" err="1"/>
              <a:t>GradientBoostingClassifier</a:t>
            </a:r>
            <a:r>
              <a:rPr lang="en-IN" dirty="0"/>
              <a:t>: Ensemble method improving prediction accuracy sequentially.</a:t>
            </a:r>
          </a:p>
          <a:p>
            <a:pPr>
              <a:lnSpc>
                <a:spcPct val="160000"/>
              </a:lnSpc>
            </a:pPr>
            <a:r>
              <a:rPr lang="en-IN" b="1" dirty="0"/>
              <a:t>Random Forest</a:t>
            </a:r>
            <a:r>
              <a:rPr lang="en-IN" dirty="0"/>
              <a:t>: Uses multiple decision trees to enhance prediction stability.</a:t>
            </a:r>
          </a:p>
          <a:p>
            <a:pPr>
              <a:lnSpc>
                <a:spcPct val="160000"/>
              </a:lnSpc>
            </a:pPr>
            <a:r>
              <a:rPr lang="en-IN" b="1" dirty="0"/>
              <a:t>Decision Tree</a:t>
            </a:r>
            <a:r>
              <a:rPr lang="en-IN" dirty="0"/>
              <a:t>: Tree-based model that splits on information gain (entropy).</a:t>
            </a:r>
          </a:p>
        </p:txBody>
      </p:sp>
    </p:spTree>
    <p:extLst>
      <p:ext uri="{BB962C8B-B14F-4D97-AF65-F5344CB8AC3E}">
        <p14:creationId xmlns:p14="http://schemas.microsoft.com/office/powerpoint/2010/main" val="403582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Extraction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324" y="1418704"/>
            <a:ext cx="8915400" cy="54392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Term Frequency-Inverse Document Frequency (TF-IDF):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Converts </a:t>
            </a:r>
            <a:r>
              <a:rPr lang="en-GB" dirty="0"/>
              <a:t>symptom descriptions into numerical values by assigning weights to symptoms based on their frequency across all </a:t>
            </a:r>
            <a:r>
              <a:rPr lang="en-GB" dirty="0" smtClean="0"/>
              <a:t>diseases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Highlights </a:t>
            </a:r>
            <a:r>
              <a:rPr lang="en-GB" dirty="0"/>
              <a:t>important symptoms that are frequent in a disease but rare in others.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Feature Importance (from </a:t>
            </a:r>
            <a:r>
              <a:rPr lang="en-GB" dirty="0" err="1"/>
              <a:t>GradientBoostingClassifier</a:t>
            </a:r>
            <a:r>
              <a:rPr lang="en-GB" dirty="0" smtClean="0"/>
              <a:t>):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After </a:t>
            </a:r>
            <a:r>
              <a:rPr lang="en-GB" dirty="0"/>
              <a:t>training the model, feature importance is calculated to determine which symptoms contribute the most to accurate disease </a:t>
            </a:r>
            <a:r>
              <a:rPr lang="en-GB" dirty="0" smtClean="0"/>
              <a:t>prediction.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This </a:t>
            </a:r>
            <a:r>
              <a:rPr lang="en-GB" dirty="0"/>
              <a:t>informs which features (symptoms) should be prioritized in future predictions or fine-tuned.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7532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575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Symptom Checker</vt:lpstr>
      <vt:lpstr>Objective</vt:lpstr>
      <vt:lpstr>Technology</vt:lpstr>
      <vt:lpstr>Existing System</vt:lpstr>
      <vt:lpstr>Proposed System</vt:lpstr>
      <vt:lpstr>System, Modules</vt:lpstr>
      <vt:lpstr>About Dataset</vt:lpstr>
      <vt:lpstr>Machine Learning Algorithms &amp; Data Processing</vt:lpstr>
      <vt:lpstr>Feature Extraction Techniques Used</vt:lpstr>
      <vt:lpstr>K-Fold Cross-Validation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Symptom Checker</dc:title>
  <dc:creator>Arun Joy</dc:creator>
  <cp:lastModifiedBy>Arun Joy</cp:lastModifiedBy>
  <cp:revision>7</cp:revision>
  <dcterms:created xsi:type="dcterms:W3CDTF">2024-09-04T02:22:18Z</dcterms:created>
  <dcterms:modified xsi:type="dcterms:W3CDTF">2024-09-28T10:41:59Z</dcterms:modified>
</cp:coreProperties>
</file>