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4/24/2024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876688" y="658763"/>
            <a:ext cx="3941687" cy="2147414"/>
          </a:xfrm>
        </p:spPr>
        <p:txBody>
          <a:bodyPr anchor="ctr"/>
          <a:lstStyle/>
          <a:p>
            <a:r>
              <a:rPr lang="en-US" dirty="0">
                <a:latin typeface="Segoe UI Black" panose="020B0A02040204020203" pitchFamily="34" charset="0"/>
                <a:ea typeface="Segoe UI Black" panose="020B0A02040204020203" pitchFamily="34" charset="0"/>
              </a:rPr>
              <a:t>UNIVERSITY college of engine</a:t>
            </a:r>
            <a:r>
              <a:rPr lang="en-US" sz="4000" dirty="0">
                <a:latin typeface="Segoe UI Black" panose="020B0A02040204020203" pitchFamily="34" charset="0"/>
                <a:ea typeface="Segoe UI Black" panose="020B0A02040204020203" pitchFamily="34" charset="0"/>
              </a:rPr>
              <a:t>ering </a:t>
            </a:r>
            <a:r>
              <a:rPr lang="en-US" sz="4000" dirty="0" err="1">
                <a:latin typeface="Segoe UI Black" panose="020B0A02040204020203" pitchFamily="34" charset="0"/>
                <a:ea typeface="Segoe UI Black" panose="020B0A02040204020203" pitchFamily="34" charset="0"/>
              </a:rPr>
              <a:t>nagercoil</a:t>
            </a:r>
            <a:r>
              <a:rPr lang="en-US" sz="4000" dirty="0">
                <a:latin typeface="Segoe UI Black" panose="020B0A02040204020203" pitchFamily="34" charset="0"/>
                <a:ea typeface="Segoe UI Black" panose="020B0A02040204020203" pitchFamily="34" charset="0"/>
              </a:rPr>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6491287" y="3824201"/>
            <a:ext cx="6185296"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SURYA.P</a:t>
            </a:r>
          </a:p>
          <a:p>
            <a:r>
              <a:rPr lang="en-US" sz="2800" dirty="0">
                <a:latin typeface="Times New Roman"/>
                <a:cs typeface="Times New Roman"/>
              </a:rPr>
              <a:t>Register No:962821205055</a:t>
            </a:r>
          </a:p>
          <a:p>
            <a:r>
              <a:rPr lang="en-US" sz="2800" dirty="0">
                <a:latin typeface="Times New Roman"/>
                <a:cs typeface="Times New Roman"/>
              </a:rPr>
              <a:t>NM ID:au962821205055</a:t>
            </a:r>
          </a:p>
          <a:p>
            <a:r>
              <a:rPr lang="en-US" sz="2800" dirty="0">
                <a:latin typeface="Times New Roman"/>
                <a:cs typeface="Times New Roman"/>
              </a:rPr>
              <a:t>EMAIL ID:suryasurya2457@gmail.com</a:t>
            </a: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554920" y="575224"/>
            <a:ext cx="6560969" cy="445113"/>
          </a:xfrm>
        </p:spPr>
        <p:txBody>
          <a:bodyPr>
            <a:noAutofit/>
          </a:bodyPr>
          <a:lstStyle/>
          <a:p>
            <a:r>
              <a:rPr lang="en-US" sz="3200" b="1" u="sng" dirty="0">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186829" y="13091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Engineering​</a:t>
            </a:r>
          </a:p>
          <a:p>
            <a:r>
              <a:rPr lang="en-US" sz="2400" dirty="0">
                <a:latin typeface="Times New Roman"/>
                <a:cs typeface="Times New Roman"/>
              </a:rPr>
              <a:t>Data Sequencing​ Model Architecture​ </a:t>
            </a:r>
          </a:p>
          <a:p>
            <a:r>
              <a:rPr lang="en-US" sz="2400" dirty="0">
                <a:latin typeface="Times New Roman"/>
                <a:cs typeface="Times New Roman"/>
              </a:rPr>
              <a:t>Compile the Model​</a:t>
            </a:r>
          </a:p>
          <a:p>
            <a:r>
              <a:rPr lang="en-US" sz="2400" dirty="0">
                <a:latin typeface="Times New Roman"/>
                <a:cs typeface="Times New Roman"/>
              </a:rPr>
              <a:t>Model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Prediction</a:t>
            </a:r>
          </a:p>
          <a:p>
            <a:r>
              <a:rPr lang="en-US" sz="2400" dirty="0">
                <a:latin typeface="Times New Roman"/>
                <a:cs typeface="Times New Roman"/>
              </a:rPr>
              <a:t>​Iterative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u="sng" dirty="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61265" y="1242386"/>
            <a:ext cx="5972205"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57197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7817191" y="748492"/>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u="sng" dirty="0">
                <a:latin typeface="Times New Roman"/>
                <a:cs typeface="Times New Roman"/>
              </a:rPr>
              <a:t>CONCLUSION</a:t>
            </a:r>
          </a:p>
          <a:p>
            <a:endParaRPr lang="en-US" sz="2800" b="1" u="sng"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dirty="0">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dirty="0">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dirty="0">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176981" y="1171824"/>
            <a:ext cx="5771071" cy="1196167"/>
          </a:xfrm>
        </p:spPr>
        <p:txBody>
          <a:bodyPr>
            <a:normAutofit fontScale="90000"/>
          </a:bodyPr>
          <a:lstStyle/>
          <a:p>
            <a:r>
              <a:rPr lang="en-US" sz="4800" b="1" u="sng" dirty="0">
                <a:latin typeface="Times New Roman" panose="02020603050405020304" pitchFamily="18" charset="0"/>
                <a:cs typeface="Times New Roman" panose="02020603050405020304" pitchFamily="18" charset="0"/>
              </a:rPr>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321148" y="2664180"/>
            <a:ext cx="4526155" cy="1917651"/>
          </a:xfrm>
        </p:spPr>
        <p:txBody>
          <a:bodyPr vert="horz" lIns="91440" tIns="45720" rIns="91440" bIns="45720" rtlCol="0" anchor="t">
            <a:normAutofit fontScale="77500" lnSpcReduction="20000"/>
          </a:bodyPr>
          <a:lstStyle/>
          <a:p>
            <a:r>
              <a:rPr lang="en-US" sz="3200" dirty="0">
                <a:latin typeface="Times New Roman"/>
                <a:cs typeface="Times New Roman"/>
              </a:rPr>
              <a:t>STOCK PRICE PREDICTION USING LSTM NEURAL NETWORKS (RNN) MARKET</a:t>
            </a:r>
            <a:endParaRPr lang="en-US" dirty="0"/>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931507"/>
            <a:ext cx="2895600" cy="779223"/>
          </a:xfrm>
        </p:spPr>
        <p:txBody>
          <a:bodyPr>
            <a:normAutofit/>
          </a:bodyPr>
          <a:lstStyle/>
          <a:p>
            <a:r>
              <a:rPr lang="en-US" sz="4000" u="sng" dirty="0">
                <a:latin typeface="Times New Roman" panose="02020603050405020304" pitchFamily="18" charset="0"/>
                <a:cs typeface="Times New Roman" panose="02020603050405020304" pitchFamily="18" charset="0"/>
              </a:rPr>
              <a:t>AGENDA</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951521"/>
            <a:ext cx="4232694" cy="3269589"/>
          </a:xfrm>
        </p:spPr>
        <p:txBody>
          <a:bodyPr vert="horz" lIns="91440" tIns="45720" rIns="91440" bIns="45720" rtlCol="0" anchor="t">
            <a:normAutofit fontScale="77500" lnSpcReduction="20000"/>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PROJECT OVERVIEW</a:t>
            </a:r>
          </a:p>
          <a:p>
            <a:r>
              <a:rPr lang="en-US" sz="2400" dirty="0">
                <a:latin typeface="Times New Roman" panose="02020603050405020304" pitchFamily="18" charset="0"/>
                <a:cs typeface="Times New Roman" panose="02020603050405020304" pitchFamily="18" charset="0"/>
              </a:rPr>
              <a:t>3.    END USERS</a:t>
            </a:r>
          </a:p>
          <a:p>
            <a:r>
              <a:rPr lang="en-US" sz="2400" dirty="0">
                <a:latin typeface="Times New Roman" panose="02020603050405020304" pitchFamily="18" charset="0"/>
                <a:cs typeface="Times New Roman" panose="02020603050405020304" pitchFamily="18" charset="0"/>
              </a:rPr>
              <a:t>4.    MY SOLUTION</a:t>
            </a:r>
          </a:p>
          <a:p>
            <a:r>
              <a:rPr lang="en-US" sz="2400" dirty="0">
                <a:latin typeface="Times New Roman" panose="02020603050405020304" pitchFamily="18" charset="0"/>
                <a:cs typeface="Times New Roman" panose="02020603050405020304" pitchFamily="18" charset="0"/>
              </a:rPr>
              <a:t>5.    MODELLING</a:t>
            </a:r>
          </a:p>
          <a:p>
            <a:r>
              <a:rPr lang="en-US" sz="2400" dirty="0">
                <a:latin typeface="Times New Roman" panose="02020603050405020304" pitchFamily="18" charset="0"/>
                <a:cs typeface="Times New Roman" panose="02020603050405020304" pitchFamily="18" charset="0"/>
              </a:rPr>
              <a:t>6.    RESULTS</a:t>
            </a:r>
          </a:p>
          <a:p>
            <a:r>
              <a:rPr lang="en-US" sz="2400" dirty="0">
                <a:latin typeface="Times New Roman" panose="02020603050405020304" pitchFamily="18" charset="0"/>
                <a:cs typeface="Times New Roman" panose="02020603050405020304" pitchFamily="18" charset="0"/>
              </a:rPr>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676377" y="575507"/>
            <a:ext cx="6379305" cy="530638"/>
          </a:xfrm>
        </p:spPr>
        <p:txBody>
          <a:bodyPr/>
          <a:lstStyle/>
          <a:p>
            <a:r>
              <a:rPr lang="en-US" u="sng" dirty="0" err="1">
                <a:latin typeface="Times New Roman" panose="02020603050405020304" pitchFamily="18" charset="0"/>
                <a:cs typeface="Times New Roman" panose="02020603050405020304" pitchFamily="18" charset="0"/>
              </a:rPr>
              <a:t>ProBLEM</a:t>
            </a:r>
            <a:r>
              <a:rPr lang="en-US" u="sng" dirty="0"/>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dirty="0">
              <a:solidFill>
                <a:srgbClr val="000000"/>
              </a:solidFill>
              <a:latin typeface="Times New Roman"/>
              <a:ea typeface="+mn-lt"/>
              <a:cs typeface="Times New Roman"/>
            </a:endParaRPr>
          </a:p>
          <a:p>
            <a:pPr marL="342900" indent="-342900">
              <a:buFont typeface="Arial"/>
              <a:buChar char="•"/>
            </a:pPr>
            <a:endParaRPr lang="en-US" sz="2400" dirty="0">
              <a:solidFill>
                <a:srgbClr val="0D0D0D"/>
              </a:solidFill>
              <a:latin typeface="Times New Roman"/>
              <a:ea typeface="+mn-lt"/>
              <a:cs typeface="+mn-lt"/>
            </a:endParaRPr>
          </a:p>
          <a:p>
            <a:pPr marL="342900" indent="-342900">
              <a:buFont typeface="Arial"/>
              <a:buChar char="•"/>
            </a:pPr>
            <a:r>
              <a:rPr lang="en-US" sz="2400" dirty="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dirty="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4339979" y="359045"/>
            <a:ext cx="9125380" cy="875694"/>
          </a:xfrm>
        </p:spPr>
        <p:txBody>
          <a:bodyPr/>
          <a:lstStyle/>
          <a:p>
            <a:pPr algn="ctr"/>
            <a:r>
              <a:rPr lang="en-US" sz="4000" u="sng" dirty="0">
                <a:solidFill>
                  <a:srgbClr val="222222"/>
                </a:solidFill>
                <a:latin typeface="Times New Roman"/>
                <a:cs typeface="Arial"/>
              </a:rPr>
              <a:t>PROJECT OVERVIEW</a:t>
            </a:r>
            <a:endParaRPr lang="en-US" sz="4000" u="sng" dirty="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096000" y="1148333"/>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solidFill>
                  <a:srgbClr val="222222"/>
                </a:solidFill>
                <a:latin typeface="Times New Roman"/>
                <a:cs typeface="Arial"/>
              </a:rPr>
              <a:t>                                                                 </a:t>
            </a:r>
            <a:endParaRPr lang="en-US" sz="2500" dirty="0">
              <a:solidFill>
                <a:srgbClr val="000000"/>
              </a:solidFill>
              <a:latin typeface="Times New Roman"/>
              <a:cs typeface="Times New Roman"/>
            </a:endParaRPr>
          </a:p>
          <a:p>
            <a:pPr marL="342900" indent="-342900">
              <a:buFont typeface="Arial"/>
              <a:buChar char="•"/>
            </a:pPr>
            <a:r>
              <a:rPr lang="en-US" sz="2500" dirty="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dirty="0">
              <a:solidFill>
                <a:srgbClr val="000000"/>
              </a:solidFill>
              <a:latin typeface="Times New Roman"/>
              <a:cs typeface="Times New Roman"/>
            </a:endParaRPr>
          </a:p>
          <a:p>
            <a:r>
              <a:rPr lang="en-US" sz="2500" dirty="0">
                <a:solidFill>
                  <a:srgbClr val="222222"/>
                </a:solidFill>
                <a:latin typeface="Times New Roman"/>
                <a:cs typeface="Arial"/>
              </a:rPr>
              <a:t>    interpreting stock market data.</a:t>
            </a:r>
            <a:r>
              <a:rPr lang="en-US" sz="2500" dirty="0">
                <a:latin typeface="Times New Roman"/>
                <a:cs typeface="Arial"/>
              </a:rPr>
              <a:t>​</a:t>
            </a:r>
            <a:endParaRPr lang="en-US" sz="2500" dirty="0">
              <a:latin typeface="Times New Roman"/>
              <a:cs typeface="Times New Roman"/>
            </a:endParaRPr>
          </a:p>
          <a:p>
            <a:pPr marL="342900" indent="-342900">
              <a:buFont typeface="Arial"/>
              <a:buChar char="•"/>
            </a:pPr>
            <a:endParaRPr lang="en-US" sz="2500" dirty="0">
              <a:solidFill>
                <a:srgbClr val="222222"/>
              </a:solidFill>
              <a:latin typeface="Times New Roman"/>
              <a:cs typeface="Arial"/>
            </a:endParaRPr>
          </a:p>
          <a:p>
            <a:pPr marL="342900" indent="-342900">
              <a:buFont typeface="Arial"/>
              <a:buChar char="•"/>
            </a:pPr>
            <a:r>
              <a:rPr lang="en-US" sz="2500" dirty="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dirty="0">
              <a:solidFill>
                <a:srgbClr val="000000"/>
              </a:solidFill>
              <a:latin typeface="Times New Roman"/>
              <a:cs typeface="Arial"/>
            </a:endParaRPr>
          </a:p>
          <a:p>
            <a:pPr>
              <a:buFont typeface="Arial,Sans-Serif"/>
            </a:pPr>
            <a:r>
              <a:rPr lang="en-US" sz="2500" dirty="0">
                <a:solidFill>
                  <a:srgbClr val="222222"/>
                </a:solidFill>
                <a:latin typeface="Times New Roman"/>
                <a:cs typeface="Arial"/>
              </a:rPr>
              <a:t>    of stock  trading.</a:t>
            </a:r>
            <a:r>
              <a:rPr lang="en-US" sz="2500" dirty="0">
                <a:latin typeface="Times New Roman"/>
                <a:cs typeface="Arial"/>
              </a:rPr>
              <a:t>​</a:t>
            </a:r>
            <a:endParaRPr lang="en-US" sz="2500" dirty="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778588"/>
            <a:ext cx="7288282" cy="769706"/>
          </a:xfrm>
        </p:spPr>
        <p:txBody>
          <a:bodyPr>
            <a:normAutofit/>
          </a:bodyPr>
          <a:lstStyle/>
          <a:p>
            <a:r>
              <a:rPr lang="en-US" sz="4000" u="sng" dirty="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latin typeface="Times New Roman" panose="02020603050405020304" pitchFamily="18" charset="0"/>
                <a:cs typeface="Times New Roman" panose="02020603050405020304" pitchFamily="18" charset="0"/>
              </a:rPr>
              <a:t>1.Investors</a:t>
            </a:r>
          </a:p>
          <a:p>
            <a:r>
              <a:rPr lang="en-US" sz="3600" b="0">
                <a:latin typeface="Times New Roman" panose="02020603050405020304" pitchFamily="18" charset="0"/>
                <a:cs typeface="Times New Roman" panose="02020603050405020304" pitchFamily="18" charset="0"/>
              </a:rPr>
              <a:t>2.Traders</a:t>
            </a:r>
          </a:p>
          <a:p>
            <a:r>
              <a:rPr lang="en-US" sz="3600" b="0">
                <a:latin typeface="Times New Roman" panose="02020603050405020304" pitchFamily="18" charset="0"/>
                <a:cs typeface="Times New Roman" panose="02020603050405020304" pitchFamily="18" charset="0"/>
              </a:rPr>
              <a:t>3.Financial Analysts</a:t>
            </a:r>
          </a:p>
          <a:p>
            <a:r>
              <a:rPr lang="en-US" sz="3600" b="0">
                <a:latin typeface="Times New Roman" panose="02020603050405020304" pitchFamily="18" charset="0"/>
                <a:cs typeface="Times New Roman" panose="02020603050405020304" pitchFamily="18" charset="0"/>
              </a:rPr>
              <a:t>4.Brokers</a:t>
            </a:r>
          </a:p>
          <a:p>
            <a:endParaRPr lang="en-US" sz="3600" b="0">
              <a:latin typeface="Times New Roman" panose="02020603050405020304" pitchFamily="18" charset="0"/>
              <a:cs typeface="Times New Roman" panose="02020603050405020304" pitchFamily="18" charset="0"/>
            </a:endParaRPr>
          </a:p>
          <a:p>
            <a:endParaRPr lang="en-US" sz="3600" b="0">
              <a:latin typeface="Times New Roman" panose="02020603050405020304" pitchFamily="18"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997854" y="415844"/>
            <a:ext cx="9272357" cy="1057253"/>
          </a:xfrm>
        </p:spPr>
        <p:txBody>
          <a:bodyPr/>
          <a:lstStyle/>
          <a:p>
            <a:r>
              <a:rPr lang="en-US" u="sng" dirty="0">
                <a:latin typeface="Times New Roman"/>
                <a:cs typeface="Times New Roman"/>
              </a:rPr>
              <a:t>INTRODUCTION TO </a:t>
            </a:r>
            <a:r>
              <a:rPr lang="en-US" u="sng" dirty="0" err="1">
                <a:latin typeface="Times New Roman"/>
                <a:cs typeface="Times New Roman"/>
              </a:rPr>
              <a:t>lstm</a:t>
            </a:r>
            <a:r>
              <a:rPr lang="en-US" u="sng" dirty="0">
                <a:latin typeface="Times New Roman"/>
                <a:cs typeface="Times New Roman"/>
              </a:rPr>
              <a:t> neural networks </a:t>
            </a:r>
            <a:endParaRPr lang="en-US" u="sng" dirty="0"/>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1715469"/>
          </a:xfrm>
        </p:spPr>
        <p:txBody>
          <a:bodyPr vert="horz" lIns="91440" tIns="45720" rIns="91440" bIns="45720" rtlCol="0" anchor="t">
            <a:noAutofit/>
          </a:bodyPr>
          <a:lstStyle/>
          <a:p>
            <a:pPr marL="285750" indent="-285750">
              <a:buFont typeface="Arial"/>
              <a:buChar char="•"/>
            </a:pPr>
            <a:r>
              <a:rPr lang="en-US" b="0" dirty="0">
                <a:solidFill>
                  <a:srgbClr val="0D0D0D"/>
                </a:solidFill>
                <a:latin typeface="Times New Roman"/>
                <a:ea typeface="+mn-lt"/>
                <a:cs typeface="+mn-lt"/>
              </a:rPr>
              <a:t>LSTM stands for Long Short-Term Memory, a type of recurrent neural network (RNN) architecture.</a:t>
            </a:r>
            <a:endParaRPr lang="en-US" dirty="0">
              <a:latin typeface="Times New Roman"/>
              <a:cs typeface="Times New Roman"/>
            </a:endParaRPr>
          </a:p>
          <a:p>
            <a:pPr marL="285750" indent="-285750">
              <a:buFont typeface="Arial"/>
              <a:buChar char="•"/>
            </a:pPr>
            <a:r>
              <a:rPr lang="en-US" b="0" dirty="0">
                <a:solidFill>
                  <a:srgbClr val="0D0D0D"/>
                </a:solidFill>
                <a:latin typeface="Times New Roman"/>
                <a:ea typeface="+mn-lt"/>
                <a:cs typeface="+mn-lt"/>
              </a:rPr>
              <a:t>Developed to address the vanishing gradient problem in traditional RNNs, which hinders learning long-term dependencies.</a:t>
            </a:r>
            <a:endParaRPr lang="en-US" b="0" dirty="0">
              <a:solidFill>
                <a:srgbClr val="0D0D0D"/>
              </a:solidFill>
              <a:latin typeface="Times New Roman"/>
              <a:cs typeface="Times New Roman"/>
            </a:endParaRPr>
          </a:p>
          <a:p>
            <a:r>
              <a:rPr lang="en-US" dirty="0">
                <a:solidFill>
                  <a:srgbClr val="0D0D0D"/>
                </a:solidFill>
                <a:latin typeface="Times New Roman"/>
                <a:ea typeface="+mn-lt"/>
                <a:cs typeface="+mn-lt"/>
              </a:rPr>
              <a:t> </a:t>
            </a:r>
            <a:endParaRPr lang="en-US" sz="1200" b="0" dirty="0">
              <a:solidFill>
                <a:srgbClr val="0D0D0D"/>
              </a:solidFill>
            </a:endParaRPr>
          </a:p>
          <a:p>
            <a:endParaRPr lang="en-US" dirty="0"/>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5" name="Title 1">
            <a:extLst>
              <a:ext uri="{FF2B5EF4-FFF2-40B4-BE49-F238E27FC236}">
                <a16:creationId xmlns:a16="http://schemas.microsoft.com/office/drawing/2014/main" id="{26B090FD-D9E2-4EBA-B795-C8FC077E3ED4}"/>
              </a:ext>
            </a:extLst>
          </p:cNvPr>
          <p:cNvSpPr txBox="1">
            <a:spLocks/>
          </p:cNvSpPr>
          <p:nvPr/>
        </p:nvSpPr>
        <p:spPr>
          <a:xfrm>
            <a:off x="997854" y="3389215"/>
            <a:ext cx="9272357" cy="5604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b="0" u="sng" dirty="0">
                <a:solidFill>
                  <a:srgbClr val="0D0D0D"/>
                </a:solidFill>
                <a:latin typeface="Times New Roman"/>
                <a:ea typeface="+mn-lt"/>
                <a:cs typeface="+mn-lt"/>
              </a:rPr>
              <a:t>Key Components of LSTM</a:t>
            </a:r>
            <a:endParaRPr lang="en-US" b="0" u="sng" dirty="0">
              <a:solidFill>
                <a:srgbClr val="0D0D0D"/>
              </a:solidFill>
              <a:latin typeface="Times New Roman"/>
              <a:cs typeface="Times New Roman"/>
            </a:endParaRPr>
          </a:p>
        </p:txBody>
      </p:sp>
      <p:sp>
        <p:nvSpPr>
          <p:cNvPr id="6" name="Content Placeholder 2">
            <a:extLst>
              <a:ext uri="{FF2B5EF4-FFF2-40B4-BE49-F238E27FC236}">
                <a16:creationId xmlns:a16="http://schemas.microsoft.com/office/drawing/2014/main" id="{44FB371D-9DA4-47FF-A230-17A41A1D84A0}"/>
              </a:ext>
            </a:extLst>
          </p:cNvPr>
          <p:cNvSpPr txBox="1">
            <a:spLocks/>
          </p:cNvSpPr>
          <p:nvPr/>
        </p:nvSpPr>
        <p:spPr>
          <a:xfrm>
            <a:off x="1322388" y="4246949"/>
            <a:ext cx="7733910" cy="210940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b="0" dirty="0">
                <a:solidFill>
                  <a:srgbClr val="0D0D0D"/>
                </a:solidFill>
                <a:latin typeface="Times New Roman"/>
                <a:ea typeface="+mn-lt"/>
                <a:cs typeface="+mn-lt"/>
              </a:rPr>
              <a:t>  Input Gate: Controls the flow of information into the cell.</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Forget Gate: Modulates the retention of information from the previous cell state.</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Cell State: Carries information over time and is regulated by gates.</a:t>
            </a:r>
            <a:endParaRPr lang="en-US" dirty="0">
              <a:latin typeface="Times New Roman"/>
              <a:cs typeface="Times New Roman"/>
            </a:endParaRPr>
          </a:p>
          <a:p>
            <a:pPr>
              <a:buFont typeface="Arial"/>
              <a:buChar char="•"/>
            </a:pPr>
            <a:r>
              <a:rPr lang="en-US" b="0" dirty="0">
                <a:solidFill>
                  <a:srgbClr val="0D0D0D"/>
                </a:solidFill>
                <a:latin typeface="Times New Roman"/>
                <a:ea typeface="+mn-lt"/>
                <a:cs typeface="+mn-lt"/>
              </a:rPr>
              <a:t>  Output Gate: Controls the information flow from the cell to the output.</a:t>
            </a:r>
            <a:endParaRPr lang="en-US" dirty="0">
              <a:latin typeface="Times New Roman"/>
            </a:endParaRPr>
          </a:p>
          <a:p>
            <a:r>
              <a:rPr lang="en-US" dirty="0">
                <a:solidFill>
                  <a:srgbClr val="0D0D0D"/>
                </a:solidFill>
                <a:latin typeface="Times New Roman"/>
                <a:ea typeface="+mn-lt"/>
                <a:cs typeface="+mn-lt"/>
              </a:rPr>
              <a:t> </a:t>
            </a:r>
            <a:endParaRPr lang="en-US" sz="1200" b="0" dirty="0">
              <a:solidFill>
                <a:srgbClr val="0D0D0D"/>
              </a:solidFill>
            </a:endParaRPr>
          </a:p>
          <a:p>
            <a:endParaRPr lang="en-US" dirty="0"/>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627118" y="3603439"/>
            <a:ext cx="7288282" cy="1457223"/>
          </a:xfrm>
        </p:spPr>
        <p:txBody>
          <a:bodyPr>
            <a:normAutofit fontScale="90000"/>
          </a:bodyPr>
          <a:lstStyle/>
          <a:p>
            <a:r>
              <a:rPr lang="en-US" sz="3200" b="1" u="sng" dirty="0">
                <a:solidFill>
                  <a:srgbClr val="0D0D0D"/>
                </a:solidFill>
                <a:latin typeface="Times New Roman"/>
                <a:ea typeface="+mn-lt"/>
                <a:cs typeface="+mn-lt"/>
              </a:rPr>
              <a:t>Limitations and Challenges</a:t>
            </a:r>
            <a:br>
              <a:rPr lang="en-US" sz="3200" b="1" u="sng" dirty="0">
                <a:solidFill>
                  <a:srgbClr val="0D0D0D"/>
                </a:solidFill>
                <a:latin typeface="Times New Roman"/>
                <a:ea typeface="+mn-lt"/>
                <a:cs typeface="+mn-lt"/>
              </a:rPr>
            </a:br>
            <a:br>
              <a:rPr lang="en-US" sz="3200" b="1" u="sng" dirty="0">
                <a:solidFill>
                  <a:srgbClr val="0D0D0D"/>
                </a:solidFill>
                <a:latin typeface="Times New Roman"/>
                <a:cs typeface="Times New Roman"/>
              </a:rPr>
            </a:br>
            <a:endParaRPr lang="en-US" sz="2800" b="1" dirty="0">
              <a:latin typeface="Times New Roman"/>
            </a:endParaRPr>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627118" y="4332051"/>
            <a:ext cx="7288282" cy="3020020"/>
          </a:xfrm>
        </p:spPr>
        <p:txBody>
          <a:bodyPr vert="horz" lIns="91440" tIns="45720" rIns="91440" bIns="45720" rtlCol="0" anchor="t">
            <a:normAutofit/>
          </a:bodyPr>
          <a:lstStyle/>
          <a:p>
            <a:pPr marL="342900" indent="-342900">
              <a:buFont typeface="Arial" panose="020B0604020202020204" pitchFamily="34" charset="0"/>
              <a:buChar char="•"/>
            </a:pPr>
            <a:r>
              <a:rPr lang="en-US" sz="2000" b="0" dirty="0">
                <a:solidFill>
                  <a:srgbClr val="0D0D0D"/>
                </a:solidFill>
                <a:latin typeface="Times New Roman"/>
                <a:ea typeface="+mn-lt"/>
                <a:cs typeface="+mn-lt"/>
              </a:rPr>
              <a:t>Complexity: LSTM models can be computationally expensive to train and deploy.</a:t>
            </a:r>
          </a:p>
          <a:p>
            <a:pPr marL="342900" indent="-342900">
              <a:buFont typeface="Arial" panose="020B0604020202020204" pitchFamily="34" charset="0"/>
              <a:buChar char="•"/>
            </a:pPr>
            <a:r>
              <a:rPr lang="en-US" sz="2000" b="0" dirty="0">
                <a:solidFill>
                  <a:srgbClr val="0D0D0D"/>
                </a:solidFill>
                <a:latin typeface="Times New Roman"/>
                <a:ea typeface="+mn-lt"/>
                <a:cs typeface="+mn-lt"/>
              </a:rPr>
              <a:t>Overfitting: Prone to overfitting, especially with small datasets.</a:t>
            </a:r>
            <a:endParaRPr lang="en-US" sz="2000" b="0" dirty="0">
              <a:solidFill>
                <a:srgbClr val="0D0D0D"/>
              </a:solidFill>
              <a:latin typeface="Times New Roman"/>
              <a:ea typeface="+mn-lt"/>
              <a:cs typeface="Times New Roman"/>
            </a:endParaRPr>
          </a:p>
          <a:p>
            <a:pPr marL="342900" indent="-342900">
              <a:buFont typeface="Arial" panose="020B0604020202020204" pitchFamily="34" charset="0"/>
              <a:buChar char="•"/>
            </a:pPr>
            <a:r>
              <a:rPr lang="en-US" sz="2000" b="0" dirty="0">
                <a:solidFill>
                  <a:srgbClr val="0D0D0D"/>
                </a:solidFill>
                <a:latin typeface="Times New Roman"/>
                <a:ea typeface="+mn-lt"/>
                <a:cs typeface="+mn-lt"/>
              </a:rPr>
              <a:t>Interpretability: Understanding the inner workings of LSTM models can be challenging.</a:t>
            </a:r>
            <a:endParaRPr lang="en-US" dirty="0"/>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
        <p:nvSpPr>
          <p:cNvPr id="7" name="Title 1">
            <a:extLst>
              <a:ext uri="{FF2B5EF4-FFF2-40B4-BE49-F238E27FC236}">
                <a16:creationId xmlns:a16="http://schemas.microsoft.com/office/drawing/2014/main" id="{A1552229-AF86-95A4-896F-44D1617FFF75}"/>
              </a:ext>
            </a:extLst>
          </p:cNvPr>
          <p:cNvSpPr txBox="1">
            <a:spLocks/>
          </p:cNvSpPr>
          <p:nvPr/>
        </p:nvSpPr>
        <p:spPr>
          <a:xfrm>
            <a:off x="1627118" y="513569"/>
            <a:ext cx="7288282" cy="7984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b="1" u="sng" dirty="0">
                <a:solidFill>
                  <a:srgbClr val="0D0D0D"/>
                </a:solidFill>
                <a:latin typeface="Times New Roman" panose="02020603050405020304" pitchFamily="18" charset="0"/>
                <a:ea typeface="+mj-lt"/>
                <a:cs typeface="Times New Roman" panose="02020603050405020304" pitchFamily="18" charset="0"/>
              </a:rPr>
              <a:t>Applications of LSTM</a:t>
            </a:r>
            <a:endParaRPr lang="en-IN" b="1" u="sng"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7FDA5A8-894E-BC27-D4BB-955B6C16947B}"/>
              </a:ext>
            </a:extLst>
          </p:cNvPr>
          <p:cNvSpPr txBox="1">
            <a:spLocks/>
          </p:cNvSpPr>
          <p:nvPr/>
        </p:nvSpPr>
        <p:spPr>
          <a:xfrm>
            <a:off x="1627118" y="1505276"/>
            <a:ext cx="7288282" cy="302002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2000" b="0" dirty="0">
                <a:solidFill>
                  <a:srgbClr val="0D0D0D"/>
                </a:solidFill>
                <a:latin typeface="Times New Roman"/>
                <a:ea typeface="+mn-lt"/>
                <a:cs typeface="+mn-lt"/>
              </a:rPr>
              <a:t>Stock Price Prediction: Forecasting future stock prices based on historical data.</a:t>
            </a:r>
            <a:endParaRPr lang="en-US" sz="2000" dirty="0">
              <a:latin typeface="Times New Roman"/>
              <a:cs typeface="Times New Roman"/>
            </a:endParaRPr>
          </a:p>
          <a:p>
            <a:pPr marL="285750" indent="-285750">
              <a:buFont typeface="Arial"/>
              <a:buChar char="•"/>
            </a:pPr>
            <a:r>
              <a:rPr lang="en-US" sz="2000" b="0" dirty="0">
                <a:solidFill>
                  <a:srgbClr val="0D0D0D"/>
                </a:solidFill>
                <a:latin typeface="Times New Roman"/>
                <a:ea typeface="+mn-lt"/>
                <a:cs typeface="+mn-lt"/>
              </a:rPr>
              <a:t>Natural Language Processing: Generating coherent text and understanding context in language models.</a:t>
            </a:r>
            <a:endParaRPr lang="en-US" sz="2000" dirty="0">
              <a:latin typeface="Times New Roman"/>
              <a:cs typeface="Times New Roman"/>
            </a:endParaRPr>
          </a:p>
          <a:p>
            <a:pPr marL="285750" indent="-285750">
              <a:buFont typeface="Arial"/>
              <a:buChar char="•"/>
            </a:pPr>
            <a:r>
              <a:rPr lang="en-US" sz="2000" b="0" dirty="0">
                <a:solidFill>
                  <a:srgbClr val="0D0D0D"/>
                </a:solidFill>
                <a:latin typeface="Times New Roman"/>
                <a:ea typeface="+mn-lt"/>
                <a:cs typeface="+mn-lt"/>
              </a:rPr>
              <a:t>Speech Recognition: Transcribing speech into text with improved accuracy.</a:t>
            </a:r>
          </a:p>
          <a:p>
            <a:endParaRPr lang="en-US" sz="2000" b="0" dirty="0">
              <a:solidFill>
                <a:srgbClr val="0D0D0D"/>
              </a:solidFill>
              <a:latin typeface="Times New Roman"/>
            </a:endParaRPr>
          </a:p>
          <a:p>
            <a:r>
              <a:rPr lang="en-US" sz="2400" dirty="0">
                <a:solidFill>
                  <a:srgbClr val="0D0D0D"/>
                </a:solidFill>
                <a:latin typeface="Times New Roman"/>
                <a:ea typeface="+mn-lt"/>
                <a:cs typeface="+mn-lt"/>
              </a:rPr>
              <a:t> </a:t>
            </a:r>
            <a:endParaRPr lang="en-US" sz="2000" b="0" dirty="0">
              <a:solidFill>
                <a:srgbClr val="0D0D0D"/>
              </a:solidFill>
            </a:endParaRPr>
          </a:p>
          <a:p>
            <a:endParaRPr lang="en-US" dirty="0"/>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1466449" y="1739805"/>
            <a:ext cx="3066222" cy="757588"/>
          </a:xfrm>
        </p:spPr>
        <p:txBody>
          <a:bodyPr>
            <a:normAutofit fontScale="90000"/>
          </a:bodyPr>
          <a:lstStyle/>
          <a:p>
            <a:r>
              <a:rPr lang="en-US" u="sng" dirty="0">
                <a:latin typeface="Times New Roman" panose="02020603050405020304" pitchFamily="18" charset="0"/>
                <a:cs typeface="Times New Roman" panose="02020603050405020304" pitchFamily="18" charset="0"/>
              </a:rPr>
              <a:t>MY SOUTION</a:t>
            </a: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dirty="0">
                <a:latin typeface="Times New Roman"/>
                <a:ea typeface="+mn-lt"/>
                <a:cs typeface="+mn-lt"/>
              </a:rPr>
              <a:t>Data Collection and Preprocessing</a:t>
            </a:r>
            <a:endParaRPr lang="en-US" sz="2000" dirty="0">
              <a:solidFill>
                <a:srgbClr val="000000"/>
              </a:solidFill>
              <a:latin typeface="Times New Roman"/>
              <a:ea typeface="+mn-lt"/>
              <a:cs typeface="Times New Roman"/>
            </a:endParaRPr>
          </a:p>
          <a:p>
            <a:r>
              <a:rPr lang="en-US" sz="2000" dirty="0">
                <a:latin typeface="Times New Roman"/>
                <a:ea typeface="+mn-lt"/>
                <a:cs typeface="+mn-lt"/>
              </a:rPr>
              <a:t>Feature Engineering</a:t>
            </a:r>
            <a:endParaRPr lang="en-US" sz="2000" dirty="0">
              <a:solidFill>
                <a:srgbClr val="000000"/>
              </a:solidFill>
              <a:latin typeface="Times New Roman"/>
              <a:ea typeface="+mn-lt"/>
              <a:cs typeface="Times New Roman"/>
            </a:endParaRPr>
          </a:p>
          <a:p>
            <a:r>
              <a:rPr lang="en-US" sz="2000" dirty="0">
                <a:latin typeface="Times New Roman"/>
                <a:ea typeface="+mn-lt"/>
                <a:cs typeface="+mn-lt"/>
              </a:rPr>
              <a:t>Model Building</a:t>
            </a:r>
            <a:endParaRPr lang="en-US" sz="2000" dirty="0">
              <a:latin typeface="Times New Roman"/>
              <a:ea typeface="+mn-lt"/>
              <a:cs typeface="Times New Roman"/>
            </a:endParaRPr>
          </a:p>
          <a:p>
            <a:r>
              <a:rPr lang="en-US" sz="2000" dirty="0">
                <a:latin typeface="Times New Roman"/>
                <a:ea typeface="+mn-lt"/>
                <a:cs typeface="+mn-lt"/>
              </a:rPr>
              <a:t>Model Training</a:t>
            </a:r>
            <a:endParaRPr lang="en-US" sz="2000" dirty="0">
              <a:latin typeface="Times New Roman"/>
              <a:ea typeface="+mn-lt"/>
              <a:cs typeface="Times New Roman"/>
            </a:endParaRPr>
          </a:p>
          <a:p>
            <a:r>
              <a:rPr lang="en-US" sz="2000" dirty="0">
                <a:latin typeface="Times New Roman"/>
                <a:ea typeface="+mn-lt"/>
                <a:cs typeface="+mn-lt"/>
              </a:rPr>
              <a:t>Model Evaluation</a:t>
            </a:r>
            <a:r>
              <a:rPr lang="en-US" sz="2000" dirty="0">
                <a:solidFill>
                  <a:srgbClr val="0D0D0D"/>
                </a:solidFill>
                <a:latin typeface="Times New Roman"/>
                <a:ea typeface="+mn-lt"/>
                <a:cs typeface="+mn-lt"/>
              </a:rPr>
              <a:t>.</a:t>
            </a:r>
            <a:endParaRPr lang="en-US" sz="2000" dirty="0">
              <a:latin typeface="Times New Roman"/>
              <a:cs typeface="Times New Roman"/>
            </a:endParaRPr>
          </a:p>
          <a:p>
            <a:r>
              <a:rPr lang="en-US" sz="2000" dirty="0">
                <a:latin typeface="Times New Roman"/>
                <a:ea typeface="+mn-lt"/>
                <a:cs typeface="+mn-lt"/>
              </a:rPr>
              <a:t>Fine-Tuning and Optimization</a:t>
            </a:r>
            <a:endParaRPr lang="en-US" sz="2000" dirty="0">
              <a:latin typeface="Times New Roman"/>
              <a:ea typeface="+mn-lt"/>
              <a:cs typeface="Times New Roman"/>
            </a:endParaRPr>
          </a:p>
          <a:p>
            <a:r>
              <a:rPr lang="en-US" sz="2000" dirty="0">
                <a:latin typeface="Times New Roman"/>
                <a:ea typeface="+mn-lt"/>
                <a:cs typeface="+mn-lt"/>
              </a:rPr>
              <a:t>Deployment and Monitoring</a:t>
            </a:r>
            <a:endParaRPr lang="en-US" sz="2000" dirty="0">
              <a:latin typeface="Times New Roman"/>
              <a:ea typeface="+mn-lt"/>
              <a:cs typeface="Times New Roman"/>
            </a:endParaRPr>
          </a:p>
          <a:p>
            <a:r>
              <a:rPr lang="en-US" sz="2000" dirty="0">
                <a:latin typeface="Times New Roman"/>
                <a:ea typeface="+mn-lt"/>
                <a:cs typeface="+mn-lt"/>
              </a:rPr>
              <a:t>Risk Management</a:t>
            </a:r>
            <a:endParaRPr lang="en-US" sz="2000" dirty="0">
              <a:latin typeface="Times New Roman"/>
              <a:ea typeface="+mn-lt"/>
              <a:cs typeface="Times New Roman"/>
            </a:endParaRPr>
          </a:p>
          <a:p>
            <a:r>
              <a:rPr lang="en-US" sz="2000" dirty="0">
                <a:latin typeface="Times New Roman"/>
                <a:ea typeface="+mn-lt"/>
                <a:cs typeface="+mn-lt"/>
              </a:rPr>
              <a:t>Documentation and Reporting</a:t>
            </a:r>
            <a:endParaRPr lang="en-US" sz="2000" dirty="0">
              <a:latin typeface="Times New Roman"/>
              <a:ea typeface="+mn-lt"/>
              <a:cs typeface="Times New Roman"/>
            </a:endParaRPr>
          </a:p>
          <a:p>
            <a:r>
              <a:rPr lang="en-US" sz="2000" dirty="0">
                <a:latin typeface="Times New Roman"/>
                <a:ea typeface="+mn-lt"/>
                <a:cs typeface="+mn-lt"/>
              </a:rPr>
              <a:t>Continuous Improvement</a:t>
            </a:r>
            <a:endParaRPr lang="en-US" sz="2000" dirty="0">
              <a:solidFill>
                <a:srgbClr val="0D0D0D"/>
              </a:solidFill>
              <a:latin typeface="Times New Roman"/>
              <a:cs typeface="Times New Roman"/>
            </a:endParaRPr>
          </a:p>
          <a:p>
            <a:pPr lvl="1"/>
            <a:endParaRPr lang="en-US" dirty="0">
              <a:solidFill>
                <a:srgbClr val="0D0D0D"/>
              </a:solidFill>
              <a:latin typeface="Times New Roman"/>
            </a:endParaRPr>
          </a:p>
          <a:p>
            <a:endParaRPr lang="en-US" dirty="0"/>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6064897" y="259654"/>
            <a:ext cx="5765838" cy="6282241"/>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TotalTime>
  <Words>582</Words>
  <Application>Microsoft Office PowerPoint</Application>
  <PresentationFormat>Widescreen</PresentationFormat>
  <Paragraphs>99</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Arial,Sans-Serif</vt:lpstr>
      <vt:lpstr>Calibri</vt:lpstr>
      <vt:lpstr>Segoe UI Black</vt:lpstr>
      <vt:lpstr>Tenorite</vt:lpstr>
      <vt:lpstr>Times New Roman</vt: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Limitations and Challenges  </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v</dc:creator>
  <cp:lastModifiedBy>surya v</cp:lastModifiedBy>
  <cp:revision>169</cp:revision>
  <dcterms:created xsi:type="dcterms:W3CDTF">2024-04-05T07:27:25Z</dcterms:created>
  <dcterms:modified xsi:type="dcterms:W3CDTF">2024-04-24T12:04:48Z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