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8" r:id="rId9"/>
    <p:sldId id="263" r:id="rId10"/>
    <p:sldId id="266" r:id="rId11"/>
    <p:sldId id="267" r:id="rId12"/>
    <p:sldId id="265" r:id="rId13"/>
    <p:sldId id="270"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86" d="100"/>
          <a:sy n="86" d="100"/>
        </p:scale>
        <p:origin x="1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p:cNvPicPr>
          <p:nvPr/>
        </p:nvPicPr>
        <p:blipFill>
          <a:blip r:embed="rId2"/>
          <a:stretch>
            <a:fillRect/>
          </a:stretch>
        </p:blipFill>
        <p:spPr>
          <a:xfrm rot="21600000">
            <a:off x="7429563" y="0"/>
            <a:ext cx="4762436" cy="6857998"/>
          </a:xfrm>
          <a:prstGeom prst="rect">
            <a:avLst/>
          </a:prstGeom>
        </p:spPr>
      </p:pic>
      <p:sp>
        <p:nvSpPr>
          <p:cNvPr id="2" name="textbox 2"/>
          <p:cNvSpPr/>
          <p:nvPr/>
        </p:nvSpPr>
        <p:spPr>
          <a:xfrm>
            <a:off x="6521986" y="2186208"/>
            <a:ext cx="3094834" cy="2103570"/>
          </a:xfrm>
          <a:prstGeom prst="rect">
            <a:avLst/>
          </a:prstGeom>
        </p:spPr>
        <p:txBody>
          <a:bodyPr vert="horz" wrap="square" lIns="0" tIns="0" rIns="0" bIns="0"/>
          <a:lstStyle/>
          <a:p>
            <a:pPr algn="l" rtl="0" eaLnBrk="0">
              <a:lnSpc>
                <a:spcPct val="80344"/>
              </a:lnSpc>
              <a:tabLst/>
            </a:pPr>
            <a:endParaRPr lang="x-none" altLang="x-none" sz="100" dirty="0"/>
          </a:p>
          <a:p>
            <a:pPr marL="12700" algn="l" rtl="0" eaLnBrk="0">
              <a:lnSpc>
                <a:spcPct val="82000"/>
              </a:lnSpc>
              <a:tabLst/>
            </a:pPr>
            <a:r>
              <a:rPr lang="en-US" altLang="x-none" sz="2400" kern="0" spc="-20" dirty="0" smtClean="0">
                <a:solidFill>
                  <a:srgbClr val="000000">
                    <a:alpha val="100000"/>
                  </a:srgbClr>
                </a:solidFill>
                <a:latin typeface="Trebuchet MS"/>
              </a:rPr>
              <a:t>Surya Prakash G</a:t>
            </a:r>
            <a:endParaRPr lang="en-US" altLang="x-none" sz="2400" kern="0" spc="-20" dirty="0" smtClean="0">
              <a:solidFill>
                <a:srgbClr val="000000">
                  <a:alpha val="100000"/>
                </a:srgbClr>
              </a:solidFill>
              <a:latin typeface="Trebuchet MS"/>
            </a:endParaRPr>
          </a:p>
          <a:p>
            <a:pPr marL="12700" algn="l" rtl="0" eaLnBrk="0">
              <a:lnSpc>
                <a:spcPct val="82000"/>
              </a:lnSpc>
              <a:tabLst/>
            </a:pPr>
            <a:r>
              <a:rPr lang="en-US" altLang="x-none" sz="2400" kern="0" spc="-20" dirty="0">
                <a:solidFill>
                  <a:srgbClr val="000000">
                    <a:alpha val="100000"/>
                  </a:srgbClr>
                </a:solidFill>
                <a:latin typeface="Trebuchet MS"/>
              </a:rPr>
              <a:t> </a:t>
            </a:r>
            <a:r>
              <a:rPr lang="en-US" altLang="x-none" sz="2400" kern="0" spc="-20" dirty="0" smtClean="0">
                <a:solidFill>
                  <a:srgbClr val="000000">
                    <a:alpha val="100000"/>
                  </a:srgbClr>
                </a:solidFill>
                <a:latin typeface="Trebuchet MS"/>
              </a:rPr>
              <a:t>    </a:t>
            </a:r>
          </a:p>
          <a:p>
            <a:pPr marL="12700" algn="l" rtl="0" eaLnBrk="0">
              <a:lnSpc>
                <a:spcPct val="82000"/>
              </a:lnSpc>
              <a:tabLst/>
            </a:pPr>
            <a:r>
              <a:rPr lang="en-US" altLang="x-none" sz="2400" kern="0" spc="-20" dirty="0" smtClean="0">
                <a:solidFill>
                  <a:srgbClr val="000000">
                    <a:alpha val="100000"/>
                  </a:srgbClr>
                </a:solidFill>
                <a:latin typeface="Trebuchet MS"/>
              </a:rPr>
              <a:t> </a:t>
            </a:r>
            <a:r>
              <a:rPr lang="en-US" altLang="x-none" sz="2400" kern="0" spc="-20" dirty="0" smtClean="0">
                <a:solidFill>
                  <a:srgbClr val="000000">
                    <a:alpha val="100000"/>
                  </a:srgbClr>
                </a:solidFill>
                <a:latin typeface="Trebuchet MS"/>
              </a:rPr>
              <a:t>813821104107</a:t>
            </a:r>
          </a:p>
          <a:p>
            <a:pPr marL="12700" algn="l" rtl="0" eaLnBrk="0">
              <a:lnSpc>
                <a:spcPct val="82000"/>
              </a:lnSpc>
              <a:tabLst/>
            </a:pPr>
            <a:endParaRPr lang="en-US" altLang="x-none" sz="2400" kern="0" spc="-20" dirty="0">
              <a:solidFill>
                <a:srgbClr val="000000">
                  <a:alpha val="100000"/>
                </a:srgbClr>
              </a:solidFill>
              <a:latin typeface="Trebuchet MS"/>
            </a:endParaRPr>
          </a:p>
          <a:p>
            <a:pPr marL="12700" algn="l" rtl="0" eaLnBrk="0">
              <a:lnSpc>
                <a:spcPct val="82000"/>
              </a:lnSpc>
              <a:tabLst/>
            </a:pPr>
            <a:r>
              <a:rPr lang="en-US" altLang="x-none" sz="2400" kern="0" spc="-20" dirty="0" smtClean="0">
                <a:solidFill>
                  <a:srgbClr val="000000">
                    <a:alpha val="100000"/>
                  </a:srgbClr>
                </a:solidFill>
                <a:latin typeface="Trebuchet MS"/>
              </a:rPr>
              <a:t>Computer science and engineering</a:t>
            </a:r>
            <a:endParaRPr lang="x-none" altLang="x-none" sz="2400" dirty="0"/>
          </a:p>
          <a:p>
            <a:pPr algn="l" rtl="0" eaLnBrk="0">
              <a:lnSpc>
                <a:spcPct val="155000"/>
              </a:lnSpc>
              <a:tabLst/>
            </a:pPr>
            <a:endParaRPr lang="x-none" altLang="x-none" sz="2400" dirty="0"/>
          </a:p>
          <a:p>
            <a:pPr algn="l" rtl="0" eaLnBrk="0">
              <a:lnSpc>
                <a:spcPct val="101000"/>
              </a:lnSpc>
              <a:tabLst/>
            </a:pPr>
            <a:endParaRPr lang="x-none" altLang="x-none" sz="2400" dirty="0"/>
          </a:p>
          <a:p>
            <a:pPr marL="106679" algn="l" rtl="0" eaLnBrk="0">
              <a:lnSpc>
                <a:spcPct val="81000"/>
              </a:lnSpc>
              <a:spcBef>
                <a:spcPts val="4"/>
              </a:spcBef>
              <a:tabLst/>
            </a:pPr>
            <a:r>
              <a:rPr sz="2400" b="1" kern="0" spc="-30" dirty="0">
                <a:solidFill>
                  <a:srgbClr val="2E946B">
                    <a:alpha val="100000"/>
                  </a:srgbClr>
                </a:solidFill>
                <a:latin typeface="Trebuchet MS"/>
                <a:ea typeface="Trebuchet MS"/>
                <a:cs typeface="Trebuchet MS"/>
              </a:rPr>
              <a:t>Final</a:t>
            </a:r>
            <a:r>
              <a:rPr sz="2400" b="1" kern="0" spc="150" dirty="0">
                <a:solidFill>
                  <a:srgbClr val="2E946B">
                    <a:alpha val="100000"/>
                  </a:srgbClr>
                </a:solidFill>
                <a:latin typeface="Trebuchet MS"/>
                <a:ea typeface="Trebuchet MS"/>
                <a:cs typeface="Trebuchet MS"/>
              </a:rPr>
              <a:t> </a:t>
            </a:r>
            <a:r>
              <a:rPr sz="2400" b="1" kern="0" spc="-30" dirty="0">
                <a:solidFill>
                  <a:srgbClr val="2E946B">
                    <a:alpha val="100000"/>
                  </a:srgbClr>
                </a:solidFill>
                <a:latin typeface="Trebuchet MS"/>
                <a:ea typeface="Trebuchet MS"/>
                <a:cs typeface="Trebuchet MS"/>
              </a:rPr>
              <a:t>Project</a:t>
            </a:r>
            <a:endParaRPr lang="x-none" altLang="x-none" sz="2400" dirty="0"/>
          </a:p>
        </p:txBody>
      </p:sp>
      <p:sp>
        <p:nvSpPr>
          <p:cNvPr id="3" name="path"/>
          <p:cNvSpPr/>
          <p:nvPr/>
        </p:nvSpPr>
        <p:spPr>
          <a:xfrm>
            <a:off x="3752850" y="1190625"/>
            <a:ext cx="1666875" cy="1438275"/>
          </a:xfrm>
          <a:custGeom>
            <a:avLst/>
            <a:gdLst/>
            <a:ahLst/>
            <a:cxnLst/>
            <a:rect l="0" t="0" r="0" b="0"/>
            <a:pathLst>
              <a:path w="2625" h="2265">
                <a:moveTo>
                  <a:pt x="0" y="1132"/>
                </a:moveTo>
                <a:lnTo>
                  <a:pt x="566" y="0"/>
                </a:lnTo>
                <a:lnTo>
                  <a:pt x="2058" y="0"/>
                </a:lnTo>
                <a:lnTo>
                  <a:pt x="2625" y="1132"/>
                </a:lnTo>
                <a:lnTo>
                  <a:pt x="2058" y="2265"/>
                </a:lnTo>
                <a:lnTo>
                  <a:pt x="566" y="2265"/>
                </a:lnTo>
                <a:lnTo>
                  <a:pt x="0" y="1132"/>
                </a:lnTo>
                <a:close/>
              </a:path>
            </a:pathLst>
          </a:custGeom>
          <a:solidFill>
            <a:srgbClr val="42D0A2">
              <a:alpha val="100000"/>
            </a:srgbClr>
          </a:solidFill>
          <a:ln cap="flat">
            <a:noFill/>
            <a:prstDash val="solid"/>
            <a:miter lim="0"/>
          </a:ln>
        </p:spPr>
        <p:txBody>
          <a:bodyPr rtlCol="0"/>
          <a:lstStyle/>
          <a:p>
            <a:pPr algn="ctr"/>
            <a:endParaRPr lang="zh-CN" altLang="en-US"/>
          </a:p>
        </p:txBody>
      </p:sp>
      <p:grpSp>
        <p:nvGrpSpPr>
          <p:cNvPr id="10" name="group 2"/>
          <p:cNvGrpSpPr/>
          <p:nvPr/>
        </p:nvGrpSpPr>
        <p:grpSpPr>
          <a:xfrm rot="21600000">
            <a:off x="742950" y="1104900"/>
            <a:ext cx="1743075" cy="1333500"/>
            <a:chOff x="0" y="0"/>
            <a:chExt cx="1743075" cy="1333500"/>
          </a:xfrm>
        </p:grpSpPr>
        <p:sp>
          <p:nvSpPr>
            <p:cNvPr id="4" name="path"/>
            <p:cNvSpPr/>
            <p:nvPr/>
          </p:nvSpPr>
          <p:spPr>
            <a:xfrm>
              <a:off x="0" y="276225"/>
              <a:ext cx="1228725" cy="1057275"/>
            </a:xfrm>
            <a:custGeom>
              <a:avLst/>
              <a:gdLst/>
              <a:ahLst/>
              <a:cxnLst/>
              <a:rect l="0" t="0" r="0" b="0"/>
              <a:pathLst>
                <a:path w="1935" h="1665">
                  <a:moveTo>
                    <a:pt x="0" y="832"/>
                  </a:moveTo>
                  <a:lnTo>
                    <a:pt x="416" y="0"/>
                  </a:lnTo>
                  <a:lnTo>
                    <a:pt x="1518" y="0"/>
                  </a:lnTo>
                  <a:lnTo>
                    <a:pt x="1935" y="832"/>
                  </a:lnTo>
                  <a:lnTo>
                    <a:pt x="1518" y="1665"/>
                  </a:lnTo>
                  <a:lnTo>
                    <a:pt x="416" y="1665"/>
                  </a:lnTo>
                  <a:lnTo>
                    <a:pt x="0" y="832"/>
                  </a:lnTo>
                  <a:close/>
                </a:path>
              </a:pathLst>
            </a:custGeom>
            <a:solidFill>
              <a:srgbClr val="5FCBEF">
                <a:alpha val="100000"/>
              </a:srgbClr>
            </a:solidFill>
            <a:ln cap="flat">
              <a:noFill/>
              <a:prstDash val="solid"/>
              <a:miter lim="0"/>
            </a:ln>
          </p:spPr>
          <p:txBody>
            <a:bodyPr rtlCol="0"/>
            <a:lstStyle/>
            <a:p>
              <a:pPr algn="ctr"/>
              <a:endParaRPr lang="zh-CN" altLang="en-US"/>
            </a:p>
          </p:txBody>
        </p:sp>
        <p:sp>
          <p:nvSpPr>
            <p:cNvPr id="5" name="path"/>
            <p:cNvSpPr/>
            <p:nvPr/>
          </p:nvSpPr>
          <p:spPr>
            <a:xfrm>
              <a:off x="1095375" y="0"/>
              <a:ext cx="647700" cy="561975"/>
            </a:xfrm>
            <a:custGeom>
              <a:avLst/>
              <a:gdLst/>
              <a:ahLst/>
              <a:cxnLst/>
              <a:rect l="0" t="0" r="0" b="0"/>
              <a:pathLst>
                <a:path w="1020" h="885">
                  <a:moveTo>
                    <a:pt x="0" y="442"/>
                  </a:moveTo>
                  <a:lnTo>
                    <a:pt x="221" y="0"/>
                  </a:lnTo>
                  <a:lnTo>
                    <a:pt x="798" y="0"/>
                  </a:lnTo>
                  <a:lnTo>
                    <a:pt x="1020" y="442"/>
                  </a:lnTo>
                  <a:lnTo>
                    <a:pt x="798" y="885"/>
                  </a:lnTo>
                  <a:lnTo>
                    <a:pt x="221" y="885"/>
                  </a:lnTo>
                  <a:lnTo>
                    <a:pt x="0" y="442"/>
                  </a:lnTo>
                  <a:close/>
                </a:path>
              </a:pathLst>
            </a:custGeom>
            <a:solidFill>
              <a:srgbClr val="2E946B">
                <a:alpha val="100000"/>
              </a:srgbClr>
            </a:solidFill>
            <a:ln cap="flat">
              <a:noFill/>
              <a:prstDash val="solid"/>
              <a:miter lim="0"/>
            </a:ln>
          </p:spPr>
          <p:txBody>
            <a:bodyPr rtlCol="0"/>
            <a:lstStyle/>
            <a:p>
              <a:pPr algn="ctr"/>
              <a:endParaRPr lang="zh-CN" altLang="en-US"/>
            </a:p>
          </p:txBody>
        </p:sp>
      </p:grpSp>
      <p:pic>
        <p:nvPicPr>
          <p:cNvPr id="6" name="picture 6"/>
          <p:cNvPicPr>
            <a:picLocks noChangeAspect="1"/>
          </p:cNvPicPr>
          <p:nvPr/>
        </p:nvPicPr>
        <p:blipFill>
          <a:blip r:embed="rId3"/>
          <a:stretch>
            <a:fillRect/>
          </a:stretch>
        </p:blipFill>
        <p:spPr>
          <a:xfrm rot="21600000">
            <a:off x="0" y="4010025"/>
            <a:ext cx="447675" cy="2847971"/>
          </a:xfrm>
          <a:prstGeom prst="rect">
            <a:avLst/>
          </a:prstGeom>
        </p:spPr>
      </p:pic>
      <p:sp>
        <p:nvSpPr>
          <p:cNvPr id="7" name="path"/>
          <p:cNvSpPr/>
          <p:nvPr/>
        </p:nvSpPr>
        <p:spPr>
          <a:xfrm>
            <a:off x="3800475" y="5229225"/>
            <a:ext cx="723900" cy="619125"/>
          </a:xfrm>
          <a:custGeom>
            <a:avLst/>
            <a:gdLst/>
            <a:ahLst/>
            <a:cxnLst/>
            <a:rect l="0" t="0" r="0" b="0"/>
            <a:pathLst>
              <a:path w="1140" h="975">
                <a:moveTo>
                  <a:pt x="0" y="487"/>
                </a:moveTo>
                <a:lnTo>
                  <a:pt x="243" y="0"/>
                </a:lnTo>
                <a:lnTo>
                  <a:pt x="896" y="0"/>
                </a:lnTo>
                <a:lnTo>
                  <a:pt x="1140" y="487"/>
                </a:lnTo>
                <a:lnTo>
                  <a:pt x="896" y="975"/>
                </a:lnTo>
                <a:lnTo>
                  <a:pt x="243" y="975"/>
                </a:lnTo>
                <a:lnTo>
                  <a:pt x="0" y="487"/>
                </a:lnTo>
                <a:close/>
              </a:path>
            </a:pathLst>
          </a:custGeom>
          <a:solidFill>
            <a:srgbClr val="42B051">
              <a:alpha val="100000"/>
            </a:srgbClr>
          </a:solidFill>
          <a:ln cap="flat">
            <a:noFill/>
            <a:prstDash val="solid"/>
            <a:miter lim="0"/>
          </a:ln>
        </p:spPr>
        <p:txBody>
          <a:bodyPr rtlCol="0"/>
          <a:lstStyle/>
          <a:p>
            <a:pPr algn="ctr"/>
            <a:endParaRPr lang="zh-CN" altLang="en-US"/>
          </a:p>
        </p:txBody>
      </p:sp>
      <p:sp>
        <p:nvSpPr>
          <p:cNvPr id="8" name="textbox 8"/>
          <p:cNvSpPr/>
          <p:nvPr/>
        </p:nvSpPr>
        <p:spPr>
          <a:xfrm>
            <a:off x="11392820" y="6504908"/>
            <a:ext cx="86360" cy="161925"/>
          </a:xfrm>
          <a:prstGeom prst="rect">
            <a:avLst/>
          </a:prstGeom>
        </p:spPr>
        <p:txBody>
          <a:bodyPr vert="horz" wrap="square" lIns="0" tIns="0" rIns="0" bIns="0"/>
          <a:lstStyle/>
          <a:p>
            <a:pPr algn="l" rtl="0" eaLnBrk="0">
              <a:lnSpc>
                <a:spcPct val="85530"/>
              </a:lnSpc>
              <a:tabLst/>
            </a:pPr>
            <a:endParaRPr lang="x-none" altLang="x-none" sz="100" dirty="0"/>
          </a:p>
          <a:p>
            <a:pPr algn="r" rtl="0" eaLnBrk="0">
              <a:lnSpc>
                <a:spcPct val="81000"/>
              </a:lnSpc>
              <a:tabLst/>
            </a:pPr>
            <a:r>
              <a:rPr sz="1100" kern="0" spc="-10" dirty="0">
                <a:solidFill>
                  <a:srgbClr val="2E946B">
                    <a:alpha val="100000"/>
                  </a:srgbClr>
                </a:solidFill>
                <a:latin typeface="Trebuchet MS"/>
                <a:ea typeface="Trebuchet MS"/>
                <a:cs typeface="Trebuchet MS"/>
              </a:rPr>
              <a:t>1</a:t>
            </a:r>
            <a:endParaRPr lang="x-none" altLang="x-none"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1"/>
          <p:cNvPicPr>
            <a:picLocks noChangeAspect="1"/>
          </p:cNvPicPr>
          <p:nvPr/>
        </p:nvPicPr>
        <p:blipFill>
          <a:blip r:embed="rId2"/>
          <a:stretch>
            <a:fillRect/>
          </a:stretch>
        </p:blipFill>
        <p:spPr>
          <a:xfrm rot="21600000">
            <a:off x="7429563" y="0"/>
            <a:ext cx="4762436" cy="6857998"/>
          </a:xfrm>
          <a:prstGeom prst="rect">
            <a:avLst/>
          </a:prstGeom>
        </p:spPr>
      </p:pic>
      <p:sp>
        <p:nvSpPr>
          <p:cNvPr id="62" name="textbox 62"/>
          <p:cNvSpPr/>
          <p:nvPr/>
        </p:nvSpPr>
        <p:spPr>
          <a:xfrm>
            <a:off x="282222" y="237067"/>
            <a:ext cx="11593689" cy="6429607"/>
          </a:xfrm>
          <a:prstGeom prst="rect">
            <a:avLst/>
          </a:prstGeom>
        </p:spPr>
        <p:txBody>
          <a:bodyPr vert="horz" wrap="square" lIns="0" tIns="0" rIns="0" bIns="0"/>
          <a:lstStyle/>
          <a:p>
            <a:pPr algn="l" rtl="0" eaLnBrk="0">
              <a:lnSpc>
                <a:spcPct val="67409"/>
              </a:lnSpc>
              <a:tabLst/>
            </a:pPr>
            <a:endParaRPr lang="x-none" altLang="x-none" sz="100" dirty="0"/>
          </a:p>
          <a:p>
            <a:pPr marL="16509" algn="l" rtl="0" eaLnBrk="0">
              <a:lnSpc>
                <a:spcPct val="81000"/>
              </a:lnSpc>
              <a:tabLst/>
            </a:pPr>
            <a:r>
              <a:rPr sz="4800" b="1" kern="0" spc="-20" dirty="0">
                <a:solidFill>
                  <a:srgbClr val="000000">
                    <a:alpha val="100000"/>
                  </a:srgbClr>
                </a:solidFill>
                <a:latin typeface="Trebuchet MS"/>
                <a:ea typeface="Trebuchet MS"/>
                <a:cs typeface="Trebuchet MS"/>
              </a:rPr>
              <a:t>MODELLING</a:t>
            </a:r>
            <a:endParaRPr lang="x-none" altLang="x-none" sz="4800" dirty="0"/>
          </a:p>
          <a:p>
            <a:pPr algn="l" rtl="0" eaLnBrk="0">
              <a:lnSpc>
                <a:spcPct val="102000"/>
              </a:lnSpc>
              <a:tabLst/>
            </a:pPr>
            <a:endParaRPr lang="x-none" altLang="x-none" sz="1000" dirty="0"/>
          </a:p>
          <a:p>
            <a:pPr marL="342900" indent="-342900" eaLnBrk="0">
              <a:lnSpc>
                <a:spcPct val="102000"/>
              </a:lnSpc>
              <a:buFont typeface="Arial" panose="020B0604020202020204" pitchFamily="34" charset="0"/>
              <a:buChar char="•"/>
            </a:pPr>
            <a:r>
              <a:rPr lang="en-US" altLang="x-none" sz="2000" dirty="0"/>
              <a:t>Convolutional Neural Networks (CNNs):CNNs are widely used for image classification tasks, including plant disease detection. They excel at learning hierarchical features from images, making them suitable for capturing intricate patterns and textures indicative of different diseases</a:t>
            </a:r>
            <a:r>
              <a:rPr lang="en-US" altLang="x-none" sz="2000" dirty="0" smtClean="0"/>
              <a:t>.</a:t>
            </a:r>
          </a:p>
          <a:p>
            <a:pPr marL="342900" indent="-342900" eaLnBrk="0">
              <a:lnSpc>
                <a:spcPct val="102000"/>
              </a:lnSpc>
              <a:buFont typeface="Arial" panose="020B0604020202020204" pitchFamily="34" charset="0"/>
              <a:buChar char="•"/>
            </a:pPr>
            <a:endParaRPr lang="en-US" altLang="x-none" sz="2000" dirty="0"/>
          </a:p>
          <a:p>
            <a:pPr marL="342900" indent="-342900" eaLnBrk="0">
              <a:lnSpc>
                <a:spcPct val="102000"/>
              </a:lnSpc>
              <a:buFont typeface="Arial" panose="020B0604020202020204" pitchFamily="34" charset="0"/>
              <a:buChar char="•"/>
            </a:pPr>
            <a:r>
              <a:rPr lang="en-US" altLang="x-none" sz="2000" dirty="0"/>
              <a:t>Transfer </a:t>
            </a:r>
            <a:r>
              <a:rPr lang="en-US" altLang="x-none" sz="2000" dirty="0" err="1"/>
              <a:t>Learning:Transfer</a:t>
            </a:r>
            <a:r>
              <a:rPr lang="en-US" altLang="x-none" sz="2000" dirty="0"/>
              <a:t> learning involves leveraging pre-trained CNN models (e.g., </a:t>
            </a:r>
            <a:r>
              <a:rPr lang="en-US" altLang="x-none" sz="2000" dirty="0" err="1"/>
              <a:t>ResNet</a:t>
            </a:r>
            <a:r>
              <a:rPr lang="en-US" altLang="x-none" sz="2000" dirty="0"/>
              <a:t>, VGG, Inception) trained on large datasets like </a:t>
            </a:r>
            <a:r>
              <a:rPr lang="en-US" altLang="x-none" sz="2000" dirty="0" err="1"/>
              <a:t>ImageNet</a:t>
            </a:r>
            <a:r>
              <a:rPr lang="en-US" altLang="x-none" sz="2000" dirty="0"/>
              <a:t> and fine-tuning them on plant disease images. This approach helps in faster convergence and improved performance, especially with limited training </a:t>
            </a:r>
            <a:r>
              <a:rPr lang="en-US" altLang="x-none" sz="2000" dirty="0" smtClean="0"/>
              <a:t>data</a:t>
            </a:r>
            <a:r>
              <a:rPr lang="en-IN" altLang="x-none" sz="2000" dirty="0" smtClean="0"/>
              <a:t>.</a:t>
            </a:r>
          </a:p>
          <a:p>
            <a:pPr marL="342900" indent="-342900" eaLnBrk="0">
              <a:lnSpc>
                <a:spcPct val="102000"/>
              </a:lnSpc>
              <a:buFont typeface="Arial" panose="020B0604020202020204" pitchFamily="34" charset="0"/>
              <a:buChar char="•"/>
            </a:pPr>
            <a:endParaRPr lang="en-US" altLang="x-none" sz="2000" dirty="0"/>
          </a:p>
          <a:p>
            <a:pPr marL="342900" indent="-342900" eaLnBrk="0">
              <a:lnSpc>
                <a:spcPct val="102000"/>
              </a:lnSpc>
              <a:buFont typeface="Arial" panose="020B0604020202020204" pitchFamily="34" charset="0"/>
              <a:buChar char="•"/>
            </a:pPr>
            <a:r>
              <a:rPr lang="en-US" altLang="x-none" sz="2000" dirty="0"/>
              <a:t>Ensemble </a:t>
            </a:r>
            <a:r>
              <a:rPr lang="en-US" altLang="x-none" sz="2000" dirty="0" err="1"/>
              <a:t>Methods:Ensemble</a:t>
            </a:r>
            <a:r>
              <a:rPr lang="en-US" altLang="x-none" sz="2000" dirty="0"/>
              <a:t> methods combine predictions from multiple models to improve overall accuracy and robustness. Techniques like model averaging, boosting, and bagging can be employed to create an ensemble of CNNs for disease prediction</a:t>
            </a:r>
            <a:r>
              <a:rPr lang="en-US" altLang="x-none" sz="2000" dirty="0" smtClean="0"/>
              <a:t>.</a:t>
            </a:r>
          </a:p>
          <a:p>
            <a:pPr marL="342900" indent="-342900" eaLnBrk="0">
              <a:lnSpc>
                <a:spcPct val="102000"/>
              </a:lnSpc>
              <a:buFont typeface="Arial" panose="020B0604020202020204" pitchFamily="34" charset="0"/>
              <a:buChar char="•"/>
            </a:pPr>
            <a:endParaRPr lang="en-US" altLang="x-none" sz="2000" dirty="0"/>
          </a:p>
          <a:p>
            <a:pPr marL="342900" indent="-342900" eaLnBrk="0">
              <a:lnSpc>
                <a:spcPct val="102000"/>
              </a:lnSpc>
              <a:buFont typeface="Arial" panose="020B0604020202020204" pitchFamily="34" charset="0"/>
              <a:buChar char="•"/>
            </a:pPr>
            <a:r>
              <a:rPr lang="en-US" altLang="x-none" sz="2000" dirty="0"/>
              <a:t>Data </a:t>
            </a:r>
            <a:r>
              <a:rPr lang="en-US" altLang="x-none" sz="2000" dirty="0" err="1"/>
              <a:t>Augmentation:Data</a:t>
            </a:r>
            <a:r>
              <a:rPr lang="en-US" altLang="x-none" sz="2000" dirty="0"/>
              <a:t> augmentation techniques such as rotation, flipping, zooming, and color jittering can be applied to artificially expand the training dataset. This helps in reducing </a:t>
            </a:r>
            <a:r>
              <a:rPr lang="en-US" altLang="x-none" sz="2000" dirty="0" err="1"/>
              <a:t>overfitting</a:t>
            </a:r>
            <a:r>
              <a:rPr lang="en-US" altLang="x-none" sz="2000" dirty="0"/>
              <a:t> and enhancing the model's generalization ability.</a:t>
            </a:r>
            <a:endParaRPr lang="x-none" altLang="x-none" sz="2000" dirty="0"/>
          </a:p>
        </p:txBody>
      </p:sp>
      <p:pic>
        <p:nvPicPr>
          <p:cNvPr id="63" name="picture 63"/>
          <p:cNvPicPr>
            <a:picLocks noChangeAspect="1"/>
          </p:cNvPicPr>
          <p:nvPr/>
        </p:nvPicPr>
        <p:blipFill>
          <a:blip r:embed="rId3"/>
          <a:stretch>
            <a:fillRect/>
          </a:stretch>
        </p:blipFill>
        <p:spPr>
          <a:xfrm rot="21600000">
            <a:off x="0" y="4010025"/>
            <a:ext cx="447675" cy="2847971"/>
          </a:xfrm>
          <a:prstGeom prst="rect">
            <a:avLst/>
          </a:prstGeom>
        </p:spPr>
      </p:pic>
      <p:sp>
        <p:nvSpPr>
          <p:cNvPr id="64"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65"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66"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67" name="textbox 67"/>
          <p:cNvSpPr/>
          <p:nvPr/>
        </p:nvSpPr>
        <p:spPr>
          <a:xfrm>
            <a:off x="11383963" y="6503479"/>
            <a:ext cx="95250" cy="163195"/>
          </a:xfrm>
          <a:prstGeom prst="rect">
            <a:avLst/>
          </a:prstGeom>
        </p:spPr>
        <p:txBody>
          <a:bodyPr vert="horz" wrap="square" lIns="0" tIns="0" rIns="0" bIns="0"/>
          <a:lstStyle/>
          <a:p>
            <a:pPr algn="l" rtl="0" eaLnBrk="0">
              <a:lnSpc>
                <a:spcPct val="83029"/>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9</a:t>
            </a:r>
            <a:endParaRPr lang="x-none" altLang="x-none" sz="1100" dirty="0"/>
          </a:p>
        </p:txBody>
      </p:sp>
    </p:spTree>
    <p:extLst>
      <p:ext uri="{BB962C8B-B14F-4D97-AF65-F5344CB8AC3E}">
        <p14:creationId xmlns:p14="http://schemas.microsoft.com/office/powerpoint/2010/main" val="52198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1"/>
          <p:cNvPicPr>
            <a:picLocks noChangeAspect="1"/>
          </p:cNvPicPr>
          <p:nvPr/>
        </p:nvPicPr>
        <p:blipFill>
          <a:blip r:embed="rId2"/>
          <a:stretch>
            <a:fillRect/>
          </a:stretch>
        </p:blipFill>
        <p:spPr>
          <a:xfrm rot="21600000">
            <a:off x="7429563" y="0"/>
            <a:ext cx="4762436" cy="6857998"/>
          </a:xfrm>
          <a:prstGeom prst="rect">
            <a:avLst/>
          </a:prstGeom>
        </p:spPr>
      </p:pic>
      <p:sp>
        <p:nvSpPr>
          <p:cNvPr id="62" name="textbox 62"/>
          <p:cNvSpPr/>
          <p:nvPr/>
        </p:nvSpPr>
        <p:spPr>
          <a:xfrm>
            <a:off x="282222" y="237067"/>
            <a:ext cx="11593689" cy="6429607"/>
          </a:xfrm>
          <a:prstGeom prst="rect">
            <a:avLst/>
          </a:prstGeom>
        </p:spPr>
        <p:txBody>
          <a:bodyPr vert="horz" wrap="square" lIns="0" tIns="0" rIns="0" bIns="0"/>
          <a:lstStyle/>
          <a:p>
            <a:pPr algn="l" rtl="0" eaLnBrk="0">
              <a:lnSpc>
                <a:spcPct val="67409"/>
              </a:lnSpc>
              <a:tabLst/>
            </a:pPr>
            <a:endParaRPr lang="x-none" altLang="x-none" sz="100" dirty="0"/>
          </a:p>
          <a:p>
            <a:pPr marL="16509" algn="l" rtl="0" eaLnBrk="0">
              <a:lnSpc>
                <a:spcPct val="81000"/>
              </a:lnSpc>
              <a:tabLst/>
            </a:pPr>
            <a:r>
              <a:rPr sz="4800" b="1" kern="0" spc="-20" dirty="0">
                <a:solidFill>
                  <a:srgbClr val="000000">
                    <a:alpha val="100000"/>
                  </a:srgbClr>
                </a:solidFill>
                <a:latin typeface="Trebuchet MS"/>
                <a:ea typeface="Trebuchet MS"/>
                <a:cs typeface="Trebuchet MS"/>
              </a:rPr>
              <a:t>MODELLING</a:t>
            </a:r>
            <a:endParaRPr lang="x-none" altLang="x-none" sz="4800" dirty="0"/>
          </a:p>
          <a:p>
            <a:pPr marL="171450" indent="-171450" algn="l" rtl="0" eaLnBrk="0">
              <a:lnSpc>
                <a:spcPct val="102000"/>
              </a:lnSpc>
              <a:buFont typeface="Arial" panose="020B0604020202020204" pitchFamily="34" charset="0"/>
              <a:buChar char="•"/>
              <a:tabLst/>
            </a:pPr>
            <a:endParaRPr lang="en-US" altLang="x-none" sz="1000" dirty="0" smtClean="0"/>
          </a:p>
          <a:p>
            <a:pPr marL="171450" indent="-171450" eaLnBrk="0">
              <a:lnSpc>
                <a:spcPct val="102000"/>
              </a:lnSpc>
              <a:buFont typeface="Arial" panose="020B0604020202020204" pitchFamily="34" charset="0"/>
              <a:buChar char="•"/>
            </a:pPr>
            <a:r>
              <a:rPr lang="en-US" altLang="x-none" sz="2000" dirty="0" err="1"/>
              <a:t>Hyperparameter</a:t>
            </a:r>
            <a:r>
              <a:rPr lang="en-US" altLang="x-none" sz="2000" dirty="0"/>
              <a:t> </a:t>
            </a:r>
            <a:r>
              <a:rPr lang="en-US" altLang="x-none" sz="2000" dirty="0" err="1"/>
              <a:t>Optimization:Hyperparameter</a:t>
            </a:r>
            <a:r>
              <a:rPr lang="en-US" altLang="x-none" sz="2000" dirty="0"/>
              <a:t> optimization techniques like grid search, random search, or Bayesian optimization are used to fine-tune model parameters and architecture </a:t>
            </a:r>
            <a:r>
              <a:rPr lang="en-US" altLang="x-none" sz="2000" dirty="0" err="1"/>
              <a:t>hyperparameters</a:t>
            </a:r>
            <a:r>
              <a:rPr lang="en-US" altLang="x-none" sz="2000" dirty="0"/>
              <a:t> for optimal </a:t>
            </a:r>
            <a:r>
              <a:rPr lang="en-US" altLang="x-none" sz="2000" dirty="0" smtClean="0"/>
              <a:t>performance.</a:t>
            </a:r>
          </a:p>
          <a:p>
            <a:pPr marL="171450" indent="-171450" eaLnBrk="0">
              <a:lnSpc>
                <a:spcPct val="102000"/>
              </a:lnSpc>
              <a:buFont typeface="Arial" panose="020B0604020202020204" pitchFamily="34" charset="0"/>
              <a:buChar char="•"/>
            </a:pPr>
            <a:endParaRPr lang="en-US" altLang="x-none" sz="2000" dirty="0"/>
          </a:p>
          <a:p>
            <a:pPr marL="171450" indent="-171450" eaLnBrk="0">
              <a:lnSpc>
                <a:spcPct val="102000"/>
              </a:lnSpc>
              <a:buFont typeface="Arial" panose="020B0604020202020204" pitchFamily="34" charset="0"/>
              <a:buChar char="•"/>
            </a:pPr>
            <a:r>
              <a:rPr lang="en-US" altLang="x-none" sz="2000" dirty="0"/>
              <a:t>Explainable AI (XAI):In some cases, incorporating explainable AI techniques such as attention mechanisms or gradient-based visualization methods can help interpret and understand the model's decisions, providing insights into disease detection </a:t>
            </a:r>
            <a:r>
              <a:rPr lang="en-US" altLang="x-none" sz="2000" dirty="0" smtClean="0"/>
              <a:t>processes.</a:t>
            </a:r>
          </a:p>
          <a:p>
            <a:pPr marL="171450" indent="-171450" eaLnBrk="0">
              <a:lnSpc>
                <a:spcPct val="102000"/>
              </a:lnSpc>
              <a:buFont typeface="Arial" panose="020B0604020202020204" pitchFamily="34" charset="0"/>
              <a:buChar char="•"/>
            </a:pPr>
            <a:endParaRPr lang="en-US" altLang="x-none" sz="2000" dirty="0"/>
          </a:p>
          <a:p>
            <a:pPr marL="171450" indent="-171450" eaLnBrk="0">
              <a:lnSpc>
                <a:spcPct val="102000"/>
              </a:lnSpc>
              <a:buFont typeface="Arial" panose="020B0604020202020204" pitchFamily="34" charset="0"/>
              <a:buChar char="•"/>
            </a:pPr>
            <a:r>
              <a:rPr lang="en-US" altLang="x-none" sz="2000" dirty="0"/>
              <a:t>Deployment </a:t>
            </a:r>
            <a:r>
              <a:rPr lang="en-US" altLang="x-none" sz="2000" dirty="0" err="1"/>
              <a:t>Considerations:For</a:t>
            </a:r>
            <a:r>
              <a:rPr lang="en-US" altLang="x-none" sz="2000" dirty="0"/>
              <a:t> deployment, models may be optimized for efficiency and speed, especially in resource-constrained environments such as edge devices or mobile applications. Techniques like model pruning, quantization, and compression can be applied to reduce model size and inference latency.</a:t>
            </a:r>
            <a:endParaRPr lang="x-none" altLang="x-none" sz="2000" dirty="0"/>
          </a:p>
        </p:txBody>
      </p:sp>
      <p:pic>
        <p:nvPicPr>
          <p:cNvPr id="63" name="picture 63"/>
          <p:cNvPicPr>
            <a:picLocks noChangeAspect="1"/>
          </p:cNvPicPr>
          <p:nvPr/>
        </p:nvPicPr>
        <p:blipFill>
          <a:blip r:embed="rId3"/>
          <a:stretch>
            <a:fillRect/>
          </a:stretch>
        </p:blipFill>
        <p:spPr>
          <a:xfrm rot="21600000">
            <a:off x="0" y="4010025"/>
            <a:ext cx="447675" cy="2847971"/>
          </a:xfrm>
          <a:prstGeom prst="rect">
            <a:avLst/>
          </a:prstGeom>
        </p:spPr>
      </p:pic>
      <p:sp>
        <p:nvSpPr>
          <p:cNvPr id="64"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65"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66"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67" name="textbox 67"/>
          <p:cNvSpPr/>
          <p:nvPr/>
        </p:nvSpPr>
        <p:spPr>
          <a:xfrm>
            <a:off x="11383963" y="6503479"/>
            <a:ext cx="95250" cy="163195"/>
          </a:xfrm>
          <a:prstGeom prst="rect">
            <a:avLst/>
          </a:prstGeom>
        </p:spPr>
        <p:txBody>
          <a:bodyPr vert="horz" wrap="square" lIns="0" tIns="0" rIns="0" bIns="0"/>
          <a:lstStyle/>
          <a:p>
            <a:pPr algn="l" rtl="0" eaLnBrk="0">
              <a:lnSpc>
                <a:spcPct val="83029"/>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9</a:t>
            </a:r>
            <a:endParaRPr lang="x-none" altLang="x-none" sz="1100" dirty="0"/>
          </a:p>
        </p:txBody>
      </p:sp>
    </p:spTree>
    <p:extLst>
      <p:ext uri="{BB962C8B-B14F-4D97-AF65-F5344CB8AC3E}">
        <p14:creationId xmlns:p14="http://schemas.microsoft.com/office/powerpoint/2010/main" val="2931158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8"/>
          <p:cNvPicPr>
            <a:picLocks noChangeAspect="1"/>
          </p:cNvPicPr>
          <p:nvPr/>
        </p:nvPicPr>
        <p:blipFill>
          <a:blip r:embed="rId2"/>
          <a:stretch>
            <a:fillRect/>
          </a:stretch>
        </p:blipFill>
        <p:spPr>
          <a:xfrm rot="21600000">
            <a:off x="6389510" y="2"/>
            <a:ext cx="5802489" cy="6857998"/>
          </a:xfrm>
          <a:prstGeom prst="rect">
            <a:avLst/>
          </a:prstGeom>
        </p:spPr>
      </p:pic>
      <p:pic>
        <p:nvPicPr>
          <p:cNvPr id="69" name="picture 69"/>
          <p:cNvPicPr>
            <a:picLocks noChangeAspect="1"/>
          </p:cNvPicPr>
          <p:nvPr/>
        </p:nvPicPr>
        <p:blipFill>
          <a:blip r:embed="rId3"/>
          <a:stretch>
            <a:fillRect/>
          </a:stretch>
        </p:blipFill>
        <p:spPr>
          <a:xfrm rot="21600000">
            <a:off x="0" y="4010025"/>
            <a:ext cx="447675" cy="2847971"/>
          </a:xfrm>
          <a:prstGeom prst="rect">
            <a:avLst/>
          </a:prstGeom>
        </p:spPr>
      </p:pic>
      <p:sp>
        <p:nvSpPr>
          <p:cNvPr id="70" name="textbox 70"/>
          <p:cNvSpPr/>
          <p:nvPr/>
        </p:nvSpPr>
        <p:spPr>
          <a:xfrm>
            <a:off x="90312" y="208894"/>
            <a:ext cx="11954932" cy="6649101"/>
          </a:xfrm>
          <a:prstGeom prst="rect">
            <a:avLst/>
          </a:prstGeom>
        </p:spPr>
        <p:txBody>
          <a:bodyPr vert="horz" wrap="square" lIns="0" tIns="0" rIns="0" bIns="0"/>
          <a:lstStyle/>
          <a:p>
            <a:pPr rtl="0" eaLnBrk="0">
              <a:lnSpc>
                <a:spcPct val="81000"/>
              </a:lnSpc>
              <a:tabLst/>
            </a:pPr>
            <a:r>
              <a:rPr lang="en-US" altLang="x-none" sz="4800" b="1" kern="0" spc="-120" dirty="0" smtClean="0">
                <a:solidFill>
                  <a:srgbClr val="000000">
                    <a:alpha val="100000"/>
                  </a:srgbClr>
                </a:solidFill>
                <a:latin typeface="Trebuchet MS"/>
              </a:rPr>
              <a:t>RESULTS</a:t>
            </a:r>
          </a:p>
          <a:p>
            <a:pPr marL="685800" indent="-685800" eaLnBrk="0">
              <a:lnSpc>
                <a:spcPct val="81000"/>
              </a:lnSpc>
              <a:buFont typeface="Arial" panose="020B0604020202020204" pitchFamily="34" charset="0"/>
              <a:buChar char="•"/>
            </a:pPr>
            <a:endParaRPr lang="en-US" altLang="x-none" sz="2400" b="1" kern="0" spc="-120" dirty="0" smtClean="0">
              <a:solidFill>
                <a:srgbClr val="000000">
                  <a:alpha val="100000"/>
                </a:srgbClr>
              </a:solidFill>
              <a:latin typeface="Trebuchet MS"/>
            </a:endParaRPr>
          </a:p>
        </p:txBody>
      </p:sp>
      <p:sp>
        <p:nvSpPr>
          <p:cNvPr id="71" name="textbox 71"/>
          <p:cNvSpPr/>
          <p:nvPr/>
        </p:nvSpPr>
        <p:spPr>
          <a:xfrm>
            <a:off x="702080" y="6179679"/>
            <a:ext cx="1212214" cy="288925"/>
          </a:xfrm>
          <a:prstGeom prst="rect">
            <a:avLst/>
          </a:prstGeom>
        </p:spPr>
        <p:txBody>
          <a:bodyPr vert="horz" wrap="square" lIns="0" tIns="0" rIns="0" bIns="0"/>
          <a:lstStyle/>
          <a:p>
            <a:pPr marL="12700" algn="l" rtl="0" eaLnBrk="0">
              <a:lnSpc>
                <a:spcPct val="82000"/>
              </a:lnSpc>
              <a:tabLst/>
            </a:pPr>
            <a:endParaRPr lang="x-none" altLang="x-none" sz="2000" dirty="0"/>
          </a:p>
        </p:txBody>
      </p:sp>
      <p:sp>
        <p:nvSpPr>
          <p:cNvPr id="72"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73"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74"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75" name="textbox 75"/>
          <p:cNvSpPr/>
          <p:nvPr/>
        </p:nvSpPr>
        <p:spPr>
          <a:xfrm>
            <a:off x="11316620" y="6503479"/>
            <a:ext cx="162560" cy="163195"/>
          </a:xfrm>
          <a:prstGeom prst="rect">
            <a:avLst/>
          </a:prstGeom>
        </p:spPr>
        <p:txBody>
          <a:bodyPr vert="horz" wrap="square" lIns="0" tIns="0" rIns="0" bIns="0"/>
          <a:lstStyle/>
          <a:p>
            <a:pPr algn="l" rtl="0" eaLnBrk="0">
              <a:lnSpc>
                <a:spcPct val="83392"/>
              </a:lnSpc>
              <a:tabLst/>
            </a:pPr>
            <a:endParaRPr lang="x-none" altLang="x-none" sz="100" dirty="0"/>
          </a:p>
          <a:p>
            <a:pPr marL="12700" algn="l" rtl="0" eaLnBrk="0">
              <a:lnSpc>
                <a:spcPct val="82000"/>
              </a:lnSpc>
              <a:tabLst/>
            </a:pPr>
            <a:r>
              <a:rPr sz="1100" kern="0" spc="-30" dirty="0">
                <a:solidFill>
                  <a:srgbClr val="2E946B">
                    <a:alpha val="100000"/>
                  </a:srgbClr>
                </a:solidFill>
                <a:latin typeface="Trebuchet MS"/>
                <a:ea typeface="Trebuchet MS"/>
                <a:cs typeface="Trebuchet MS"/>
              </a:rPr>
              <a:t>10</a:t>
            </a:r>
            <a:endParaRPr lang="x-none" altLang="x-none" sz="11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550" y="593203"/>
            <a:ext cx="6234936" cy="60734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8"/>
          <p:cNvPicPr>
            <a:picLocks noChangeAspect="1"/>
          </p:cNvPicPr>
          <p:nvPr/>
        </p:nvPicPr>
        <p:blipFill>
          <a:blip r:embed="rId2"/>
          <a:stretch>
            <a:fillRect/>
          </a:stretch>
        </p:blipFill>
        <p:spPr>
          <a:xfrm rot="21600000">
            <a:off x="6389510" y="2"/>
            <a:ext cx="5802489" cy="6857998"/>
          </a:xfrm>
          <a:prstGeom prst="rect">
            <a:avLst/>
          </a:prstGeom>
        </p:spPr>
      </p:pic>
      <p:pic>
        <p:nvPicPr>
          <p:cNvPr id="69" name="picture 69"/>
          <p:cNvPicPr>
            <a:picLocks noChangeAspect="1"/>
          </p:cNvPicPr>
          <p:nvPr/>
        </p:nvPicPr>
        <p:blipFill>
          <a:blip r:embed="rId3"/>
          <a:stretch>
            <a:fillRect/>
          </a:stretch>
        </p:blipFill>
        <p:spPr>
          <a:xfrm rot="21600000">
            <a:off x="0" y="4010025"/>
            <a:ext cx="447675" cy="2847971"/>
          </a:xfrm>
          <a:prstGeom prst="rect">
            <a:avLst/>
          </a:prstGeom>
        </p:spPr>
      </p:pic>
      <p:sp>
        <p:nvSpPr>
          <p:cNvPr id="70" name="textbox 70"/>
          <p:cNvSpPr/>
          <p:nvPr/>
        </p:nvSpPr>
        <p:spPr>
          <a:xfrm>
            <a:off x="90312" y="208894"/>
            <a:ext cx="11954932" cy="6649101"/>
          </a:xfrm>
          <a:prstGeom prst="rect">
            <a:avLst/>
          </a:prstGeom>
        </p:spPr>
        <p:txBody>
          <a:bodyPr vert="horz" wrap="square" lIns="0" tIns="0" rIns="0" bIns="0"/>
          <a:lstStyle/>
          <a:p>
            <a:pPr rtl="0" eaLnBrk="0">
              <a:lnSpc>
                <a:spcPct val="81000"/>
              </a:lnSpc>
              <a:tabLst/>
            </a:pPr>
            <a:r>
              <a:rPr lang="en-US" altLang="x-none" sz="4800" b="1" kern="0" spc="-120" dirty="0" smtClean="0">
                <a:solidFill>
                  <a:srgbClr val="000000">
                    <a:alpha val="100000"/>
                  </a:srgbClr>
                </a:solidFill>
                <a:latin typeface="Trebuchet MS"/>
              </a:rPr>
              <a:t>RESULTS</a:t>
            </a:r>
          </a:p>
          <a:p>
            <a:pPr marL="685800" indent="-685800" eaLnBrk="0">
              <a:lnSpc>
                <a:spcPct val="81000"/>
              </a:lnSpc>
              <a:buFont typeface="Arial" panose="020B0604020202020204" pitchFamily="34" charset="0"/>
              <a:buChar char="•"/>
            </a:pPr>
            <a:endParaRPr lang="en-US" altLang="x-none" sz="2400" b="1" kern="0" spc="-120" dirty="0" smtClean="0">
              <a:solidFill>
                <a:srgbClr val="000000">
                  <a:alpha val="100000"/>
                </a:srgbClr>
              </a:solidFill>
              <a:latin typeface="Trebuchet MS"/>
            </a:endParaRPr>
          </a:p>
        </p:txBody>
      </p:sp>
      <p:sp>
        <p:nvSpPr>
          <p:cNvPr id="71" name="textbox 71"/>
          <p:cNvSpPr/>
          <p:nvPr/>
        </p:nvSpPr>
        <p:spPr>
          <a:xfrm>
            <a:off x="702079" y="6179679"/>
            <a:ext cx="9017653" cy="288925"/>
          </a:xfrm>
          <a:prstGeom prst="rect">
            <a:avLst/>
          </a:prstGeom>
        </p:spPr>
        <p:txBody>
          <a:bodyPr vert="horz" wrap="square" lIns="0" tIns="0" rIns="0" bIns="0"/>
          <a:lstStyle/>
          <a:p>
            <a:pPr algn="l" rtl="0" eaLnBrk="0">
              <a:lnSpc>
                <a:spcPct val="89167"/>
              </a:lnSpc>
              <a:tabLst/>
            </a:pPr>
            <a:endParaRPr lang="x-none" altLang="x-none" sz="100" dirty="0"/>
          </a:p>
        </p:txBody>
      </p:sp>
      <p:sp>
        <p:nvSpPr>
          <p:cNvPr id="72"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73"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74"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75" name="textbox 75"/>
          <p:cNvSpPr/>
          <p:nvPr/>
        </p:nvSpPr>
        <p:spPr>
          <a:xfrm>
            <a:off x="11316620" y="6503479"/>
            <a:ext cx="162560" cy="163195"/>
          </a:xfrm>
          <a:prstGeom prst="rect">
            <a:avLst/>
          </a:prstGeom>
        </p:spPr>
        <p:txBody>
          <a:bodyPr vert="horz" wrap="square" lIns="0" tIns="0" rIns="0" bIns="0"/>
          <a:lstStyle/>
          <a:p>
            <a:pPr algn="l" rtl="0" eaLnBrk="0">
              <a:lnSpc>
                <a:spcPct val="83392"/>
              </a:lnSpc>
              <a:tabLst/>
            </a:pPr>
            <a:endParaRPr lang="x-none" altLang="x-none" sz="100" dirty="0"/>
          </a:p>
          <a:p>
            <a:pPr marL="12700" algn="l" rtl="0" eaLnBrk="0">
              <a:lnSpc>
                <a:spcPct val="82000"/>
              </a:lnSpc>
              <a:tabLst/>
            </a:pPr>
            <a:r>
              <a:rPr sz="1100" kern="0" spc="-30" dirty="0">
                <a:solidFill>
                  <a:srgbClr val="2E946B">
                    <a:alpha val="100000"/>
                  </a:srgbClr>
                </a:solidFill>
                <a:latin typeface="Trebuchet MS"/>
                <a:ea typeface="Trebuchet MS"/>
                <a:cs typeface="Trebuchet MS"/>
              </a:rPr>
              <a:t>10</a:t>
            </a:r>
            <a:endParaRPr lang="x-none" altLang="x-none" sz="11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5867" y="1365956"/>
            <a:ext cx="6594748" cy="4453819"/>
          </a:xfrm>
          <a:prstGeom prst="rect">
            <a:avLst/>
          </a:prstGeom>
        </p:spPr>
      </p:pic>
    </p:spTree>
    <p:extLst>
      <p:ext uri="{BB962C8B-B14F-4D97-AF65-F5344CB8AC3E}">
        <p14:creationId xmlns:p14="http://schemas.microsoft.com/office/powerpoint/2010/main" val="54974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8"/>
          <p:cNvPicPr>
            <a:picLocks noChangeAspect="1"/>
          </p:cNvPicPr>
          <p:nvPr/>
        </p:nvPicPr>
        <p:blipFill>
          <a:blip r:embed="rId2"/>
          <a:stretch>
            <a:fillRect/>
          </a:stretch>
        </p:blipFill>
        <p:spPr>
          <a:xfrm rot="21600000">
            <a:off x="6389510" y="2"/>
            <a:ext cx="5802489" cy="6857998"/>
          </a:xfrm>
          <a:prstGeom prst="rect">
            <a:avLst/>
          </a:prstGeom>
        </p:spPr>
      </p:pic>
      <p:pic>
        <p:nvPicPr>
          <p:cNvPr id="69" name="picture 69"/>
          <p:cNvPicPr>
            <a:picLocks noChangeAspect="1"/>
          </p:cNvPicPr>
          <p:nvPr/>
        </p:nvPicPr>
        <p:blipFill>
          <a:blip r:embed="rId3"/>
          <a:stretch>
            <a:fillRect/>
          </a:stretch>
        </p:blipFill>
        <p:spPr>
          <a:xfrm rot="21600000">
            <a:off x="0" y="4010025"/>
            <a:ext cx="447675" cy="2847971"/>
          </a:xfrm>
          <a:prstGeom prst="rect">
            <a:avLst/>
          </a:prstGeom>
        </p:spPr>
      </p:pic>
      <p:sp>
        <p:nvSpPr>
          <p:cNvPr id="70" name="textbox 70"/>
          <p:cNvSpPr/>
          <p:nvPr/>
        </p:nvSpPr>
        <p:spPr>
          <a:xfrm>
            <a:off x="90312" y="208894"/>
            <a:ext cx="11954932" cy="6649101"/>
          </a:xfrm>
          <a:prstGeom prst="rect">
            <a:avLst/>
          </a:prstGeom>
        </p:spPr>
        <p:txBody>
          <a:bodyPr vert="horz" wrap="square" lIns="0" tIns="0" rIns="0" bIns="0"/>
          <a:lstStyle/>
          <a:p>
            <a:pPr rtl="0" eaLnBrk="0">
              <a:lnSpc>
                <a:spcPct val="81000"/>
              </a:lnSpc>
              <a:tabLst/>
            </a:pPr>
            <a:r>
              <a:rPr lang="en-US" altLang="x-none" sz="4800" b="1" kern="0" spc="-120" dirty="0" smtClean="0">
                <a:solidFill>
                  <a:srgbClr val="000000">
                    <a:alpha val="100000"/>
                  </a:srgbClr>
                </a:solidFill>
                <a:latin typeface="Trebuchet MS"/>
              </a:rPr>
              <a:t>RESULTS</a:t>
            </a:r>
          </a:p>
          <a:p>
            <a:pPr marL="685800" indent="-685800" eaLnBrk="0">
              <a:lnSpc>
                <a:spcPct val="81000"/>
              </a:lnSpc>
              <a:buFont typeface="Arial" panose="020B0604020202020204" pitchFamily="34" charset="0"/>
              <a:buChar char="•"/>
            </a:pPr>
            <a:endParaRPr lang="en-US" altLang="x-none" sz="2400" b="1" kern="0" spc="-120" dirty="0" smtClean="0">
              <a:solidFill>
                <a:srgbClr val="000000">
                  <a:alpha val="100000"/>
                </a:srgbClr>
              </a:solidFill>
              <a:latin typeface="Trebuchet MS"/>
            </a:endParaRPr>
          </a:p>
        </p:txBody>
      </p:sp>
      <p:sp>
        <p:nvSpPr>
          <p:cNvPr id="71" name="textbox 71"/>
          <p:cNvSpPr/>
          <p:nvPr/>
        </p:nvSpPr>
        <p:spPr>
          <a:xfrm>
            <a:off x="702080" y="6179679"/>
            <a:ext cx="9762720" cy="288925"/>
          </a:xfrm>
          <a:prstGeom prst="rect">
            <a:avLst/>
          </a:prstGeom>
        </p:spPr>
        <p:txBody>
          <a:bodyPr vert="horz" wrap="square" lIns="0" tIns="0" rIns="0" bIns="0"/>
          <a:lstStyle/>
          <a:p>
            <a:pPr algn="l" rtl="0" eaLnBrk="0">
              <a:lnSpc>
                <a:spcPct val="89167"/>
              </a:lnSpc>
              <a:tabLst/>
            </a:pPr>
            <a:endParaRPr lang="x-none" altLang="x-none" sz="100" dirty="0"/>
          </a:p>
          <a:p>
            <a:pPr marL="12700" eaLnBrk="0">
              <a:lnSpc>
                <a:spcPct val="82000"/>
              </a:lnSpc>
            </a:pPr>
            <a:r>
              <a:rPr sz="2000" u="sng" kern="0" spc="-20" dirty="0">
                <a:solidFill>
                  <a:srgbClr val="0070C0">
                    <a:alpha val="100000"/>
                  </a:srgbClr>
                </a:solidFill>
                <a:latin typeface="Trebuchet MS"/>
                <a:ea typeface="Trebuchet MS"/>
                <a:cs typeface="Trebuchet MS"/>
                <a:hlinkClick r:id="rId4">
                  <a:extLst>
                    <a:ext uri="{DAF060AB-1E55-43B9-8AAB-6FB025537F2F}">
                      <wpsdc:hlinkClr xmlns="" xmlns:wpsdc="http://www.wps.cn/officeDocument/2017/drawingmlCustomData" val="0070C0"/>
                      <wpsdc:folHlinkClr xmlns="" xmlns:wpsdc="http://www.wps.cn/officeDocument/2017/drawingmlCustomData" val="0070C0"/>
                      <wpsdc:hlinkUnderline xmlns="" xmlns:wpsdc="http://www.wps.cn/officeDocument/2017/drawingmlCustomData" val="0"/>
                    </a:ext>
                  </a:extLst>
                </a:hlinkClick>
              </a:rPr>
              <a:t>Demo</a:t>
            </a:r>
            <a:r>
              <a:rPr sz="2000" u="sng" kern="0" spc="130" dirty="0">
                <a:solidFill>
                  <a:srgbClr val="0070C0">
                    <a:alpha val="100000"/>
                  </a:srgbClr>
                </a:solidFill>
                <a:latin typeface="Trebuchet MS"/>
                <a:ea typeface="Trebuchet MS"/>
                <a:cs typeface="Trebuchet MS"/>
              </a:rPr>
              <a:t> </a:t>
            </a:r>
            <a:r>
              <a:rPr sz="2000" u="sng" kern="0" spc="-20" smtClean="0">
                <a:solidFill>
                  <a:srgbClr val="0070C0">
                    <a:alpha val="100000"/>
                  </a:srgbClr>
                </a:solidFill>
                <a:latin typeface="Trebuchet MS"/>
                <a:ea typeface="Trebuchet MS"/>
                <a:cs typeface="Trebuchet MS"/>
              </a:rPr>
              <a:t>Link</a:t>
            </a:r>
            <a:r>
              <a:rPr lang="en-US" sz="2000" u="sng" kern="0" spc="-20">
                <a:solidFill>
                  <a:srgbClr val="0070C0">
                    <a:alpha val="100000"/>
                  </a:srgbClr>
                </a:solidFill>
                <a:latin typeface="Trebuchet MS"/>
                <a:ea typeface="Trebuchet MS"/>
                <a:cs typeface="Trebuchet MS"/>
              </a:rPr>
              <a:t>   </a:t>
            </a:r>
            <a:r>
              <a:rPr lang="en-US" sz="2000" u="sng" kern="0" spc="-20">
                <a:solidFill>
                  <a:srgbClr val="0070C0">
                    <a:alpha val="100000"/>
                  </a:srgbClr>
                </a:solidFill>
                <a:latin typeface="Trebuchet MS"/>
                <a:ea typeface="Trebuchet MS"/>
                <a:cs typeface="Trebuchet MS"/>
              </a:rPr>
              <a:t>https://github.com/Surya060/plant-Diesase-Prediction.git</a:t>
            </a:r>
            <a:endParaRPr lang="x-none" altLang="x-none" sz="2000" dirty="0"/>
          </a:p>
        </p:txBody>
      </p:sp>
      <p:sp>
        <p:nvSpPr>
          <p:cNvPr id="72"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73"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74"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75" name="textbox 75"/>
          <p:cNvSpPr/>
          <p:nvPr/>
        </p:nvSpPr>
        <p:spPr>
          <a:xfrm>
            <a:off x="11316620" y="6503479"/>
            <a:ext cx="162560" cy="163195"/>
          </a:xfrm>
          <a:prstGeom prst="rect">
            <a:avLst/>
          </a:prstGeom>
        </p:spPr>
        <p:txBody>
          <a:bodyPr vert="horz" wrap="square" lIns="0" tIns="0" rIns="0" bIns="0"/>
          <a:lstStyle/>
          <a:p>
            <a:pPr algn="l" rtl="0" eaLnBrk="0">
              <a:lnSpc>
                <a:spcPct val="83392"/>
              </a:lnSpc>
              <a:tabLst/>
            </a:pPr>
            <a:endParaRPr lang="x-none" altLang="x-none" sz="100" dirty="0"/>
          </a:p>
          <a:p>
            <a:pPr marL="12700" algn="l" rtl="0" eaLnBrk="0">
              <a:lnSpc>
                <a:spcPct val="82000"/>
              </a:lnSpc>
              <a:tabLst/>
            </a:pPr>
            <a:r>
              <a:rPr sz="1100" kern="0" spc="-30" dirty="0">
                <a:solidFill>
                  <a:srgbClr val="2E946B">
                    <a:alpha val="100000"/>
                  </a:srgbClr>
                </a:solidFill>
                <a:latin typeface="Trebuchet MS"/>
                <a:ea typeface="Trebuchet MS"/>
                <a:cs typeface="Trebuchet MS"/>
              </a:rPr>
              <a:t>10</a:t>
            </a:r>
            <a:endParaRPr lang="x-none" altLang="x-none" sz="11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37" y="786955"/>
            <a:ext cx="11595630" cy="5109020"/>
          </a:xfrm>
          <a:prstGeom prst="rect">
            <a:avLst/>
          </a:prstGeom>
        </p:spPr>
      </p:pic>
    </p:spTree>
    <p:extLst>
      <p:ext uri="{BB962C8B-B14F-4D97-AF65-F5344CB8AC3E}">
        <p14:creationId xmlns:p14="http://schemas.microsoft.com/office/powerpoint/2010/main" val="281329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
          <p:cNvSpPr/>
          <p:nvPr/>
        </p:nvSpPr>
        <p:spPr>
          <a:xfrm>
            <a:off x="0" y="2"/>
            <a:ext cx="12192000" cy="6857998"/>
          </a:xfrm>
          <a:prstGeom prst="rect">
            <a:avLst/>
          </a:prstGeom>
          <a:solidFill>
            <a:srgbClr val="F2F2F2">
              <a:alpha val="100000"/>
            </a:srgbClr>
          </a:solidFill>
          <a:ln cap="flat">
            <a:noFill/>
            <a:prstDash val="solid"/>
            <a:miter lim="0"/>
          </a:ln>
        </p:spPr>
        <p:txBody>
          <a:bodyPr rtlCol="0"/>
          <a:lstStyle/>
          <a:p>
            <a:pPr algn="ctr"/>
            <a:endParaRPr lang="zh-CN" altLang="en-US" dirty="0"/>
          </a:p>
        </p:txBody>
      </p:sp>
      <p:pic>
        <p:nvPicPr>
          <p:cNvPr id="10" name="picture 10"/>
          <p:cNvPicPr>
            <a:picLocks noChangeAspect="1"/>
          </p:cNvPicPr>
          <p:nvPr/>
        </p:nvPicPr>
        <p:blipFill>
          <a:blip r:embed="rId2"/>
          <a:stretch>
            <a:fillRect/>
          </a:stretch>
        </p:blipFill>
        <p:spPr>
          <a:xfrm rot="21600000">
            <a:off x="7429563" y="0"/>
            <a:ext cx="4762436" cy="6857998"/>
          </a:xfrm>
          <a:prstGeom prst="rect">
            <a:avLst/>
          </a:prstGeom>
        </p:spPr>
      </p:pic>
      <p:sp>
        <p:nvSpPr>
          <p:cNvPr id="11" name="textbox 11"/>
          <p:cNvSpPr/>
          <p:nvPr/>
        </p:nvSpPr>
        <p:spPr>
          <a:xfrm>
            <a:off x="779477" y="977562"/>
            <a:ext cx="10810267" cy="5689112"/>
          </a:xfrm>
          <a:prstGeom prst="rect">
            <a:avLst/>
          </a:prstGeom>
        </p:spPr>
        <p:txBody>
          <a:bodyPr vert="horz" wrap="square" lIns="0" tIns="0" rIns="0" bIns="0"/>
          <a:lstStyle/>
          <a:p>
            <a:pPr algn="l" rtl="0" eaLnBrk="0">
              <a:lnSpc>
                <a:spcPct val="74169"/>
              </a:lnSpc>
              <a:tabLst/>
            </a:pPr>
            <a:endParaRPr lang="x-none" altLang="x-none" sz="100" dirty="0"/>
          </a:p>
          <a:p>
            <a:pPr marL="12700" algn="l" rtl="0" eaLnBrk="0">
              <a:lnSpc>
                <a:spcPct val="82000"/>
              </a:lnSpc>
              <a:tabLst/>
            </a:pPr>
            <a:r>
              <a:rPr sz="4200" b="1" kern="0" spc="10" dirty="0">
                <a:solidFill>
                  <a:srgbClr val="000000">
                    <a:alpha val="100000"/>
                  </a:srgbClr>
                </a:solidFill>
                <a:latin typeface="Trebuchet MS"/>
                <a:ea typeface="Trebuchet MS"/>
                <a:cs typeface="Trebuchet MS"/>
              </a:rPr>
              <a:t>PROJECT</a:t>
            </a:r>
            <a:r>
              <a:rPr sz="4200" b="1" kern="0" spc="60" dirty="0">
                <a:solidFill>
                  <a:srgbClr val="000000">
                    <a:alpha val="100000"/>
                  </a:srgbClr>
                </a:solidFill>
                <a:latin typeface="Trebuchet MS"/>
                <a:ea typeface="Trebuchet MS"/>
                <a:cs typeface="Trebuchet MS"/>
              </a:rPr>
              <a:t> </a:t>
            </a:r>
            <a:r>
              <a:rPr sz="4200" b="1" kern="0" spc="10" dirty="0" smtClean="0">
                <a:solidFill>
                  <a:srgbClr val="000000">
                    <a:alpha val="100000"/>
                  </a:srgbClr>
                </a:solidFill>
                <a:latin typeface="Trebuchet MS"/>
                <a:ea typeface="Trebuchet MS"/>
                <a:cs typeface="Trebuchet MS"/>
              </a:rPr>
              <a:t>TITLE</a:t>
            </a:r>
            <a:endParaRPr lang="en-US" sz="4200" b="1" kern="0" spc="10" dirty="0" smtClean="0">
              <a:solidFill>
                <a:srgbClr val="000000">
                  <a:alpha val="100000"/>
                </a:srgbClr>
              </a:solidFill>
              <a:latin typeface="Trebuchet MS"/>
              <a:ea typeface="Trebuchet MS"/>
              <a:cs typeface="Trebuchet MS"/>
            </a:endParaRPr>
          </a:p>
          <a:p>
            <a:pPr marL="12700" algn="l" rtl="0" eaLnBrk="0">
              <a:lnSpc>
                <a:spcPct val="82000"/>
              </a:lnSpc>
              <a:tabLst/>
            </a:pPr>
            <a:endParaRPr lang="en-US" altLang="x-none" sz="4200" b="1" kern="0" spc="10" dirty="0">
              <a:solidFill>
                <a:srgbClr val="000000">
                  <a:alpha val="100000"/>
                </a:srgbClr>
              </a:solidFill>
              <a:latin typeface="Trebuchet MS"/>
            </a:endParaRPr>
          </a:p>
          <a:p>
            <a:pPr marL="12700" algn="l" rtl="0" eaLnBrk="0">
              <a:lnSpc>
                <a:spcPct val="82000"/>
              </a:lnSpc>
              <a:tabLst/>
            </a:pPr>
            <a:r>
              <a:rPr lang="en-US" altLang="x-none" sz="2400" b="1" kern="0" spc="10" dirty="0" smtClean="0">
                <a:solidFill>
                  <a:srgbClr val="000000">
                    <a:alpha val="100000"/>
                  </a:srgbClr>
                </a:solidFill>
                <a:latin typeface="Trebuchet MS"/>
              </a:rPr>
              <a:t>Plant Disease Prediction Using AI.</a:t>
            </a:r>
            <a:endParaRPr lang="x-none" altLang="x-none" sz="2400" dirty="0"/>
          </a:p>
        </p:txBody>
      </p:sp>
      <p:pic>
        <p:nvPicPr>
          <p:cNvPr id="12" name="picture 12"/>
          <p:cNvPicPr>
            <a:picLocks noChangeAspect="1"/>
          </p:cNvPicPr>
          <p:nvPr/>
        </p:nvPicPr>
        <p:blipFill>
          <a:blip r:embed="rId3"/>
          <a:stretch>
            <a:fillRect/>
          </a:stretch>
        </p:blipFill>
        <p:spPr>
          <a:xfrm rot="21600000">
            <a:off x="0" y="4010025"/>
            <a:ext cx="447675" cy="2847971"/>
          </a:xfrm>
          <a:prstGeom prst="rect">
            <a:avLst/>
          </a:prstGeom>
        </p:spPr>
      </p:pic>
      <p:sp>
        <p:nvSpPr>
          <p:cNvPr id="13"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14"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15"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16" name="textbox 16"/>
          <p:cNvSpPr/>
          <p:nvPr/>
        </p:nvSpPr>
        <p:spPr>
          <a:xfrm>
            <a:off x="11382962" y="6503479"/>
            <a:ext cx="96519" cy="163195"/>
          </a:xfrm>
          <a:prstGeom prst="rect">
            <a:avLst/>
          </a:prstGeom>
        </p:spPr>
        <p:txBody>
          <a:bodyPr vert="horz" wrap="square" lIns="0" tIns="0" rIns="0" bIns="0"/>
          <a:lstStyle/>
          <a:p>
            <a:pPr algn="l" rtl="0" eaLnBrk="0">
              <a:lnSpc>
                <a:spcPct val="83906"/>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2</a:t>
            </a:r>
            <a:endParaRPr lang="x-none" altLang="x-none"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
          <p:cNvSpPr/>
          <p:nvPr/>
        </p:nvSpPr>
        <p:spPr>
          <a:xfrm>
            <a:off x="-533400" y="187287"/>
            <a:ext cx="12192000" cy="6857998"/>
          </a:xfrm>
          <a:prstGeom prst="rect">
            <a:avLst/>
          </a:prstGeom>
          <a:solidFill>
            <a:srgbClr val="F2F2F2">
              <a:alpha val="100000"/>
            </a:srgbClr>
          </a:solidFill>
          <a:ln cap="flat">
            <a:noFill/>
            <a:prstDash val="solid"/>
            <a:miter lim="0"/>
          </a:ln>
        </p:spPr>
        <p:txBody>
          <a:bodyPr rtlCol="0"/>
          <a:lstStyle/>
          <a:p>
            <a:pPr algn="ctr"/>
            <a:endParaRPr lang="en-US" altLang="zh-CN" dirty="0"/>
          </a:p>
          <a:p>
            <a:pPr algn="ctr"/>
            <a:endParaRPr lang="en-US" altLang="zh-CN" dirty="0" smtClean="0"/>
          </a:p>
          <a:p>
            <a:pPr algn="ctr"/>
            <a:endParaRPr lang="zh-CN" altLang="en-US" dirty="0"/>
          </a:p>
        </p:txBody>
      </p:sp>
      <p:grpSp>
        <p:nvGrpSpPr>
          <p:cNvPr id="4" name="group 4"/>
          <p:cNvGrpSpPr/>
          <p:nvPr/>
        </p:nvGrpSpPr>
        <p:grpSpPr>
          <a:xfrm rot="21600000">
            <a:off x="7362825" y="0"/>
            <a:ext cx="4829175" cy="6857998"/>
            <a:chOff x="0" y="0"/>
            <a:chExt cx="4829175" cy="6857998"/>
          </a:xfrm>
        </p:grpSpPr>
        <p:pic>
          <p:nvPicPr>
            <p:cNvPr id="18" name="picture 18"/>
            <p:cNvPicPr>
              <a:picLocks noChangeAspect="1"/>
            </p:cNvPicPr>
            <p:nvPr/>
          </p:nvPicPr>
          <p:blipFill>
            <a:blip r:embed="rId2"/>
            <a:stretch>
              <a:fillRect/>
            </a:stretch>
          </p:blipFill>
          <p:spPr>
            <a:xfrm rot="21600000">
              <a:off x="66738" y="0"/>
              <a:ext cx="4762436" cy="6857998"/>
            </a:xfrm>
            <a:prstGeom prst="rect">
              <a:avLst/>
            </a:prstGeom>
          </p:spPr>
        </p:pic>
        <p:sp>
          <p:nvSpPr>
            <p:cNvPr id="19" name="path"/>
            <p:cNvSpPr/>
            <p:nvPr/>
          </p:nvSpPr>
          <p:spPr>
            <a:xfrm>
              <a:off x="3648075" y="5610225"/>
              <a:ext cx="647700" cy="647700"/>
            </a:xfrm>
            <a:custGeom>
              <a:avLst/>
              <a:gdLst/>
              <a:ahLst/>
              <a:cxnLst/>
              <a:rect l="0" t="0" r="0" b="0"/>
              <a:pathLst>
                <a:path w="1020" h="1020">
                  <a:moveTo>
                    <a:pt x="0" y="510"/>
                  </a:moveTo>
                  <a:cubicBezTo>
                    <a:pt x="0" y="228"/>
                    <a:pt x="228" y="0"/>
                    <a:pt x="510" y="0"/>
                  </a:cubicBezTo>
                  <a:cubicBezTo>
                    <a:pt x="791" y="0"/>
                    <a:pt x="1020" y="228"/>
                    <a:pt x="1020" y="510"/>
                  </a:cubicBezTo>
                  <a:cubicBezTo>
                    <a:pt x="1020" y="791"/>
                    <a:pt x="791" y="1020"/>
                    <a:pt x="510" y="1020"/>
                  </a:cubicBezTo>
                  <a:cubicBezTo>
                    <a:pt x="228" y="1020"/>
                    <a:pt x="0" y="791"/>
                    <a:pt x="0" y="510"/>
                  </a:cubicBezTo>
                </a:path>
              </a:pathLst>
            </a:custGeom>
            <a:solidFill>
              <a:srgbClr val="2E83C3">
                <a:alpha val="100000"/>
              </a:srgbClr>
            </a:solidFill>
            <a:ln cap="flat">
              <a:noFill/>
              <a:prstDash val="solid"/>
              <a:miter lim="0"/>
            </a:ln>
          </p:spPr>
          <p:txBody>
            <a:bodyPr rtlCol="0"/>
            <a:lstStyle/>
            <a:p>
              <a:pPr algn="ctr"/>
              <a:endParaRPr lang="zh-CN" altLang="en-US"/>
            </a:p>
          </p:txBody>
        </p:sp>
        <p:sp>
          <p:nvSpPr>
            <p:cNvPr id="20" name="path"/>
            <p:cNvSpPr/>
            <p:nvPr/>
          </p:nvSpPr>
          <p:spPr>
            <a:xfrm>
              <a:off x="0" y="447675"/>
              <a:ext cx="361950" cy="361950"/>
            </a:xfrm>
            <a:custGeom>
              <a:avLst/>
              <a:gdLst/>
              <a:ahLst/>
              <a:cxnLst/>
              <a:rect l="0" t="0" r="0" b="0"/>
              <a:pathLst>
                <a:path w="570" h="570">
                  <a:moveTo>
                    <a:pt x="0" y="285"/>
                  </a:moveTo>
                  <a:cubicBezTo>
                    <a:pt x="0" y="127"/>
                    <a:pt x="127" y="0"/>
                    <a:pt x="285" y="0"/>
                  </a:cubicBezTo>
                  <a:cubicBezTo>
                    <a:pt x="442" y="0"/>
                    <a:pt x="570" y="127"/>
                    <a:pt x="570" y="285"/>
                  </a:cubicBezTo>
                  <a:cubicBezTo>
                    <a:pt x="570" y="442"/>
                    <a:pt x="442" y="570"/>
                    <a:pt x="285" y="570"/>
                  </a:cubicBezTo>
                  <a:cubicBezTo>
                    <a:pt x="127" y="570"/>
                    <a:pt x="0" y="442"/>
                    <a:pt x="0" y="285"/>
                  </a:cubicBezTo>
                </a:path>
              </a:pathLst>
            </a:custGeom>
            <a:solidFill>
              <a:srgbClr val="EBEBEB">
                <a:alpha val="100000"/>
              </a:srgbClr>
            </a:solidFill>
            <a:ln cap="flat">
              <a:noFill/>
              <a:prstDash val="solid"/>
              <a:miter lim="0"/>
            </a:ln>
          </p:spPr>
          <p:txBody>
            <a:bodyPr rtlCol="0"/>
            <a:lstStyle/>
            <a:p>
              <a:pPr algn="ctr"/>
              <a:endParaRPr lang="zh-CN" altLang="en-US"/>
            </a:p>
          </p:txBody>
        </p:sp>
        <p:sp>
          <p:nvSpPr>
            <p:cNvPr id="21" name="path"/>
            <p:cNvSpPr/>
            <p:nvPr/>
          </p:nvSpPr>
          <p:spPr>
            <a:xfrm>
              <a:off x="3324225" y="6134100"/>
              <a:ext cx="247650" cy="247650"/>
            </a:xfrm>
            <a:custGeom>
              <a:avLst/>
              <a:gdLst/>
              <a:ahLst/>
              <a:cxnLst/>
              <a:rect l="0" t="0" r="0" b="0"/>
              <a:pathLst>
                <a:path w="390" h="390">
                  <a:moveTo>
                    <a:pt x="0" y="195"/>
                  </a:moveTo>
                  <a:cubicBezTo>
                    <a:pt x="0" y="87"/>
                    <a:pt x="87" y="0"/>
                    <a:pt x="195" y="0"/>
                  </a:cubicBezTo>
                  <a:cubicBezTo>
                    <a:pt x="302" y="0"/>
                    <a:pt x="390" y="87"/>
                    <a:pt x="390" y="195"/>
                  </a:cubicBezTo>
                  <a:cubicBezTo>
                    <a:pt x="390" y="302"/>
                    <a:pt x="302" y="390"/>
                    <a:pt x="195" y="390"/>
                  </a:cubicBezTo>
                  <a:cubicBezTo>
                    <a:pt x="87" y="390"/>
                    <a:pt x="0" y="302"/>
                    <a:pt x="0" y="195"/>
                  </a:cubicBezTo>
                </a:path>
              </a:pathLst>
            </a:custGeom>
            <a:solidFill>
              <a:srgbClr val="2E946B">
                <a:alpha val="100000"/>
              </a:srgbClr>
            </a:solidFill>
            <a:ln cap="flat">
              <a:noFill/>
              <a:prstDash val="solid"/>
              <a:miter lim="0"/>
            </a:ln>
          </p:spPr>
          <p:txBody>
            <a:bodyPr rtlCol="0"/>
            <a:lstStyle/>
            <a:p>
              <a:pPr algn="ctr"/>
              <a:endParaRPr lang="zh-CN" altLang="en-US"/>
            </a:p>
          </p:txBody>
        </p:sp>
        <p:sp>
          <p:nvSpPr>
            <p:cNvPr id="22" name="textbox 22"/>
            <p:cNvSpPr/>
            <p:nvPr/>
          </p:nvSpPr>
          <p:spPr>
            <a:xfrm>
              <a:off x="4023566" y="6503479"/>
              <a:ext cx="92710" cy="163195"/>
            </a:xfrm>
            <a:prstGeom prst="rect">
              <a:avLst/>
            </a:prstGeom>
          </p:spPr>
          <p:txBody>
            <a:bodyPr vert="horz" wrap="square" lIns="0" tIns="0" rIns="0" bIns="0"/>
            <a:lstStyle/>
            <a:p>
              <a:pPr algn="l" rtl="0" eaLnBrk="0">
                <a:lnSpc>
                  <a:spcPct val="83392"/>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3</a:t>
              </a:r>
              <a:endParaRPr lang="x-none" altLang="x-none" sz="1100" dirty="0"/>
            </a:p>
          </p:txBody>
        </p:sp>
      </p:grpSp>
      <p:sp>
        <p:nvSpPr>
          <p:cNvPr id="23" name="rect"/>
          <p:cNvSpPr/>
          <p:nvPr/>
        </p:nvSpPr>
        <p:spPr>
          <a:xfrm>
            <a:off x="466725" y="6410325"/>
            <a:ext cx="3705225" cy="295275"/>
          </a:xfrm>
          <a:prstGeom prst="rect">
            <a:avLst/>
          </a:prstGeom>
          <a:solidFill>
            <a:srgbClr val="F2F2F2">
              <a:alpha val="100000"/>
            </a:srgbClr>
          </a:solidFill>
          <a:ln cap="flat">
            <a:noFill/>
            <a:prstDash val="solid"/>
            <a:miter lim="0"/>
          </a:ln>
        </p:spPr>
        <p:txBody>
          <a:bodyPr rtlCol="0"/>
          <a:lstStyle/>
          <a:p>
            <a:pPr algn="ctr"/>
            <a:endParaRPr lang="zh-CN" altLang="en-US"/>
          </a:p>
        </p:txBody>
      </p:sp>
      <p:pic>
        <p:nvPicPr>
          <p:cNvPr id="24" name="picture 24"/>
          <p:cNvPicPr>
            <a:picLocks noChangeAspect="1"/>
          </p:cNvPicPr>
          <p:nvPr/>
        </p:nvPicPr>
        <p:blipFill>
          <a:blip r:embed="rId3"/>
          <a:stretch>
            <a:fillRect/>
          </a:stretch>
        </p:blipFill>
        <p:spPr>
          <a:xfrm rot="21600000">
            <a:off x="0" y="3819523"/>
            <a:ext cx="1781175" cy="3038473"/>
          </a:xfrm>
          <a:prstGeom prst="rect">
            <a:avLst/>
          </a:prstGeom>
        </p:spPr>
      </p:pic>
      <p:sp>
        <p:nvSpPr>
          <p:cNvPr id="25" name="textbox 25"/>
          <p:cNvSpPr/>
          <p:nvPr/>
        </p:nvSpPr>
        <p:spPr>
          <a:xfrm>
            <a:off x="1781176" y="187287"/>
            <a:ext cx="10183141" cy="6857998"/>
          </a:xfrm>
          <a:prstGeom prst="rect">
            <a:avLst/>
          </a:prstGeom>
        </p:spPr>
        <p:txBody>
          <a:bodyPr vert="horz" wrap="square" lIns="0" tIns="0" rIns="0" bIns="0"/>
          <a:lstStyle/>
          <a:p>
            <a:pPr algn="l" rtl="0" eaLnBrk="0">
              <a:lnSpc>
                <a:spcPct val="65870"/>
              </a:lnSpc>
              <a:tabLst/>
            </a:pPr>
            <a:endParaRPr lang="x-none" altLang="x-none" sz="100" dirty="0"/>
          </a:p>
          <a:p>
            <a:pPr marL="12700" algn="l" rtl="0" eaLnBrk="0">
              <a:lnSpc>
                <a:spcPct val="81000"/>
              </a:lnSpc>
              <a:tabLst/>
            </a:pPr>
            <a:r>
              <a:rPr sz="4000" b="1" kern="0" spc="0" dirty="0" smtClean="0">
                <a:solidFill>
                  <a:srgbClr val="000000">
                    <a:alpha val="100000"/>
                  </a:srgbClr>
                </a:solidFill>
                <a:latin typeface="Trebuchet MS"/>
                <a:ea typeface="Trebuchet MS"/>
                <a:cs typeface="Trebuchet MS"/>
              </a:rPr>
              <a:t>AGENDA</a:t>
            </a:r>
            <a:endParaRPr lang="en-US" sz="4000" b="1" kern="0" spc="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sz="40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dirty="0" smtClean="0">
                <a:solidFill>
                  <a:srgbClr val="000000">
                    <a:alpha val="100000"/>
                  </a:srgbClr>
                </a:solidFill>
                <a:latin typeface="Trebuchet MS"/>
                <a:ea typeface="Trebuchet MS"/>
                <a:cs typeface="Trebuchet MS"/>
              </a:rPr>
              <a:t>Problem Identification</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Data collection and Preprocessing</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dirty="0" smtClean="0">
                <a:solidFill>
                  <a:srgbClr val="000000">
                    <a:alpha val="100000"/>
                  </a:srgbClr>
                </a:solidFill>
                <a:latin typeface="Trebuchet MS"/>
                <a:ea typeface="Trebuchet MS"/>
                <a:cs typeface="Trebuchet MS"/>
              </a:rPr>
              <a:t>Feature Extraction</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Model Selection and training</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Model Evaluation </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Integration and Deployment</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Testing and Evaluation</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Monitoring and </a:t>
            </a:r>
            <a:r>
              <a:rPr lang="en-US" sz="2400" b="1" kern="0" dirty="0" err="1">
                <a:solidFill>
                  <a:srgbClr val="000000">
                    <a:alpha val="100000"/>
                  </a:srgbClr>
                </a:solidFill>
                <a:latin typeface="Trebuchet MS"/>
                <a:ea typeface="Trebuchet MS"/>
                <a:cs typeface="Trebuchet MS"/>
              </a:rPr>
              <a:t>M</a:t>
            </a:r>
            <a:r>
              <a:rPr lang="en-US" sz="2400" b="1" kern="0" spc="0" dirty="0" err="1" smtClean="0">
                <a:solidFill>
                  <a:srgbClr val="000000">
                    <a:alpha val="100000"/>
                  </a:srgbClr>
                </a:solidFill>
                <a:latin typeface="Trebuchet MS"/>
                <a:ea typeface="Trebuchet MS"/>
                <a:cs typeface="Trebuchet MS"/>
              </a:rPr>
              <a:t>aintanence</a:t>
            </a: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Ethical considerations</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r>
              <a:rPr lang="en-US" sz="2400" b="1" kern="0" spc="0" dirty="0" smtClean="0">
                <a:solidFill>
                  <a:srgbClr val="000000">
                    <a:alpha val="100000"/>
                  </a:srgbClr>
                </a:solidFill>
                <a:latin typeface="Trebuchet MS"/>
                <a:ea typeface="Trebuchet MS"/>
                <a:cs typeface="Trebuchet MS"/>
              </a:rPr>
              <a:t>Documentation and Knowledge sharing</a:t>
            </a: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spc="0" dirty="0" smtClean="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dirty="0">
              <a:solidFill>
                <a:srgbClr val="000000">
                  <a:alpha val="100000"/>
                </a:srgbClr>
              </a:solidFill>
              <a:latin typeface="Trebuchet MS"/>
              <a:ea typeface="Trebuchet MS"/>
              <a:cs typeface="Trebuchet MS"/>
            </a:endParaRPr>
          </a:p>
          <a:p>
            <a:pPr marL="355600" indent="-342900" algn="l" rtl="0" eaLnBrk="0">
              <a:lnSpc>
                <a:spcPct val="81000"/>
              </a:lnSpc>
              <a:buFont typeface="Arial" panose="020B0604020202020204" pitchFamily="34" charset="0"/>
              <a:buChar char="•"/>
              <a:tabLst/>
            </a:pPr>
            <a:endParaRPr lang="en-US" sz="2400" b="1" kern="0" spc="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sz="4000" b="1" kern="0" dirty="0" smtClean="0">
              <a:solidFill>
                <a:srgbClr val="000000">
                  <a:alpha val="100000"/>
                </a:srgbClr>
              </a:solidFill>
              <a:latin typeface="Trebuchet MS"/>
              <a:ea typeface="Trebuchet MS"/>
              <a:cs typeface="Trebuchet MS"/>
            </a:endParaRPr>
          </a:p>
          <a:p>
            <a:pPr marL="469900" indent="-457200" algn="l" rtl="0" eaLnBrk="0">
              <a:lnSpc>
                <a:spcPct val="81000"/>
              </a:lnSpc>
              <a:buFont typeface="+mj-lt"/>
              <a:buAutoNum type="arabicPeriod"/>
              <a:tabLst/>
            </a:pPr>
            <a:endParaRPr lang="en-US" sz="2400" b="1" kern="0" spc="0" dirty="0" smtClean="0">
              <a:solidFill>
                <a:srgbClr val="000000">
                  <a:alpha val="100000"/>
                </a:srgbClr>
              </a:solidFill>
              <a:latin typeface="Trebuchet MS"/>
              <a:ea typeface="Trebuchet MS"/>
              <a:cs typeface="Trebuchet MS"/>
            </a:endParaRPr>
          </a:p>
          <a:p>
            <a:pPr marL="12700" algn="l" rtl="0" eaLnBrk="0">
              <a:lnSpc>
                <a:spcPct val="81000"/>
              </a:lnSpc>
              <a:tabLst/>
            </a:pPr>
            <a:endParaRPr lang="x-none" altLang="x-none"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stretch>
            <a:fillRect/>
          </a:stretch>
        </p:blipFill>
        <p:spPr>
          <a:xfrm rot="21600000">
            <a:off x="7429563" y="0"/>
            <a:ext cx="4762436" cy="6857998"/>
          </a:xfrm>
          <a:prstGeom prst="rect">
            <a:avLst/>
          </a:prstGeom>
        </p:spPr>
      </p:pic>
      <p:pic>
        <p:nvPicPr>
          <p:cNvPr id="27" name="picture 27"/>
          <p:cNvPicPr>
            <a:picLocks noChangeAspect="1"/>
          </p:cNvPicPr>
          <p:nvPr/>
        </p:nvPicPr>
        <p:blipFill>
          <a:blip r:embed="rId3"/>
          <a:stretch>
            <a:fillRect/>
          </a:stretch>
        </p:blipFill>
        <p:spPr>
          <a:xfrm rot="21600000">
            <a:off x="7991475" y="2933700"/>
            <a:ext cx="2762250" cy="3257550"/>
          </a:xfrm>
          <a:prstGeom prst="rect">
            <a:avLst/>
          </a:prstGeom>
        </p:spPr>
      </p:pic>
      <p:sp>
        <p:nvSpPr>
          <p:cNvPr id="28" name="textbox 28"/>
          <p:cNvSpPr/>
          <p:nvPr/>
        </p:nvSpPr>
        <p:spPr>
          <a:xfrm>
            <a:off x="587313" y="641941"/>
            <a:ext cx="11476157" cy="5943929"/>
          </a:xfrm>
          <a:prstGeom prst="rect">
            <a:avLst/>
          </a:prstGeom>
        </p:spPr>
        <p:txBody>
          <a:bodyPr vert="horz" wrap="square" lIns="0" tIns="0" rIns="0" bIns="0"/>
          <a:lstStyle/>
          <a:p>
            <a:pPr algn="l" rtl="0" eaLnBrk="0">
              <a:lnSpc>
                <a:spcPct val="72628"/>
              </a:lnSpc>
              <a:tabLst/>
            </a:pPr>
            <a:endParaRPr lang="x-none" altLang="x-none" sz="100" dirty="0"/>
          </a:p>
          <a:p>
            <a:pPr marL="12700" algn="l" rtl="0" eaLnBrk="0">
              <a:lnSpc>
                <a:spcPct val="82000"/>
              </a:lnSpc>
              <a:tabLst/>
            </a:pPr>
            <a:r>
              <a:rPr sz="4200" b="1" kern="0" spc="-40" dirty="0">
                <a:solidFill>
                  <a:srgbClr val="000000">
                    <a:alpha val="100000"/>
                  </a:srgbClr>
                </a:solidFill>
                <a:latin typeface="Trebuchet MS"/>
                <a:ea typeface="Trebuchet MS"/>
                <a:cs typeface="Trebuchet MS"/>
              </a:rPr>
              <a:t>PROBLEM</a:t>
            </a:r>
            <a:r>
              <a:rPr sz="4200" b="1" kern="0" spc="190" dirty="0">
                <a:solidFill>
                  <a:srgbClr val="000000">
                    <a:alpha val="100000"/>
                  </a:srgbClr>
                </a:solidFill>
                <a:latin typeface="Trebuchet MS"/>
                <a:ea typeface="Trebuchet MS"/>
                <a:cs typeface="Trebuchet MS"/>
              </a:rPr>
              <a:t>  </a:t>
            </a:r>
            <a:r>
              <a:rPr sz="4200" b="1" kern="0" spc="-40" dirty="0" smtClean="0">
                <a:solidFill>
                  <a:srgbClr val="000000">
                    <a:alpha val="100000"/>
                  </a:srgbClr>
                </a:solidFill>
                <a:latin typeface="Trebuchet MS"/>
                <a:ea typeface="Trebuchet MS"/>
                <a:cs typeface="Trebuchet MS"/>
              </a:rPr>
              <a:t>STATEMEN</a:t>
            </a:r>
            <a:r>
              <a:rPr lang="en-US" sz="4200" b="1" kern="0" spc="-40" dirty="0" smtClean="0">
                <a:solidFill>
                  <a:srgbClr val="000000">
                    <a:alpha val="100000"/>
                  </a:srgbClr>
                </a:solidFill>
                <a:latin typeface="Trebuchet MS"/>
                <a:ea typeface="Trebuchet MS"/>
                <a:cs typeface="Trebuchet MS"/>
              </a:rPr>
              <a:t>T</a:t>
            </a:r>
          </a:p>
          <a:p>
            <a:pPr marL="12700" algn="l" rtl="0" eaLnBrk="0">
              <a:lnSpc>
                <a:spcPct val="82000"/>
              </a:lnSpc>
              <a:tabLst/>
            </a:pPr>
            <a:endParaRPr lang="en-US" altLang="x-none" sz="2400" dirty="0" smtClean="0"/>
          </a:p>
          <a:p>
            <a:pPr marL="12700" algn="l" rtl="0" eaLnBrk="0">
              <a:lnSpc>
                <a:spcPct val="82000"/>
              </a:lnSpc>
              <a:tabLst/>
            </a:pPr>
            <a:r>
              <a:rPr lang="en-US" altLang="x-none" sz="2400" dirty="0" smtClean="0"/>
              <a:t>Plant Disease Prediction System Using AI.</a:t>
            </a:r>
            <a:endParaRPr lang="x-none" altLang="x-none" sz="2400" dirty="0"/>
          </a:p>
        </p:txBody>
      </p:sp>
      <p:pic>
        <p:nvPicPr>
          <p:cNvPr id="29" name="picture 29"/>
          <p:cNvPicPr>
            <a:picLocks noChangeAspect="1"/>
          </p:cNvPicPr>
          <p:nvPr/>
        </p:nvPicPr>
        <p:blipFill>
          <a:blip r:embed="rId4"/>
          <a:stretch>
            <a:fillRect/>
          </a:stretch>
        </p:blipFill>
        <p:spPr>
          <a:xfrm rot="21600000">
            <a:off x="0" y="4010025"/>
            <a:ext cx="447675" cy="2847971"/>
          </a:xfrm>
          <a:prstGeom prst="rect">
            <a:avLst/>
          </a:prstGeom>
        </p:spPr>
      </p:pic>
      <p:sp>
        <p:nvSpPr>
          <p:cNvPr id="30"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31" name="textbox 31"/>
          <p:cNvSpPr/>
          <p:nvPr/>
        </p:nvSpPr>
        <p:spPr>
          <a:xfrm>
            <a:off x="11380534" y="6504908"/>
            <a:ext cx="99060" cy="161925"/>
          </a:xfrm>
          <a:prstGeom prst="rect">
            <a:avLst/>
          </a:prstGeom>
        </p:spPr>
        <p:txBody>
          <a:bodyPr vert="horz" wrap="square" lIns="0" tIns="0" rIns="0" bIns="0"/>
          <a:lstStyle/>
          <a:p>
            <a:pPr algn="l" rtl="0" eaLnBrk="0">
              <a:lnSpc>
                <a:spcPct val="85530"/>
              </a:lnSpc>
              <a:tabLst/>
            </a:pPr>
            <a:endParaRPr lang="x-none" altLang="x-none" sz="100" dirty="0"/>
          </a:p>
          <a:p>
            <a:pPr marL="12700" algn="l" rtl="0" eaLnBrk="0">
              <a:lnSpc>
                <a:spcPct val="81000"/>
              </a:lnSpc>
              <a:tabLst/>
            </a:pPr>
            <a:r>
              <a:rPr sz="1100" kern="0" spc="-10" dirty="0">
                <a:solidFill>
                  <a:srgbClr val="2E946B">
                    <a:alpha val="100000"/>
                  </a:srgbClr>
                </a:solidFill>
                <a:latin typeface="Trebuchet MS"/>
                <a:ea typeface="Trebuchet MS"/>
                <a:cs typeface="Trebuchet MS"/>
              </a:rPr>
              <a:t>4</a:t>
            </a:r>
            <a:endParaRPr lang="x-none" altLang="x-none"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2"/>
          <a:stretch>
            <a:fillRect/>
          </a:stretch>
        </p:blipFill>
        <p:spPr>
          <a:xfrm rot="21600000">
            <a:off x="7429563" y="0"/>
            <a:ext cx="4762436" cy="6857998"/>
          </a:xfrm>
          <a:prstGeom prst="rect">
            <a:avLst/>
          </a:prstGeom>
        </p:spPr>
      </p:pic>
      <p:pic>
        <p:nvPicPr>
          <p:cNvPr id="33" name="picture 33"/>
          <p:cNvPicPr>
            <a:picLocks noChangeAspect="1"/>
          </p:cNvPicPr>
          <p:nvPr/>
        </p:nvPicPr>
        <p:blipFill>
          <a:blip r:embed="rId3"/>
          <a:stretch>
            <a:fillRect/>
          </a:stretch>
        </p:blipFill>
        <p:spPr>
          <a:xfrm rot="21600000">
            <a:off x="8658225" y="2647950"/>
            <a:ext cx="3533775" cy="3810000"/>
          </a:xfrm>
          <a:prstGeom prst="rect">
            <a:avLst/>
          </a:prstGeom>
        </p:spPr>
      </p:pic>
      <p:sp>
        <p:nvSpPr>
          <p:cNvPr id="34" name="textbox 34"/>
          <p:cNvSpPr/>
          <p:nvPr/>
        </p:nvSpPr>
        <p:spPr>
          <a:xfrm>
            <a:off x="220338" y="154236"/>
            <a:ext cx="11788048" cy="6703760"/>
          </a:xfrm>
          <a:prstGeom prst="rect">
            <a:avLst/>
          </a:prstGeom>
        </p:spPr>
        <p:txBody>
          <a:bodyPr vert="horz" wrap="square" lIns="0" tIns="0" rIns="0" bIns="0"/>
          <a:lstStyle/>
          <a:p>
            <a:pPr marL="171450" indent="-171450" algn="l" rtl="0" eaLnBrk="0">
              <a:lnSpc>
                <a:spcPct val="74169"/>
              </a:lnSpc>
              <a:buFont typeface="Arial" panose="020B0604020202020204" pitchFamily="34" charset="0"/>
              <a:buChar char="•"/>
              <a:tabLst/>
            </a:pPr>
            <a:endParaRPr lang="x-none" altLang="x-none" sz="100" dirty="0"/>
          </a:p>
          <a:p>
            <a:pPr marL="12700" algn="l" rtl="0" eaLnBrk="0">
              <a:lnSpc>
                <a:spcPct val="82000"/>
              </a:lnSpc>
              <a:tabLst/>
            </a:pPr>
            <a:r>
              <a:rPr sz="4200" b="1" kern="0" spc="-10" dirty="0">
                <a:solidFill>
                  <a:srgbClr val="000000">
                    <a:alpha val="100000"/>
                  </a:srgbClr>
                </a:solidFill>
                <a:latin typeface="Trebuchet MS"/>
                <a:ea typeface="Trebuchet MS"/>
                <a:cs typeface="Trebuchet MS"/>
              </a:rPr>
              <a:t>PROJECT</a:t>
            </a:r>
            <a:r>
              <a:rPr sz="4200" b="1" kern="0" spc="180" dirty="0">
                <a:solidFill>
                  <a:srgbClr val="000000">
                    <a:alpha val="100000"/>
                  </a:srgbClr>
                </a:solidFill>
                <a:latin typeface="Trebuchet MS"/>
                <a:ea typeface="Trebuchet MS"/>
                <a:cs typeface="Trebuchet MS"/>
              </a:rPr>
              <a:t>  </a:t>
            </a:r>
            <a:r>
              <a:rPr sz="4200" b="1" kern="0" spc="-10" dirty="0" smtClean="0">
                <a:solidFill>
                  <a:srgbClr val="000000">
                    <a:alpha val="100000"/>
                  </a:srgbClr>
                </a:solidFill>
                <a:latin typeface="Trebuchet MS"/>
                <a:ea typeface="Trebuchet MS"/>
                <a:cs typeface="Trebuchet MS"/>
              </a:rPr>
              <a:t>OVERVIEW</a:t>
            </a:r>
            <a:endParaRPr lang="en-US" sz="4200" b="1" kern="0" spc="-10" dirty="0" smtClean="0">
              <a:solidFill>
                <a:srgbClr val="000000">
                  <a:alpha val="100000"/>
                </a:srgbClr>
              </a:solidFill>
              <a:latin typeface="Trebuchet MS"/>
              <a:ea typeface="Trebuchet MS"/>
              <a:cs typeface="Trebuchet MS"/>
            </a:endParaRPr>
          </a:p>
          <a:p>
            <a:pPr marL="12700" algn="l" rtl="0" eaLnBrk="0">
              <a:lnSpc>
                <a:spcPct val="82000"/>
              </a:lnSpc>
              <a:tabLst/>
            </a:pPr>
            <a:endParaRPr lang="en-US" altLang="x-none" sz="2400" b="1" kern="0" spc="-10" dirty="0">
              <a:solidFill>
                <a:srgbClr val="000000">
                  <a:alpha val="100000"/>
                </a:srgbClr>
              </a:solidFill>
              <a:latin typeface="Trebuchet MS"/>
            </a:endParaRPr>
          </a:p>
          <a:p>
            <a:pPr marL="355600" indent="-342900" eaLnBrk="0">
              <a:lnSpc>
                <a:spcPct val="82000"/>
              </a:lnSpc>
              <a:buFont typeface="Arial" panose="020B0604020202020204" pitchFamily="34" charset="0"/>
              <a:buChar char="•"/>
            </a:pPr>
            <a:r>
              <a:rPr lang="en-US" altLang="x-none" sz="2400" dirty="0"/>
              <a:t>The main goal of this project is to develop an AI-based system that can accurately detect and classify diseases in plants based on images of their leaves or other relevant parts</a:t>
            </a:r>
            <a:r>
              <a:rPr lang="en-US" altLang="x-none" sz="2400" dirty="0" smtClean="0"/>
              <a:t>.</a:t>
            </a:r>
          </a:p>
          <a:p>
            <a:pPr marL="355600" indent="-342900" eaLnBrk="0">
              <a:lnSpc>
                <a:spcPct val="82000"/>
              </a:lnSpc>
              <a:buFont typeface="Arial" panose="020B0604020202020204" pitchFamily="34" charset="0"/>
              <a:buChar char="•"/>
            </a:pPr>
            <a:endParaRPr lang="en-US" altLang="x-none" sz="2400" dirty="0"/>
          </a:p>
          <a:p>
            <a:pPr marL="355600" indent="-342900" eaLnBrk="0">
              <a:lnSpc>
                <a:spcPct val="82000"/>
              </a:lnSpc>
              <a:buFont typeface="Arial" panose="020B0604020202020204" pitchFamily="34" charset="0"/>
              <a:buChar char="•"/>
            </a:pPr>
            <a:r>
              <a:rPr lang="en-US" altLang="x-none" sz="2400" dirty="0" smtClean="0"/>
              <a:t>By </a:t>
            </a:r>
            <a:r>
              <a:rPr lang="en-US" altLang="x-none" sz="2400" dirty="0"/>
              <a:t>leveraging machine learning and computer vision techniques, the system aims to assist farmers and agricultural experts in early disease diagnosis, leading to timely interventions and improved crop yield.</a:t>
            </a:r>
          </a:p>
          <a:p>
            <a:pPr marL="12700" eaLnBrk="0">
              <a:lnSpc>
                <a:spcPct val="82000"/>
              </a:lnSpc>
            </a:pPr>
            <a:endParaRPr lang="x-none" altLang="x-none" sz="2400" dirty="0"/>
          </a:p>
        </p:txBody>
      </p:sp>
      <p:pic>
        <p:nvPicPr>
          <p:cNvPr id="35" name="picture 35"/>
          <p:cNvPicPr>
            <a:picLocks noChangeAspect="1"/>
          </p:cNvPicPr>
          <p:nvPr/>
        </p:nvPicPr>
        <p:blipFill>
          <a:blip r:embed="rId4"/>
          <a:stretch>
            <a:fillRect/>
          </a:stretch>
        </p:blipFill>
        <p:spPr>
          <a:xfrm rot="21600000">
            <a:off x="0" y="4010025"/>
            <a:ext cx="447675" cy="2847971"/>
          </a:xfrm>
          <a:prstGeom prst="rect">
            <a:avLst/>
          </a:prstGeom>
        </p:spPr>
      </p:pic>
      <p:sp>
        <p:nvSpPr>
          <p:cNvPr id="36"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37" name="textbox 37"/>
          <p:cNvSpPr/>
          <p:nvPr/>
        </p:nvSpPr>
        <p:spPr>
          <a:xfrm>
            <a:off x="11387820" y="6504908"/>
            <a:ext cx="91439" cy="161925"/>
          </a:xfrm>
          <a:prstGeom prst="rect">
            <a:avLst/>
          </a:prstGeom>
        </p:spPr>
        <p:txBody>
          <a:bodyPr vert="horz" wrap="square" lIns="0" tIns="0" rIns="0" bIns="0"/>
          <a:lstStyle/>
          <a:p>
            <a:pPr algn="l" rtl="0" eaLnBrk="0">
              <a:lnSpc>
                <a:spcPct val="85016"/>
              </a:lnSpc>
              <a:tabLst/>
            </a:pPr>
            <a:endParaRPr lang="x-none" altLang="x-none" sz="100" dirty="0"/>
          </a:p>
          <a:p>
            <a:pPr marL="12700" algn="l" rtl="0" eaLnBrk="0">
              <a:lnSpc>
                <a:spcPct val="81000"/>
              </a:lnSpc>
              <a:tabLst/>
            </a:pPr>
            <a:r>
              <a:rPr sz="1100" kern="0" spc="-10" dirty="0">
                <a:solidFill>
                  <a:srgbClr val="2E946B">
                    <a:alpha val="100000"/>
                  </a:srgbClr>
                </a:solidFill>
                <a:latin typeface="Trebuchet MS"/>
                <a:ea typeface="Trebuchet MS"/>
                <a:cs typeface="Trebuchet MS"/>
              </a:rPr>
              <a:t>5</a:t>
            </a:r>
            <a:endParaRPr lang="x-none" altLang="x-none"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8"/>
          <p:cNvPicPr>
            <a:picLocks noChangeAspect="1"/>
          </p:cNvPicPr>
          <p:nvPr/>
        </p:nvPicPr>
        <p:blipFill>
          <a:blip r:embed="rId2"/>
          <a:stretch>
            <a:fillRect/>
          </a:stretch>
        </p:blipFill>
        <p:spPr>
          <a:xfrm rot="21600000">
            <a:off x="7429563" y="0"/>
            <a:ext cx="4762436" cy="6857998"/>
          </a:xfrm>
          <a:prstGeom prst="rect">
            <a:avLst/>
          </a:prstGeom>
        </p:spPr>
      </p:pic>
      <p:sp>
        <p:nvSpPr>
          <p:cNvPr id="39" name="textbox 39"/>
          <p:cNvSpPr/>
          <p:nvPr/>
        </p:nvSpPr>
        <p:spPr>
          <a:xfrm>
            <a:off x="77118" y="99152"/>
            <a:ext cx="11900393" cy="6567522"/>
          </a:xfrm>
          <a:prstGeom prst="rect">
            <a:avLst/>
          </a:prstGeom>
        </p:spPr>
        <p:txBody>
          <a:bodyPr vert="horz" wrap="square" lIns="0" tIns="0" rIns="0" bIns="0"/>
          <a:lstStyle/>
          <a:p>
            <a:pPr algn="l" rtl="0" eaLnBrk="0">
              <a:lnSpc>
                <a:spcPct val="88116"/>
              </a:lnSpc>
              <a:tabLst/>
            </a:pPr>
            <a:endParaRPr lang="x-none" altLang="x-none" sz="100" dirty="0"/>
          </a:p>
          <a:p>
            <a:pPr marL="12700" algn="l" rtl="0" eaLnBrk="0">
              <a:lnSpc>
                <a:spcPct val="81000"/>
              </a:lnSpc>
              <a:tabLst/>
            </a:pPr>
            <a:r>
              <a:rPr sz="3200" b="1" kern="0" spc="-30" dirty="0">
                <a:solidFill>
                  <a:srgbClr val="000000">
                    <a:alpha val="100000"/>
                  </a:srgbClr>
                </a:solidFill>
                <a:latin typeface="Trebuchet MS"/>
                <a:ea typeface="Trebuchet MS"/>
                <a:cs typeface="Trebuchet MS"/>
              </a:rPr>
              <a:t>WHO</a:t>
            </a:r>
            <a:r>
              <a:rPr sz="3200" b="1" kern="0" spc="-150" dirty="0">
                <a:solidFill>
                  <a:srgbClr val="000000">
                    <a:alpha val="100000"/>
                  </a:srgbClr>
                </a:solidFill>
                <a:latin typeface="Trebuchet MS"/>
                <a:ea typeface="Trebuchet MS"/>
                <a:cs typeface="Trebuchet MS"/>
              </a:rPr>
              <a:t> </a:t>
            </a:r>
            <a:r>
              <a:rPr sz="3200" b="1" kern="0" spc="-30" dirty="0">
                <a:solidFill>
                  <a:srgbClr val="000000">
                    <a:alpha val="100000"/>
                  </a:srgbClr>
                </a:solidFill>
                <a:latin typeface="Trebuchet MS"/>
                <a:ea typeface="Trebuchet MS"/>
                <a:cs typeface="Trebuchet MS"/>
              </a:rPr>
              <a:t>ARE</a:t>
            </a:r>
            <a:r>
              <a:rPr sz="3200" b="1" kern="0" spc="0" dirty="0">
                <a:solidFill>
                  <a:srgbClr val="000000">
                    <a:alpha val="100000"/>
                  </a:srgbClr>
                </a:solidFill>
                <a:latin typeface="Trebuchet MS"/>
                <a:ea typeface="Trebuchet MS"/>
                <a:cs typeface="Trebuchet MS"/>
              </a:rPr>
              <a:t> </a:t>
            </a:r>
            <a:r>
              <a:rPr sz="3200" b="1" kern="0" spc="-30" dirty="0">
                <a:solidFill>
                  <a:srgbClr val="000000">
                    <a:alpha val="100000"/>
                  </a:srgbClr>
                </a:solidFill>
                <a:latin typeface="Trebuchet MS"/>
                <a:ea typeface="Trebuchet MS"/>
                <a:cs typeface="Trebuchet MS"/>
              </a:rPr>
              <a:t>THE</a:t>
            </a:r>
            <a:r>
              <a:rPr sz="3200" b="1" kern="0" spc="200" dirty="0">
                <a:solidFill>
                  <a:srgbClr val="000000">
                    <a:alpha val="100000"/>
                  </a:srgbClr>
                </a:solidFill>
                <a:latin typeface="Trebuchet MS"/>
                <a:ea typeface="Trebuchet MS"/>
                <a:cs typeface="Trebuchet MS"/>
              </a:rPr>
              <a:t> </a:t>
            </a:r>
            <a:r>
              <a:rPr sz="3200" b="1" kern="0" spc="-30" dirty="0">
                <a:solidFill>
                  <a:srgbClr val="000000">
                    <a:alpha val="100000"/>
                  </a:srgbClr>
                </a:solidFill>
                <a:latin typeface="Trebuchet MS"/>
                <a:ea typeface="Trebuchet MS"/>
                <a:cs typeface="Trebuchet MS"/>
              </a:rPr>
              <a:t>END</a:t>
            </a:r>
            <a:r>
              <a:rPr sz="3200" b="1" kern="0" spc="190" dirty="0">
                <a:solidFill>
                  <a:srgbClr val="000000">
                    <a:alpha val="100000"/>
                  </a:srgbClr>
                </a:solidFill>
                <a:latin typeface="Trebuchet MS"/>
                <a:ea typeface="Trebuchet MS"/>
                <a:cs typeface="Trebuchet MS"/>
              </a:rPr>
              <a:t> </a:t>
            </a:r>
            <a:r>
              <a:rPr sz="3200" b="1" kern="0" spc="-30" dirty="0">
                <a:solidFill>
                  <a:srgbClr val="000000">
                    <a:alpha val="100000"/>
                  </a:srgbClr>
                </a:solidFill>
                <a:latin typeface="Trebuchet MS"/>
                <a:ea typeface="Trebuchet MS"/>
                <a:cs typeface="Trebuchet MS"/>
              </a:rPr>
              <a:t>USERS</a:t>
            </a:r>
            <a:r>
              <a:rPr sz="3200" b="1" kern="0" spc="-30" dirty="0" smtClean="0">
                <a:solidFill>
                  <a:srgbClr val="000000">
                    <a:alpha val="100000"/>
                  </a:srgbClr>
                </a:solidFill>
                <a:latin typeface="Trebuchet MS"/>
                <a:ea typeface="Trebuchet MS"/>
                <a:cs typeface="Trebuchet MS"/>
              </a:rPr>
              <a:t>?</a:t>
            </a:r>
            <a:endParaRPr lang="en-US" sz="3200" b="1" kern="0" spc="-3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Farmers</a:t>
            </a: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Agricultural Experts</a:t>
            </a: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Agribusinesses</a:t>
            </a: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Government Agencies</a:t>
            </a: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Educational Institutions</a:t>
            </a: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Crop Consultants</a:t>
            </a: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355600" indent="-3429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Technology Providers</a:t>
            </a:r>
          </a:p>
          <a:p>
            <a:pPr marL="355600" indent="-3429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12700" algn="l" rtl="0" eaLnBrk="0">
              <a:lnSpc>
                <a:spcPct val="81000"/>
              </a:lnSpc>
              <a:tabLst/>
            </a:pPr>
            <a:endParaRPr lang="x-none" altLang="x-none" sz="2400" dirty="0"/>
          </a:p>
        </p:txBody>
      </p:sp>
      <p:pic>
        <p:nvPicPr>
          <p:cNvPr id="40" name="picture 40"/>
          <p:cNvPicPr>
            <a:picLocks noChangeAspect="1"/>
          </p:cNvPicPr>
          <p:nvPr/>
        </p:nvPicPr>
        <p:blipFill>
          <a:blip r:embed="rId3"/>
          <a:stretch>
            <a:fillRect/>
          </a:stretch>
        </p:blipFill>
        <p:spPr>
          <a:xfrm rot="21600000">
            <a:off x="0" y="4010025"/>
            <a:ext cx="447675" cy="2847971"/>
          </a:xfrm>
          <a:prstGeom prst="rect">
            <a:avLst/>
          </a:prstGeom>
        </p:spPr>
      </p:pic>
      <p:sp>
        <p:nvSpPr>
          <p:cNvPr id="41"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42"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43"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44" name="textbox 44"/>
          <p:cNvSpPr/>
          <p:nvPr/>
        </p:nvSpPr>
        <p:spPr>
          <a:xfrm>
            <a:off x="11384677" y="6503479"/>
            <a:ext cx="94614" cy="163195"/>
          </a:xfrm>
          <a:prstGeom prst="rect">
            <a:avLst/>
          </a:prstGeom>
        </p:spPr>
        <p:txBody>
          <a:bodyPr vert="horz" wrap="square" lIns="0" tIns="0" rIns="0" bIns="0"/>
          <a:lstStyle/>
          <a:p>
            <a:pPr algn="l" rtl="0" eaLnBrk="0">
              <a:lnSpc>
                <a:spcPct val="83029"/>
              </a:lnSpc>
              <a:tabLst/>
            </a:pPr>
            <a:endParaRPr lang="x-none" altLang="x-none" sz="100" dirty="0"/>
          </a:p>
          <a:p>
            <a:pPr marL="12700" algn="l" rtl="0" eaLnBrk="0">
              <a:lnSpc>
                <a:spcPct val="82000"/>
              </a:lnSpc>
              <a:tabLst/>
            </a:pPr>
            <a:r>
              <a:rPr sz="1100" kern="0" spc="-10" dirty="0">
                <a:solidFill>
                  <a:srgbClr val="2E946B">
                    <a:alpha val="100000"/>
                  </a:srgbClr>
                </a:solidFill>
                <a:latin typeface="Trebuchet MS"/>
                <a:ea typeface="Trebuchet MS"/>
                <a:cs typeface="Trebuchet MS"/>
              </a:rPr>
              <a:t>6</a:t>
            </a:r>
            <a:endParaRPr lang="x-none" altLang="x-none"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5"/>
          <p:cNvPicPr>
            <a:picLocks noChangeAspect="1"/>
          </p:cNvPicPr>
          <p:nvPr/>
        </p:nvPicPr>
        <p:blipFill>
          <a:blip r:embed="rId2"/>
          <a:stretch>
            <a:fillRect/>
          </a:stretch>
        </p:blipFill>
        <p:spPr>
          <a:xfrm rot="21600000">
            <a:off x="7429563" y="0"/>
            <a:ext cx="4762436" cy="6857998"/>
          </a:xfrm>
          <a:prstGeom prst="rect">
            <a:avLst/>
          </a:prstGeom>
        </p:spPr>
      </p:pic>
      <p:pic>
        <p:nvPicPr>
          <p:cNvPr id="46" name="picture 46"/>
          <p:cNvPicPr>
            <a:picLocks noChangeAspect="1"/>
          </p:cNvPicPr>
          <p:nvPr/>
        </p:nvPicPr>
        <p:blipFill>
          <a:blip r:embed="rId3"/>
          <a:stretch>
            <a:fillRect/>
          </a:stretch>
        </p:blipFill>
        <p:spPr>
          <a:xfrm rot="21600000">
            <a:off x="0" y="4010025"/>
            <a:ext cx="447675" cy="2847971"/>
          </a:xfrm>
          <a:prstGeom prst="rect">
            <a:avLst/>
          </a:prstGeom>
        </p:spPr>
      </p:pic>
      <p:pic>
        <p:nvPicPr>
          <p:cNvPr id="47" name="picture 47"/>
          <p:cNvPicPr>
            <a:picLocks noChangeAspect="1"/>
          </p:cNvPicPr>
          <p:nvPr/>
        </p:nvPicPr>
        <p:blipFill>
          <a:blip r:embed="rId4"/>
          <a:stretch>
            <a:fillRect/>
          </a:stretch>
        </p:blipFill>
        <p:spPr>
          <a:xfrm rot="21600000">
            <a:off x="0" y="1476375"/>
            <a:ext cx="2695574" cy="3248025"/>
          </a:xfrm>
          <a:prstGeom prst="rect">
            <a:avLst/>
          </a:prstGeom>
        </p:spPr>
      </p:pic>
      <p:sp>
        <p:nvSpPr>
          <p:cNvPr id="48" name="textbox 48"/>
          <p:cNvSpPr/>
          <p:nvPr/>
        </p:nvSpPr>
        <p:spPr>
          <a:xfrm>
            <a:off x="270933" y="185893"/>
            <a:ext cx="11531160" cy="6486210"/>
          </a:xfrm>
          <a:prstGeom prst="rect">
            <a:avLst/>
          </a:prstGeom>
        </p:spPr>
        <p:txBody>
          <a:bodyPr vert="horz" wrap="square" lIns="0" tIns="0" rIns="0" bIns="0"/>
          <a:lstStyle/>
          <a:p>
            <a:pPr algn="l" rtl="0" eaLnBrk="0">
              <a:lnSpc>
                <a:spcPct val="71007"/>
              </a:lnSpc>
              <a:tabLst/>
            </a:pPr>
            <a:endParaRPr lang="x-none" altLang="x-none" sz="100" dirty="0"/>
          </a:p>
          <a:p>
            <a:pPr marL="12700" algn="l" rtl="0" eaLnBrk="0">
              <a:lnSpc>
                <a:spcPct val="81000"/>
              </a:lnSpc>
              <a:tabLst/>
            </a:pPr>
            <a:r>
              <a:rPr sz="3600" b="1" kern="0" spc="-30" dirty="0">
                <a:solidFill>
                  <a:srgbClr val="000000">
                    <a:alpha val="100000"/>
                  </a:srgbClr>
                </a:solidFill>
                <a:latin typeface="Trebuchet MS"/>
                <a:ea typeface="Trebuchet MS"/>
                <a:cs typeface="Trebuchet MS"/>
              </a:rPr>
              <a:t>YOUR</a:t>
            </a:r>
            <a:r>
              <a:rPr sz="3600" b="1" kern="0" spc="10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SOLUTION</a:t>
            </a:r>
            <a:r>
              <a:rPr sz="3600" b="1" kern="0" spc="-33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AND</a:t>
            </a:r>
            <a:r>
              <a:rPr sz="3600" b="1" kern="0" spc="31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ITS</a:t>
            </a:r>
            <a:r>
              <a:rPr sz="3600" b="1" kern="0" spc="7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VALUE</a:t>
            </a:r>
            <a:r>
              <a:rPr sz="3600" b="1" kern="0" spc="200" dirty="0">
                <a:solidFill>
                  <a:srgbClr val="000000">
                    <a:alpha val="100000"/>
                  </a:srgbClr>
                </a:solidFill>
                <a:latin typeface="Trebuchet MS"/>
                <a:ea typeface="Trebuchet MS"/>
                <a:cs typeface="Trebuchet MS"/>
              </a:rPr>
              <a:t> </a:t>
            </a:r>
            <a:r>
              <a:rPr sz="3600" b="1" kern="0" spc="-30" dirty="0" smtClean="0">
                <a:solidFill>
                  <a:srgbClr val="000000">
                    <a:alpha val="100000"/>
                  </a:srgbClr>
                </a:solidFill>
                <a:latin typeface="Trebuchet MS"/>
                <a:ea typeface="Trebuchet MS"/>
                <a:cs typeface="Trebuchet MS"/>
              </a:rPr>
              <a:t>PROPOSITION</a:t>
            </a:r>
            <a:endParaRPr lang="en-US" sz="3600" b="1" kern="0" spc="-3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sz="3600" b="1" kern="0" spc="-30" dirty="0">
              <a:solidFill>
                <a:srgbClr val="000000">
                  <a:alpha val="100000"/>
                </a:srgbClr>
              </a:solidFill>
              <a:latin typeface="Trebuchet MS"/>
              <a:ea typeface="Trebuchet MS"/>
              <a:cs typeface="Trebuchet MS"/>
            </a:endParaRPr>
          </a:p>
          <a:p>
            <a:pPr marL="12700" algn="l" rtl="0" eaLnBrk="0">
              <a:lnSpc>
                <a:spcPct val="81000"/>
              </a:lnSpc>
              <a:tabLst/>
            </a:pPr>
            <a:r>
              <a:rPr lang="en-US" sz="3600" b="1" kern="0" spc="-30" dirty="0" smtClean="0">
                <a:solidFill>
                  <a:srgbClr val="000000">
                    <a:alpha val="100000"/>
                  </a:srgbClr>
                </a:solidFill>
                <a:latin typeface="Trebuchet MS"/>
                <a:ea typeface="Trebuchet MS"/>
                <a:cs typeface="Trebuchet MS"/>
              </a:rPr>
              <a:t>SOLUTION</a:t>
            </a:r>
          </a:p>
          <a:p>
            <a:pPr marL="12700" algn="l" rtl="0" eaLnBrk="0">
              <a:lnSpc>
                <a:spcPct val="81000"/>
              </a:lnSpc>
              <a:tabLst/>
            </a:pPr>
            <a:endParaRPr lang="en-US" altLang="x-none" sz="3600" b="1" kern="0" spc="-30" dirty="0" smtClean="0">
              <a:solidFill>
                <a:srgbClr val="000000">
                  <a:alpha val="100000"/>
                </a:srgbClr>
              </a:solidFill>
              <a:latin typeface="Trebuchet MS"/>
            </a:endParaRPr>
          </a:p>
          <a:p>
            <a:pPr marL="584200" indent="-571500" eaLnBrk="0">
              <a:lnSpc>
                <a:spcPct val="81000"/>
              </a:lnSpc>
              <a:buFont typeface="Arial" panose="020B0604020202020204" pitchFamily="34" charset="0"/>
              <a:buChar char="•"/>
            </a:pPr>
            <a:r>
              <a:rPr lang="en-US" altLang="x-none" sz="2400" b="1" kern="0" spc="-30" dirty="0">
                <a:solidFill>
                  <a:srgbClr val="000000">
                    <a:alpha val="100000"/>
                  </a:srgbClr>
                </a:solidFill>
                <a:latin typeface="Trebuchet MS"/>
              </a:rPr>
              <a:t>The plant disease prediction system using AI offers a comprehensive solution for early and accurate detection of diseases in plants. </a:t>
            </a:r>
            <a:endParaRPr lang="en-US" altLang="x-none" sz="2400" b="1" kern="0" spc="-30" dirty="0" smtClean="0">
              <a:solidFill>
                <a:srgbClr val="000000">
                  <a:alpha val="100000"/>
                </a:srgbClr>
              </a:solidFill>
              <a:latin typeface="Trebuchet MS"/>
            </a:endParaRPr>
          </a:p>
          <a:p>
            <a:pPr marL="12700" eaLnBrk="0">
              <a:lnSpc>
                <a:spcPct val="81000"/>
              </a:lnSpc>
            </a:pPr>
            <a:r>
              <a:rPr lang="en-US" altLang="x-none" sz="2400" b="1" kern="0" spc="-30" dirty="0" smtClean="0">
                <a:solidFill>
                  <a:srgbClr val="000000">
                    <a:alpha val="100000"/>
                  </a:srgbClr>
                </a:solidFill>
                <a:latin typeface="Trebuchet MS"/>
              </a:rPr>
              <a:t>  </a:t>
            </a:r>
          </a:p>
          <a:p>
            <a:pPr marL="584200" indent="-571500" eaLnBrk="0">
              <a:lnSpc>
                <a:spcPct val="81000"/>
              </a:lnSpc>
              <a:buFont typeface="Arial" panose="020B0604020202020204" pitchFamily="34" charset="0"/>
              <a:buChar char="•"/>
            </a:pPr>
            <a:r>
              <a:rPr lang="en-US" altLang="x-none" sz="2400" b="1" kern="0" spc="-30" dirty="0">
                <a:solidFill>
                  <a:srgbClr val="000000">
                    <a:alpha val="100000"/>
                  </a:srgbClr>
                </a:solidFill>
                <a:latin typeface="Trebuchet MS"/>
              </a:rPr>
              <a:t> It leverages machine learning and computer vision techniques to analyze images of plant leaves or relevant parts, identify disease symptoms, and provide timely diagnosis and recommendations for treatment</a:t>
            </a:r>
            <a:r>
              <a:rPr lang="en-US" altLang="x-none" sz="2400" b="1" kern="0" spc="-30" dirty="0" smtClean="0">
                <a:solidFill>
                  <a:srgbClr val="000000">
                    <a:alpha val="100000"/>
                  </a:srgbClr>
                </a:solidFill>
                <a:latin typeface="Trebuchet MS"/>
              </a:rPr>
              <a:t>.</a:t>
            </a:r>
          </a:p>
          <a:p>
            <a:pPr marL="584200" indent="-571500" eaLnBrk="0">
              <a:lnSpc>
                <a:spcPct val="81000"/>
              </a:lnSpc>
              <a:buFont typeface="Arial" panose="020B0604020202020204" pitchFamily="34" charset="0"/>
              <a:buChar char="•"/>
            </a:pPr>
            <a:endParaRPr lang="en-US" altLang="x-none" sz="2400" b="1" kern="0" spc="-30" dirty="0" smtClean="0">
              <a:solidFill>
                <a:srgbClr val="000000">
                  <a:alpha val="100000"/>
                </a:srgbClr>
              </a:solidFill>
              <a:latin typeface="Trebuchet MS"/>
            </a:endParaRPr>
          </a:p>
          <a:p>
            <a:pPr marL="584200" indent="-571500" eaLnBrk="0">
              <a:lnSpc>
                <a:spcPct val="81000"/>
              </a:lnSpc>
              <a:buFont typeface="Arial" panose="020B0604020202020204" pitchFamily="34" charset="0"/>
              <a:buChar char="•"/>
            </a:pPr>
            <a:r>
              <a:rPr lang="en-US" altLang="x-none" sz="2400" b="1" kern="0" spc="-30" dirty="0" smtClean="0">
                <a:solidFill>
                  <a:srgbClr val="000000">
                    <a:alpha val="100000"/>
                  </a:srgbClr>
                </a:solidFill>
                <a:latin typeface="Trebuchet MS"/>
              </a:rPr>
              <a:t>The </a:t>
            </a:r>
            <a:r>
              <a:rPr lang="en-US" altLang="x-none" sz="2400" b="1" kern="0" spc="-30" dirty="0">
                <a:solidFill>
                  <a:srgbClr val="000000">
                    <a:alpha val="100000"/>
                  </a:srgbClr>
                </a:solidFill>
                <a:latin typeface="Trebuchet MS"/>
              </a:rPr>
              <a:t>system incorporates a user-friendly interface for easy access and interaction, making it accessible to farmers, agricultural experts, and other stakeholders in the agriculture industry.         </a:t>
            </a:r>
            <a:endParaRPr lang="en-US" altLang="x-none" sz="2400" b="1" kern="0" spc="-30" dirty="0" smtClean="0">
              <a:solidFill>
                <a:srgbClr val="000000">
                  <a:alpha val="100000"/>
                </a:srgbClr>
              </a:solidFill>
              <a:latin typeface="Trebuchet MS"/>
            </a:endParaRPr>
          </a:p>
          <a:p>
            <a:pPr marL="12700" algn="l" rtl="0" eaLnBrk="0">
              <a:lnSpc>
                <a:spcPct val="81000"/>
              </a:lnSpc>
              <a:tabLst/>
            </a:pPr>
            <a:r>
              <a:rPr lang="en-US" altLang="x-none" sz="3600" b="1" kern="0" spc="-30" dirty="0" smtClean="0">
                <a:solidFill>
                  <a:srgbClr val="000000">
                    <a:alpha val="100000"/>
                  </a:srgbClr>
                </a:solidFill>
                <a:latin typeface="Trebuchet MS"/>
              </a:rPr>
              <a:t>                   </a:t>
            </a:r>
          </a:p>
          <a:p>
            <a:pPr marL="12700" algn="l" rtl="0" eaLnBrk="0">
              <a:lnSpc>
                <a:spcPct val="81000"/>
              </a:lnSpc>
              <a:tabLst/>
            </a:pPr>
            <a:endParaRPr lang="x-none" altLang="x-none" sz="2400" dirty="0"/>
          </a:p>
        </p:txBody>
      </p:sp>
      <p:sp>
        <p:nvSpPr>
          <p:cNvPr id="49"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50"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51"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52" name="textbox 52"/>
          <p:cNvSpPr/>
          <p:nvPr/>
        </p:nvSpPr>
        <p:spPr>
          <a:xfrm>
            <a:off x="11384677" y="6504908"/>
            <a:ext cx="94614" cy="161925"/>
          </a:xfrm>
          <a:prstGeom prst="rect">
            <a:avLst/>
          </a:prstGeom>
        </p:spPr>
        <p:txBody>
          <a:bodyPr vert="horz" wrap="square" lIns="0" tIns="0" rIns="0" bIns="0"/>
          <a:lstStyle/>
          <a:p>
            <a:pPr algn="l" rtl="0" eaLnBrk="0">
              <a:lnSpc>
                <a:spcPct val="85530"/>
              </a:lnSpc>
              <a:tabLst/>
            </a:pPr>
            <a:endParaRPr lang="x-none" altLang="x-none" sz="100" dirty="0"/>
          </a:p>
          <a:p>
            <a:pPr marL="12700" algn="l" rtl="0" eaLnBrk="0">
              <a:lnSpc>
                <a:spcPct val="81000"/>
              </a:lnSpc>
              <a:tabLst/>
            </a:pPr>
            <a:r>
              <a:rPr sz="1100" kern="0" spc="-10" dirty="0">
                <a:solidFill>
                  <a:srgbClr val="2E946B">
                    <a:alpha val="100000"/>
                  </a:srgbClr>
                </a:solidFill>
                <a:latin typeface="Trebuchet MS"/>
                <a:ea typeface="Trebuchet MS"/>
                <a:cs typeface="Trebuchet MS"/>
              </a:rPr>
              <a:t>7</a:t>
            </a:r>
            <a:endParaRPr lang="x-none" altLang="x-none"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5"/>
          <p:cNvPicPr>
            <a:picLocks noChangeAspect="1"/>
          </p:cNvPicPr>
          <p:nvPr/>
        </p:nvPicPr>
        <p:blipFill>
          <a:blip r:embed="rId2"/>
          <a:stretch>
            <a:fillRect/>
          </a:stretch>
        </p:blipFill>
        <p:spPr>
          <a:xfrm rot="21600000">
            <a:off x="7429563" y="0"/>
            <a:ext cx="4762436" cy="6857998"/>
          </a:xfrm>
          <a:prstGeom prst="rect">
            <a:avLst/>
          </a:prstGeom>
        </p:spPr>
      </p:pic>
      <p:pic>
        <p:nvPicPr>
          <p:cNvPr id="46" name="picture 46"/>
          <p:cNvPicPr>
            <a:picLocks noChangeAspect="1"/>
          </p:cNvPicPr>
          <p:nvPr/>
        </p:nvPicPr>
        <p:blipFill>
          <a:blip r:embed="rId3"/>
          <a:stretch>
            <a:fillRect/>
          </a:stretch>
        </p:blipFill>
        <p:spPr>
          <a:xfrm rot="21600000">
            <a:off x="0" y="4010025"/>
            <a:ext cx="447675" cy="2847971"/>
          </a:xfrm>
          <a:prstGeom prst="rect">
            <a:avLst/>
          </a:prstGeom>
        </p:spPr>
      </p:pic>
      <p:pic>
        <p:nvPicPr>
          <p:cNvPr id="47" name="picture 47"/>
          <p:cNvPicPr>
            <a:picLocks noChangeAspect="1"/>
          </p:cNvPicPr>
          <p:nvPr/>
        </p:nvPicPr>
        <p:blipFill>
          <a:blip r:embed="rId4"/>
          <a:stretch>
            <a:fillRect/>
          </a:stretch>
        </p:blipFill>
        <p:spPr>
          <a:xfrm rot="21600000">
            <a:off x="0" y="1476375"/>
            <a:ext cx="2695574" cy="3248025"/>
          </a:xfrm>
          <a:prstGeom prst="rect">
            <a:avLst/>
          </a:prstGeom>
        </p:spPr>
      </p:pic>
      <p:sp>
        <p:nvSpPr>
          <p:cNvPr id="48" name="textbox 48"/>
          <p:cNvSpPr/>
          <p:nvPr/>
        </p:nvSpPr>
        <p:spPr>
          <a:xfrm>
            <a:off x="270933" y="185893"/>
            <a:ext cx="11531160" cy="6486210"/>
          </a:xfrm>
          <a:prstGeom prst="rect">
            <a:avLst/>
          </a:prstGeom>
        </p:spPr>
        <p:txBody>
          <a:bodyPr vert="horz" wrap="square" lIns="0" tIns="0" rIns="0" bIns="0"/>
          <a:lstStyle/>
          <a:p>
            <a:pPr algn="l" rtl="0" eaLnBrk="0">
              <a:lnSpc>
                <a:spcPct val="71007"/>
              </a:lnSpc>
              <a:tabLst/>
            </a:pPr>
            <a:endParaRPr lang="x-none" altLang="x-none" sz="100" dirty="0"/>
          </a:p>
          <a:p>
            <a:pPr marL="12700" algn="l" rtl="0" eaLnBrk="0">
              <a:lnSpc>
                <a:spcPct val="81000"/>
              </a:lnSpc>
              <a:tabLst/>
            </a:pPr>
            <a:r>
              <a:rPr sz="3600" b="1" kern="0" spc="-30" dirty="0">
                <a:solidFill>
                  <a:srgbClr val="000000">
                    <a:alpha val="100000"/>
                  </a:srgbClr>
                </a:solidFill>
                <a:latin typeface="Trebuchet MS"/>
                <a:ea typeface="Trebuchet MS"/>
                <a:cs typeface="Trebuchet MS"/>
              </a:rPr>
              <a:t>YOUR</a:t>
            </a:r>
            <a:r>
              <a:rPr sz="3600" b="1" kern="0" spc="10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SOLUTION</a:t>
            </a:r>
            <a:r>
              <a:rPr sz="3600" b="1" kern="0" spc="-33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AND</a:t>
            </a:r>
            <a:r>
              <a:rPr sz="3600" b="1" kern="0" spc="31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ITS</a:t>
            </a:r>
            <a:r>
              <a:rPr sz="3600" b="1" kern="0" spc="70" dirty="0">
                <a:solidFill>
                  <a:srgbClr val="000000">
                    <a:alpha val="100000"/>
                  </a:srgbClr>
                </a:solidFill>
                <a:latin typeface="Trebuchet MS"/>
                <a:ea typeface="Trebuchet MS"/>
                <a:cs typeface="Trebuchet MS"/>
              </a:rPr>
              <a:t> </a:t>
            </a:r>
            <a:r>
              <a:rPr sz="3600" b="1" kern="0" spc="-30" dirty="0">
                <a:solidFill>
                  <a:srgbClr val="000000">
                    <a:alpha val="100000"/>
                  </a:srgbClr>
                </a:solidFill>
                <a:latin typeface="Trebuchet MS"/>
                <a:ea typeface="Trebuchet MS"/>
                <a:cs typeface="Trebuchet MS"/>
              </a:rPr>
              <a:t>VALUE</a:t>
            </a:r>
            <a:r>
              <a:rPr sz="3600" b="1" kern="0" spc="200" dirty="0">
                <a:solidFill>
                  <a:srgbClr val="000000">
                    <a:alpha val="100000"/>
                  </a:srgbClr>
                </a:solidFill>
                <a:latin typeface="Trebuchet MS"/>
                <a:ea typeface="Trebuchet MS"/>
                <a:cs typeface="Trebuchet MS"/>
              </a:rPr>
              <a:t> </a:t>
            </a:r>
            <a:r>
              <a:rPr sz="3600" b="1" kern="0" spc="-30" dirty="0" smtClean="0">
                <a:solidFill>
                  <a:srgbClr val="000000">
                    <a:alpha val="100000"/>
                  </a:srgbClr>
                </a:solidFill>
                <a:latin typeface="Trebuchet MS"/>
                <a:ea typeface="Trebuchet MS"/>
                <a:cs typeface="Trebuchet MS"/>
              </a:rPr>
              <a:t>PROPOSITION</a:t>
            </a:r>
            <a:endParaRPr lang="en-US" sz="3600" b="1" kern="0" spc="-30" dirty="0" smtClean="0">
              <a:solidFill>
                <a:srgbClr val="000000">
                  <a:alpha val="100000"/>
                </a:srgbClr>
              </a:solidFill>
              <a:latin typeface="Trebuchet MS"/>
              <a:ea typeface="Trebuchet MS"/>
              <a:cs typeface="Trebuchet MS"/>
            </a:endParaRPr>
          </a:p>
          <a:p>
            <a:pPr marL="12700" algn="l" rtl="0" eaLnBrk="0">
              <a:lnSpc>
                <a:spcPct val="81000"/>
              </a:lnSpc>
              <a:tabLst/>
            </a:pPr>
            <a:endParaRPr lang="en-US" sz="3600" b="1" kern="0" spc="-30" dirty="0">
              <a:solidFill>
                <a:srgbClr val="000000">
                  <a:alpha val="100000"/>
                </a:srgbClr>
              </a:solidFill>
              <a:latin typeface="Trebuchet MS"/>
              <a:ea typeface="Trebuchet MS"/>
              <a:cs typeface="Trebuchet MS"/>
            </a:endParaRPr>
          </a:p>
          <a:p>
            <a:pPr marL="12700" algn="l" rtl="0" eaLnBrk="0">
              <a:lnSpc>
                <a:spcPct val="81000"/>
              </a:lnSpc>
              <a:tabLst/>
            </a:pPr>
            <a:r>
              <a:rPr lang="en-US" sz="3600" b="1" kern="0" spc="-30" dirty="0" smtClean="0">
                <a:solidFill>
                  <a:srgbClr val="000000">
                    <a:alpha val="100000"/>
                  </a:srgbClr>
                </a:solidFill>
                <a:latin typeface="Trebuchet MS"/>
                <a:ea typeface="Trebuchet MS"/>
                <a:cs typeface="Trebuchet MS"/>
              </a:rPr>
              <a:t>PROPOSITION</a:t>
            </a:r>
          </a:p>
          <a:p>
            <a:pPr marL="12700" algn="l" rtl="0" eaLnBrk="0">
              <a:lnSpc>
                <a:spcPct val="81000"/>
              </a:lnSpc>
              <a:tabLst/>
            </a:pPr>
            <a:endParaRPr lang="en-US" altLang="x-none" sz="3600" b="1" kern="0" spc="-30" dirty="0" smtClean="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Early Disease Detection.</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Accurate Diagnosis.</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Improved Crop Health.</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Cost Savings.</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Data-Driven Insights.</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Ease of use.</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584200" indent="-571500" algn="l" rtl="0" eaLnBrk="0">
              <a:lnSpc>
                <a:spcPct val="81000"/>
              </a:lnSpc>
              <a:buFont typeface="Arial" panose="020B0604020202020204" pitchFamily="34" charset="0"/>
              <a:buChar char="•"/>
              <a:tabLst/>
            </a:pPr>
            <a:r>
              <a:rPr lang="en-US" altLang="x-none" sz="2400" b="1" kern="0" spc="-30" dirty="0" smtClean="0">
                <a:solidFill>
                  <a:srgbClr val="000000">
                    <a:alpha val="100000"/>
                  </a:srgbClr>
                </a:solidFill>
                <a:latin typeface="Trebuchet MS"/>
              </a:rPr>
              <a:t>Support for Sustainable Development.</a:t>
            </a:r>
          </a:p>
          <a:p>
            <a:pPr marL="584200" indent="-571500" algn="l" rtl="0" eaLnBrk="0">
              <a:lnSpc>
                <a:spcPct val="81000"/>
              </a:lnSpc>
              <a:buFont typeface="Arial" panose="020B0604020202020204" pitchFamily="34" charset="0"/>
              <a:buChar char="•"/>
              <a:tabLst/>
            </a:pPr>
            <a:endParaRPr lang="en-US" altLang="x-none" sz="2400" b="1" kern="0" spc="-30" dirty="0">
              <a:solidFill>
                <a:srgbClr val="000000">
                  <a:alpha val="100000"/>
                </a:srgbClr>
              </a:solidFill>
              <a:latin typeface="Trebuchet MS"/>
            </a:endParaRPr>
          </a:p>
          <a:p>
            <a:pPr marL="12700" algn="l" rtl="0" eaLnBrk="0">
              <a:lnSpc>
                <a:spcPct val="81000"/>
              </a:lnSpc>
              <a:tabLst/>
            </a:pPr>
            <a:r>
              <a:rPr lang="en-US" altLang="x-none" sz="3600" b="1" kern="0" spc="-30" dirty="0" smtClean="0">
                <a:solidFill>
                  <a:srgbClr val="000000">
                    <a:alpha val="100000"/>
                  </a:srgbClr>
                </a:solidFill>
                <a:latin typeface="Trebuchet MS"/>
              </a:rPr>
              <a:t>                   </a:t>
            </a:r>
          </a:p>
          <a:p>
            <a:pPr marL="12700" algn="l" rtl="0" eaLnBrk="0">
              <a:lnSpc>
                <a:spcPct val="81000"/>
              </a:lnSpc>
              <a:tabLst/>
            </a:pPr>
            <a:endParaRPr lang="x-none" altLang="x-none" sz="2400" dirty="0"/>
          </a:p>
        </p:txBody>
      </p:sp>
      <p:sp>
        <p:nvSpPr>
          <p:cNvPr id="49"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50" name="rect"/>
          <p:cNvSpPr/>
          <p:nvPr/>
        </p:nvSpPr>
        <p:spPr>
          <a:xfrm>
            <a:off x="6696075" y="1695450"/>
            <a:ext cx="314325" cy="323850"/>
          </a:xfrm>
          <a:prstGeom prst="rect">
            <a:avLst/>
          </a:prstGeom>
          <a:solidFill>
            <a:srgbClr val="2E83C3">
              <a:alpha val="100000"/>
            </a:srgbClr>
          </a:solidFill>
          <a:ln cap="flat">
            <a:noFill/>
            <a:prstDash val="solid"/>
            <a:miter lim="0"/>
          </a:ln>
        </p:spPr>
        <p:txBody>
          <a:bodyPr rtlCol="0"/>
          <a:lstStyle/>
          <a:p>
            <a:pPr algn="ctr"/>
            <a:endParaRPr lang="zh-CN" altLang="en-US"/>
          </a:p>
        </p:txBody>
      </p:sp>
      <p:sp>
        <p:nvSpPr>
          <p:cNvPr id="51"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
        <p:nvSpPr>
          <p:cNvPr id="52" name="textbox 52"/>
          <p:cNvSpPr/>
          <p:nvPr/>
        </p:nvSpPr>
        <p:spPr>
          <a:xfrm>
            <a:off x="11384677" y="6504908"/>
            <a:ext cx="94614" cy="161925"/>
          </a:xfrm>
          <a:prstGeom prst="rect">
            <a:avLst/>
          </a:prstGeom>
        </p:spPr>
        <p:txBody>
          <a:bodyPr vert="horz" wrap="square" lIns="0" tIns="0" rIns="0" bIns="0"/>
          <a:lstStyle/>
          <a:p>
            <a:pPr algn="l" rtl="0" eaLnBrk="0">
              <a:lnSpc>
                <a:spcPct val="85530"/>
              </a:lnSpc>
              <a:tabLst/>
            </a:pPr>
            <a:endParaRPr lang="x-none" altLang="x-none" sz="100" dirty="0"/>
          </a:p>
          <a:p>
            <a:pPr marL="12700" algn="l" rtl="0" eaLnBrk="0">
              <a:lnSpc>
                <a:spcPct val="81000"/>
              </a:lnSpc>
              <a:tabLst/>
            </a:pPr>
            <a:r>
              <a:rPr sz="1100" kern="0" spc="-10" dirty="0">
                <a:solidFill>
                  <a:srgbClr val="2E946B">
                    <a:alpha val="100000"/>
                  </a:srgbClr>
                </a:solidFill>
                <a:latin typeface="Trebuchet MS"/>
                <a:ea typeface="Trebuchet MS"/>
                <a:cs typeface="Trebuchet MS"/>
              </a:rPr>
              <a:t>7</a:t>
            </a:r>
            <a:endParaRPr lang="x-none" altLang="x-none" sz="1100" dirty="0"/>
          </a:p>
        </p:txBody>
      </p:sp>
    </p:spTree>
    <p:extLst>
      <p:ext uri="{BB962C8B-B14F-4D97-AF65-F5344CB8AC3E}">
        <p14:creationId xmlns:p14="http://schemas.microsoft.com/office/powerpoint/2010/main" val="119112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3"/>
          <p:cNvPicPr>
            <a:picLocks noChangeAspect="1"/>
          </p:cNvPicPr>
          <p:nvPr/>
        </p:nvPicPr>
        <p:blipFill>
          <a:blip r:embed="rId2"/>
          <a:stretch>
            <a:fillRect/>
          </a:stretch>
        </p:blipFill>
        <p:spPr>
          <a:xfrm rot="21600000">
            <a:off x="7429563" y="0"/>
            <a:ext cx="4762436" cy="6857998"/>
          </a:xfrm>
          <a:prstGeom prst="rect">
            <a:avLst/>
          </a:prstGeom>
        </p:spPr>
      </p:pic>
      <p:sp>
        <p:nvSpPr>
          <p:cNvPr id="54" name="textbox 54"/>
          <p:cNvSpPr/>
          <p:nvPr/>
        </p:nvSpPr>
        <p:spPr>
          <a:xfrm>
            <a:off x="747347" y="6500764"/>
            <a:ext cx="10732134" cy="165735"/>
          </a:xfrm>
          <a:prstGeom prst="rect">
            <a:avLst/>
          </a:prstGeom>
        </p:spPr>
        <p:txBody>
          <a:bodyPr vert="horz" wrap="square" lIns="0" tIns="0" rIns="0" bIns="0"/>
          <a:lstStyle/>
          <a:p>
            <a:pPr algn="l" rtl="0" eaLnBrk="0">
              <a:lnSpc>
                <a:spcPct val="79206"/>
              </a:lnSpc>
              <a:tabLst/>
            </a:pPr>
            <a:endParaRPr lang="x-none" altLang="x-none" sz="100" dirty="0"/>
          </a:p>
          <a:p>
            <a:pPr marL="12700" algn="l" rtl="0" eaLnBrk="0">
              <a:lnSpc>
                <a:spcPct val="84000"/>
              </a:lnSpc>
              <a:tabLst/>
            </a:pPr>
            <a:r>
              <a:rPr sz="1100" kern="0" spc="30" dirty="0">
                <a:solidFill>
                  <a:srgbClr val="2E83C3">
                    <a:alpha val="100000"/>
                  </a:srgbClr>
                </a:solidFill>
                <a:latin typeface="Trebuchet MS"/>
                <a:ea typeface="Trebuchet MS"/>
                <a:cs typeface="Trebuchet MS"/>
              </a:rPr>
              <a:t>3/21/2024</a:t>
            </a:r>
            <a:r>
              <a:rPr sz="1100" kern="0" spc="80" dirty="0">
                <a:solidFill>
                  <a:srgbClr val="2E83C3">
                    <a:alpha val="100000"/>
                  </a:srgbClr>
                </a:solidFill>
                <a:latin typeface="Trebuchet MS"/>
                <a:ea typeface="Trebuchet MS"/>
                <a:cs typeface="Trebuchet MS"/>
              </a:rPr>
              <a:t>  </a:t>
            </a:r>
            <a:r>
              <a:rPr sz="1100" b="1" kern="0" spc="0" dirty="0">
                <a:solidFill>
                  <a:srgbClr val="2E83C3">
                    <a:alpha val="100000"/>
                  </a:srgbClr>
                </a:solidFill>
                <a:latin typeface="Trebuchet MS"/>
                <a:ea typeface="Trebuchet MS"/>
                <a:cs typeface="Trebuchet MS"/>
              </a:rPr>
              <a:t>Annual</a:t>
            </a:r>
            <a:r>
              <a:rPr sz="1100" b="1" kern="0" spc="-50" dirty="0">
                <a:solidFill>
                  <a:srgbClr val="2E83C3">
                    <a:alpha val="100000"/>
                  </a:srgbClr>
                </a:solidFill>
                <a:latin typeface="Trebuchet MS"/>
                <a:ea typeface="Trebuchet MS"/>
                <a:cs typeface="Trebuchet MS"/>
              </a:rPr>
              <a:t> </a:t>
            </a:r>
            <a:r>
              <a:rPr sz="1100" b="1" kern="0" spc="0" dirty="0">
                <a:solidFill>
                  <a:srgbClr val="2E83C3">
                    <a:alpha val="100000"/>
                  </a:srgbClr>
                </a:solidFill>
                <a:latin typeface="Trebuchet MS"/>
                <a:ea typeface="Trebuchet MS"/>
                <a:cs typeface="Trebuchet MS"/>
              </a:rPr>
              <a:t>Review</a:t>
            </a:r>
            <a:r>
              <a:rPr sz="1100" b="1" kern="0" spc="10" dirty="0">
                <a:solidFill>
                  <a:srgbClr val="2E83C3">
                    <a:alpha val="100000"/>
                  </a:srgbClr>
                </a:solidFill>
                <a:latin typeface="Trebuchet MS"/>
                <a:ea typeface="Trebuchet MS"/>
                <a:cs typeface="Trebuchet MS"/>
              </a:rPr>
              <a:t>                                  </a:t>
            </a:r>
            <a:r>
              <a:rPr sz="1100" b="1" kern="0" spc="0" dirty="0">
                <a:solidFill>
                  <a:srgbClr val="2E83C3">
                    <a:alpha val="100000"/>
                  </a:srgbClr>
                </a:solidFill>
                <a:latin typeface="Trebuchet MS"/>
                <a:ea typeface="Trebuchet MS"/>
                <a:cs typeface="Trebuchet MS"/>
              </a:rPr>
              <a:t>                                                                                                                                                                            </a:t>
            </a:r>
            <a:r>
              <a:rPr sz="1100" kern="0" spc="30" dirty="0">
                <a:solidFill>
                  <a:srgbClr val="2E946B">
                    <a:alpha val="100000"/>
                  </a:srgbClr>
                </a:solidFill>
                <a:latin typeface="Trebuchet MS"/>
                <a:ea typeface="Trebuchet MS"/>
                <a:cs typeface="Trebuchet MS"/>
              </a:rPr>
              <a:t>8</a:t>
            </a:r>
            <a:endParaRPr lang="x-none" altLang="x-none" sz="1100" dirty="0"/>
          </a:p>
        </p:txBody>
      </p:sp>
      <p:pic>
        <p:nvPicPr>
          <p:cNvPr id="55" name="picture 55"/>
          <p:cNvPicPr>
            <a:picLocks noChangeAspect="1"/>
          </p:cNvPicPr>
          <p:nvPr/>
        </p:nvPicPr>
        <p:blipFill>
          <a:blip r:embed="rId3"/>
          <a:stretch>
            <a:fillRect/>
          </a:stretch>
        </p:blipFill>
        <p:spPr>
          <a:xfrm rot="21600000">
            <a:off x="0" y="4010025"/>
            <a:ext cx="447675" cy="2847971"/>
          </a:xfrm>
          <a:prstGeom prst="rect">
            <a:avLst/>
          </a:prstGeom>
        </p:spPr>
      </p:pic>
      <p:pic>
        <p:nvPicPr>
          <p:cNvPr id="56" name="picture 56"/>
          <p:cNvPicPr>
            <a:picLocks noChangeAspect="1"/>
          </p:cNvPicPr>
          <p:nvPr/>
        </p:nvPicPr>
        <p:blipFill>
          <a:blip r:embed="rId4"/>
          <a:stretch>
            <a:fillRect/>
          </a:stretch>
        </p:blipFill>
        <p:spPr>
          <a:xfrm rot="21600000">
            <a:off x="66675" y="3381373"/>
            <a:ext cx="2466975" cy="3419475"/>
          </a:xfrm>
          <a:prstGeom prst="rect">
            <a:avLst/>
          </a:prstGeom>
        </p:spPr>
      </p:pic>
      <p:sp>
        <p:nvSpPr>
          <p:cNvPr id="57" name="textbox 57"/>
          <p:cNvSpPr/>
          <p:nvPr/>
        </p:nvSpPr>
        <p:spPr>
          <a:xfrm>
            <a:off x="176269" y="169332"/>
            <a:ext cx="11925419" cy="6631515"/>
          </a:xfrm>
          <a:prstGeom prst="rect">
            <a:avLst/>
          </a:prstGeom>
        </p:spPr>
        <p:txBody>
          <a:bodyPr vert="horz" wrap="square" lIns="0" tIns="0" rIns="0" bIns="0"/>
          <a:lstStyle/>
          <a:p>
            <a:pPr algn="l" rtl="0" eaLnBrk="0">
              <a:lnSpc>
                <a:spcPct val="72628"/>
              </a:lnSpc>
              <a:tabLst/>
            </a:pPr>
            <a:endParaRPr lang="x-none" altLang="x-none" sz="100" dirty="0"/>
          </a:p>
          <a:p>
            <a:pPr marL="12700" algn="l" rtl="0" eaLnBrk="0">
              <a:lnSpc>
                <a:spcPct val="82000"/>
              </a:lnSpc>
              <a:tabLst/>
            </a:pPr>
            <a:r>
              <a:rPr sz="4200" b="1" kern="0" spc="20" dirty="0">
                <a:solidFill>
                  <a:srgbClr val="000000">
                    <a:alpha val="100000"/>
                  </a:srgbClr>
                </a:solidFill>
                <a:latin typeface="Trebuchet MS"/>
                <a:ea typeface="Trebuchet MS"/>
                <a:cs typeface="Trebuchet MS"/>
              </a:rPr>
              <a:t>THE</a:t>
            </a:r>
            <a:r>
              <a:rPr sz="4200" b="1" kern="0" spc="130" dirty="0">
                <a:solidFill>
                  <a:srgbClr val="000000">
                    <a:alpha val="100000"/>
                  </a:srgbClr>
                </a:solidFill>
                <a:latin typeface="Trebuchet MS"/>
                <a:ea typeface="Trebuchet MS"/>
                <a:cs typeface="Trebuchet MS"/>
              </a:rPr>
              <a:t> </a:t>
            </a:r>
            <a:r>
              <a:rPr sz="4200" b="1" kern="0" spc="20" dirty="0">
                <a:solidFill>
                  <a:srgbClr val="000000">
                    <a:alpha val="100000"/>
                  </a:srgbClr>
                </a:solidFill>
                <a:latin typeface="Trebuchet MS"/>
                <a:ea typeface="Trebuchet MS"/>
                <a:cs typeface="Trebuchet MS"/>
              </a:rPr>
              <a:t>WOW</a:t>
            </a:r>
            <a:r>
              <a:rPr sz="4200" b="1" kern="0" spc="440" dirty="0">
                <a:solidFill>
                  <a:srgbClr val="000000">
                    <a:alpha val="100000"/>
                  </a:srgbClr>
                </a:solidFill>
                <a:latin typeface="Trebuchet MS"/>
                <a:ea typeface="Trebuchet MS"/>
                <a:cs typeface="Trebuchet MS"/>
              </a:rPr>
              <a:t> </a:t>
            </a:r>
            <a:r>
              <a:rPr sz="4200" b="1" kern="0" spc="20" dirty="0">
                <a:solidFill>
                  <a:srgbClr val="000000">
                    <a:alpha val="100000"/>
                  </a:srgbClr>
                </a:solidFill>
                <a:latin typeface="Trebuchet MS"/>
                <a:ea typeface="Trebuchet MS"/>
                <a:cs typeface="Trebuchet MS"/>
              </a:rPr>
              <a:t>IN</a:t>
            </a:r>
            <a:r>
              <a:rPr sz="4200" b="1" kern="0" spc="30" dirty="0">
                <a:solidFill>
                  <a:srgbClr val="000000">
                    <a:alpha val="100000"/>
                  </a:srgbClr>
                </a:solidFill>
                <a:latin typeface="Trebuchet MS"/>
                <a:ea typeface="Trebuchet MS"/>
                <a:cs typeface="Trebuchet MS"/>
              </a:rPr>
              <a:t> </a:t>
            </a:r>
            <a:r>
              <a:rPr sz="4200" b="1" kern="0" spc="20" dirty="0">
                <a:solidFill>
                  <a:srgbClr val="000000">
                    <a:alpha val="100000"/>
                  </a:srgbClr>
                </a:solidFill>
                <a:latin typeface="Trebuchet MS"/>
                <a:ea typeface="Trebuchet MS"/>
                <a:cs typeface="Trebuchet MS"/>
              </a:rPr>
              <a:t>YOUR</a:t>
            </a:r>
            <a:r>
              <a:rPr sz="4200" b="1" kern="0" spc="140" dirty="0">
                <a:solidFill>
                  <a:srgbClr val="000000">
                    <a:alpha val="100000"/>
                  </a:srgbClr>
                </a:solidFill>
                <a:latin typeface="Trebuchet MS"/>
                <a:ea typeface="Trebuchet MS"/>
                <a:cs typeface="Trebuchet MS"/>
              </a:rPr>
              <a:t> </a:t>
            </a:r>
            <a:r>
              <a:rPr sz="4200" b="1" kern="0" spc="20" dirty="0" smtClean="0">
                <a:solidFill>
                  <a:srgbClr val="000000">
                    <a:alpha val="100000"/>
                  </a:srgbClr>
                </a:solidFill>
                <a:latin typeface="Trebuchet MS"/>
                <a:ea typeface="Trebuchet MS"/>
                <a:cs typeface="Trebuchet MS"/>
              </a:rPr>
              <a:t>SOLUTION</a:t>
            </a:r>
            <a:endParaRPr lang="en-US" sz="4200" b="1" kern="0" spc="20" dirty="0" smtClean="0">
              <a:solidFill>
                <a:srgbClr val="000000">
                  <a:alpha val="100000"/>
                </a:srgbClr>
              </a:solidFill>
              <a:latin typeface="Trebuchet MS"/>
              <a:ea typeface="Trebuchet MS"/>
              <a:cs typeface="Trebuchet MS"/>
            </a:endParaRPr>
          </a:p>
          <a:p>
            <a:pPr marL="12700" algn="l" rtl="0" eaLnBrk="0">
              <a:lnSpc>
                <a:spcPct val="82000"/>
              </a:lnSpc>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Precision and Accuracy</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Timely Intervention</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Personalized Recommendation</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Data Insights</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Scalability</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User Friendly Interface</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Cost-Efficiency</a:t>
            </a:r>
          </a:p>
          <a:p>
            <a:pPr marL="355600" indent="-342900" algn="l" rtl="0" eaLnBrk="0">
              <a:lnSpc>
                <a:spcPct val="82000"/>
              </a:lnSpc>
              <a:buFont typeface="Arial" panose="020B0604020202020204" pitchFamily="34" charset="0"/>
              <a:buChar char="•"/>
              <a:tabLst/>
            </a:pPr>
            <a:endParaRPr lang="en-US" altLang="x-none" sz="2400" b="1" kern="0" spc="20" dirty="0">
              <a:solidFill>
                <a:srgbClr val="000000">
                  <a:alpha val="100000"/>
                </a:srgbClr>
              </a:solidFill>
              <a:latin typeface="Trebuchet MS"/>
            </a:endParaRPr>
          </a:p>
          <a:p>
            <a:pPr marL="355600" indent="-342900" algn="l" rtl="0" eaLnBrk="0">
              <a:lnSpc>
                <a:spcPct val="82000"/>
              </a:lnSpc>
              <a:buFont typeface="Arial" panose="020B0604020202020204" pitchFamily="34" charset="0"/>
              <a:buChar char="•"/>
              <a:tabLst/>
            </a:pPr>
            <a:r>
              <a:rPr lang="en-US" altLang="x-none" sz="2400" b="1" kern="0" spc="20" dirty="0" smtClean="0">
                <a:solidFill>
                  <a:srgbClr val="000000">
                    <a:alpha val="100000"/>
                  </a:srgbClr>
                </a:solidFill>
                <a:latin typeface="Trebuchet MS"/>
              </a:rPr>
              <a:t>Potential and Automation</a:t>
            </a:r>
            <a:endParaRPr lang="x-none" altLang="x-none" sz="2400" dirty="0"/>
          </a:p>
        </p:txBody>
      </p:sp>
      <p:sp>
        <p:nvSpPr>
          <p:cNvPr id="58" name="rect"/>
          <p:cNvSpPr/>
          <p:nvPr/>
        </p:nvSpPr>
        <p:spPr>
          <a:xfrm>
            <a:off x="9353550" y="5362575"/>
            <a:ext cx="457200" cy="457200"/>
          </a:xfrm>
          <a:prstGeom prst="rect">
            <a:avLst/>
          </a:prstGeom>
          <a:solidFill>
            <a:srgbClr val="42B051">
              <a:alpha val="100000"/>
            </a:srgbClr>
          </a:solidFill>
          <a:ln cap="flat">
            <a:noFill/>
            <a:prstDash val="solid"/>
            <a:miter lim="0"/>
          </a:ln>
        </p:spPr>
        <p:txBody>
          <a:bodyPr rtlCol="0"/>
          <a:lstStyle/>
          <a:p>
            <a:pPr algn="ctr"/>
            <a:endParaRPr lang="zh-CN" altLang="en-US"/>
          </a:p>
        </p:txBody>
      </p:sp>
      <p:sp>
        <p:nvSpPr>
          <p:cNvPr id="59" name="path"/>
          <p:cNvSpPr/>
          <p:nvPr/>
        </p:nvSpPr>
        <p:spPr>
          <a:xfrm>
            <a:off x="6696075" y="1695450"/>
            <a:ext cx="314325" cy="323850"/>
          </a:xfrm>
          <a:custGeom>
            <a:avLst/>
            <a:gdLst/>
            <a:ahLst/>
            <a:cxnLst/>
            <a:rect l="0" t="0" r="0" b="0"/>
            <a:pathLst>
              <a:path w="495" h="510">
                <a:moveTo>
                  <a:pt x="0" y="510"/>
                </a:moveTo>
                <a:lnTo>
                  <a:pt x="495" y="510"/>
                </a:lnTo>
                <a:lnTo>
                  <a:pt x="495" y="0"/>
                </a:lnTo>
                <a:lnTo>
                  <a:pt x="0" y="0"/>
                </a:lnTo>
                <a:lnTo>
                  <a:pt x="0" y="510"/>
                </a:lnTo>
                <a:close/>
              </a:path>
            </a:pathLst>
          </a:custGeom>
          <a:solidFill>
            <a:srgbClr val="2E83C3">
              <a:alpha val="100000"/>
            </a:srgbClr>
          </a:solidFill>
          <a:ln cap="flat">
            <a:noFill/>
            <a:prstDash val="solid"/>
            <a:miter lim="0"/>
          </a:ln>
        </p:spPr>
        <p:txBody>
          <a:bodyPr rtlCol="0"/>
          <a:lstStyle/>
          <a:p>
            <a:pPr algn="ctr"/>
            <a:endParaRPr lang="zh-CN" altLang="en-US"/>
          </a:p>
        </p:txBody>
      </p:sp>
      <p:sp>
        <p:nvSpPr>
          <p:cNvPr id="60" name="rect"/>
          <p:cNvSpPr/>
          <p:nvPr/>
        </p:nvSpPr>
        <p:spPr>
          <a:xfrm>
            <a:off x="9353550" y="5895975"/>
            <a:ext cx="180975" cy="180975"/>
          </a:xfrm>
          <a:prstGeom prst="rect">
            <a:avLst/>
          </a:prstGeom>
          <a:solidFill>
            <a:srgbClr val="2E946B">
              <a:alpha val="100000"/>
            </a:srgbClr>
          </a:solidFill>
          <a:ln cap="flat">
            <a:noFill/>
            <a:prstDash val="solid"/>
            <a:miter lim="0"/>
          </a:ln>
        </p:spPr>
        <p:txBody>
          <a:bodyPr rtlCol="0"/>
          <a:lstStyle/>
          <a:p>
            <a:pPr algn="ct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591</Words>
  <Application>Microsoft Office PowerPoint</Application>
  <PresentationFormat>Widescreen</PresentationFormat>
  <Paragraphs>167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Surya.G</dc:creator>
  <cp:lastModifiedBy>LENOVO</cp:lastModifiedBy>
  <cp:revision>16</cp:revision>
  <dcterms:created xsi:type="dcterms:W3CDTF">2024-03-21T22:55:35Z</dcterms:created>
  <dcterms:modified xsi:type="dcterms:W3CDTF">2024-04-05T06:08:46Z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wqlLaW5nc29mdCBQREYgdG8gV1BTIDkwQg</vt:lpwstr>
  </property>
  <property fmtid="{D5CDD505-2E9C-101B-9397-08002B2CF9AE}" pid="3" name="Created">
    <vt:filetime>2024-04-04T07:48:07Z</vt:filetime>
  </property>
</Properties>
</file>