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rani kumar" initials="dk" lastIdx="1" clrIdx="0">
    <p:extLst>
      <p:ext uri="{19B8F6BF-5375-455C-9EA6-DF929625EA0E}">
        <p15:presenceInfo xmlns:p15="http://schemas.microsoft.com/office/powerpoint/2012/main" xmlns="" userId="1b82c04fe4066e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90511"/>
            <a:ext cx="919162" cy="10715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400111"/>
            <a:ext cx="919162" cy="10715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009711"/>
            <a:ext cx="919162" cy="10715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19311"/>
            <a:ext cx="919162" cy="107156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228911"/>
            <a:ext cx="919162" cy="10715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38511"/>
            <a:ext cx="919162" cy="10715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48238"/>
            <a:ext cx="919162" cy="10715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057775"/>
            <a:ext cx="919162" cy="10715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084" y="112712"/>
            <a:ext cx="7529830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04" y="1866264"/>
            <a:ext cx="11375390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7301" cy="68532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004" y="247586"/>
            <a:ext cx="7544434" cy="29687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0">
                <a:solidFill>
                  <a:srgbClr val="FFFFFF"/>
                </a:solidFill>
              </a:rPr>
              <a:t>Clouds</a:t>
            </a:r>
            <a:r>
              <a:rPr sz="9600" spc="-15">
                <a:solidFill>
                  <a:srgbClr val="FFFFFF"/>
                </a:solidFill>
              </a:rPr>
              <a:t> </a:t>
            </a:r>
            <a:r>
              <a:rPr sz="9600" smtClean="0">
                <a:solidFill>
                  <a:srgbClr val="FFFFFF"/>
                </a:solidFill>
              </a:rPr>
              <a:t>security</a:t>
            </a:r>
            <a:r>
              <a:rPr lang="en-IN" sz="9600" dirty="0" smtClean="0">
                <a:solidFill>
                  <a:srgbClr val="FFFFFF"/>
                </a:solidFill>
              </a:rPr>
              <a:t/>
            </a:r>
            <a:br>
              <a:rPr lang="en-IN" sz="9600" dirty="0" smtClean="0">
                <a:solidFill>
                  <a:srgbClr val="FFFFFF"/>
                </a:solidFill>
              </a:rPr>
            </a:br>
            <a:endParaRPr sz="9600"/>
          </a:p>
        </p:txBody>
      </p:sp>
      <p:sp>
        <p:nvSpPr>
          <p:cNvPr id="4" name="object 4"/>
          <p:cNvSpPr txBox="1"/>
          <p:nvPr/>
        </p:nvSpPr>
        <p:spPr>
          <a:xfrm>
            <a:off x="1311910" y="2813430"/>
            <a:ext cx="621285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3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3200" spc="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spc="-10" smtClean="0">
                <a:solidFill>
                  <a:srgbClr val="FFFFFF"/>
                </a:solidFill>
                <a:latin typeface="Calibri"/>
                <a:cs typeface="Calibri"/>
              </a:rPr>
              <a:t>Surya.S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910" y="3786251"/>
            <a:ext cx="2432050" cy="149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61235" algn="l"/>
              </a:tabLst>
            </a:pP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Deparment	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959" y="3873880"/>
            <a:ext cx="5125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kavery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109" y="4813934"/>
            <a:ext cx="462788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9525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32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32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8610" y="185102"/>
            <a:ext cx="856043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pc="-25" dirty="0"/>
              <a:t>Users</a:t>
            </a:r>
            <a:r>
              <a:rPr spc="10" dirty="0"/>
              <a:t> </a:t>
            </a:r>
            <a:r>
              <a:rPr spc="-30" dirty="0"/>
              <a:t>/customers</a:t>
            </a:r>
            <a:r>
              <a:rPr spc="-60" dirty="0"/>
              <a:t>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dirty="0"/>
              <a:t>cloud </a:t>
            </a:r>
            <a:r>
              <a:rPr spc="-12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525" y="2428875"/>
            <a:ext cx="1576705" cy="2757805"/>
            <a:chOff x="771525" y="2428875"/>
            <a:chExt cx="1576705" cy="2757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2428875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162300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3895725"/>
              <a:ext cx="1576324" cy="12905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5362638"/>
            <a:ext cx="1576324" cy="12905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8394" y="2596895"/>
            <a:ext cx="94646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84885" marR="5080">
              <a:lnSpc>
                <a:spcPct val="100400"/>
              </a:lnSpc>
              <a:spcBef>
                <a:spcPts val="80"/>
              </a:spcBef>
            </a:pP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4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offered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.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Suite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12700" marR="1536065" indent="838835">
              <a:lnSpc>
                <a:spcPts val="5710"/>
              </a:lnSpc>
              <a:spcBef>
                <a:spcPts val="254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Encryption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management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offered.</a:t>
            </a:r>
            <a:endParaRPr sz="4800">
              <a:latin typeface="Calibri"/>
              <a:cs typeface="Calibri"/>
            </a:endParaRPr>
          </a:p>
          <a:p>
            <a:pPr marL="984885">
              <a:lnSpc>
                <a:spcPts val="5675"/>
              </a:lnSpc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control.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260" y="2750248"/>
            <a:ext cx="514604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spc="-15" dirty="0">
                <a:solidFill>
                  <a:srgbClr val="FFFFFF"/>
                </a:solidFill>
              </a:rPr>
              <a:t>Thank</a:t>
            </a:r>
            <a:r>
              <a:rPr sz="9600" spc="-30" dirty="0">
                <a:solidFill>
                  <a:srgbClr val="FFFFFF"/>
                </a:solidFill>
              </a:rPr>
              <a:t> </a:t>
            </a:r>
            <a:r>
              <a:rPr sz="9600" spc="-15" dirty="0">
                <a:solidFill>
                  <a:srgbClr val="FFFFFF"/>
                </a:solidFill>
              </a:rPr>
              <a:t>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05" y="926464"/>
            <a:ext cx="8000365" cy="4905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3950">
              <a:latin typeface="Calibri"/>
              <a:cs typeface="Calibri"/>
            </a:endParaRPr>
          </a:p>
          <a:p>
            <a:pPr marL="12700" marR="762000">
              <a:lnSpc>
                <a:spcPct val="101400"/>
              </a:lnSpc>
            </a:pP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solutions of</a:t>
            </a:r>
            <a:r>
              <a:rPr sz="39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39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 marR="2311400">
              <a:lnSpc>
                <a:spcPct val="101400"/>
              </a:lnSpc>
            </a:pP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39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sz="395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3950" spc="-8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950" spc="-5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39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1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9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30" dirty="0">
                <a:solidFill>
                  <a:srgbClr val="FFFFFF"/>
                </a:solidFill>
                <a:latin typeface="Calibri"/>
                <a:cs typeface="Calibri"/>
              </a:rPr>
              <a:t>/customers</a:t>
            </a:r>
            <a:r>
              <a:rPr sz="395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39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spc="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9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4773"/>
            <a:ext cx="12115800" cy="6753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744" y="359727"/>
            <a:ext cx="44132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55" dirty="0"/>
              <a:t>N</a:t>
            </a:r>
            <a:r>
              <a:rPr spc="-5" dirty="0"/>
              <a:t>T</a:t>
            </a:r>
            <a:r>
              <a:rPr spc="-95" dirty="0"/>
              <a:t>R</a:t>
            </a:r>
            <a:r>
              <a:rPr spc="20" dirty="0"/>
              <a:t>O</a:t>
            </a:r>
            <a:r>
              <a:rPr spc="-25" dirty="0"/>
              <a:t>D</a:t>
            </a:r>
            <a:r>
              <a:rPr spc="-20" dirty="0"/>
              <a:t>U</a:t>
            </a:r>
            <a:r>
              <a:rPr spc="-30" dirty="0"/>
              <a:t>C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762125"/>
            <a:ext cx="1576324" cy="1290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6772" y="1933320"/>
            <a:ext cx="10166985" cy="368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835">
              <a:lnSpc>
                <a:spcPct val="100099"/>
              </a:lnSpc>
              <a:spcBef>
                <a:spcPts val="100"/>
              </a:spcBef>
              <a:tabLst>
                <a:tab pos="5623560" algn="l"/>
              </a:tabLst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numerous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services 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geographically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dispersed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service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providers,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sensitive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entities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normally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4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48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servers.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9050"/>
            <a:ext cx="12172950" cy="6838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838" y="259651"/>
            <a:ext cx="96824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Solution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Issues</a:t>
            </a:r>
            <a:r>
              <a:rPr spc="30" dirty="0"/>
              <a:t> </a:t>
            </a:r>
            <a:r>
              <a:rPr spc="15" dirty="0"/>
              <a:t>in</a:t>
            </a:r>
            <a:r>
              <a:rPr spc="-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9550" y="1695450"/>
            <a:ext cx="1576705" cy="3491229"/>
            <a:chOff x="209550" y="1695450"/>
            <a:chExt cx="1576705" cy="34912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1695450"/>
              <a:ext cx="1576324" cy="12905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24288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162300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895725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4094" marR="3237230">
              <a:lnSpc>
                <a:spcPct val="100400"/>
              </a:lnSpc>
              <a:spcBef>
                <a:spcPts val="80"/>
              </a:spcBef>
            </a:pPr>
            <a:r>
              <a:rPr spc="-20" dirty="0"/>
              <a:t>Network </a:t>
            </a:r>
            <a:r>
              <a:rPr spc="10" dirty="0"/>
              <a:t>and </a:t>
            </a:r>
            <a:r>
              <a:rPr spc="-5" dirty="0"/>
              <a:t>security </a:t>
            </a:r>
            <a:r>
              <a:rPr spc="5" dirty="0"/>
              <a:t>audits. </a:t>
            </a:r>
            <a:r>
              <a:rPr spc="-1075" dirty="0"/>
              <a:t> </a:t>
            </a:r>
            <a:r>
              <a:rPr spc="-5" dirty="0"/>
              <a:t>Security</a:t>
            </a:r>
            <a:r>
              <a:rPr spc="15" dirty="0"/>
              <a:t> </a:t>
            </a:r>
            <a:r>
              <a:rPr spc="-25" dirty="0"/>
              <a:t>threat</a:t>
            </a:r>
            <a:r>
              <a:rPr spc="-20" dirty="0"/>
              <a:t> </a:t>
            </a:r>
            <a:r>
              <a:rPr spc="-10" dirty="0"/>
              <a:t>assessments.</a:t>
            </a:r>
          </a:p>
          <a:p>
            <a:pPr marL="1014094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secure</a:t>
            </a:r>
            <a:r>
              <a:rPr spc="-30" dirty="0"/>
              <a:t> </a:t>
            </a:r>
            <a:r>
              <a:rPr spc="-10" dirty="0"/>
              <a:t>network</a:t>
            </a:r>
            <a:r>
              <a:rPr spc="25" dirty="0"/>
              <a:t> </a:t>
            </a:r>
            <a:r>
              <a:rPr spc="15" dirty="0"/>
              <a:t>and</a:t>
            </a:r>
            <a:r>
              <a:rPr spc="-95" dirty="0"/>
              <a:t> </a:t>
            </a:r>
            <a:r>
              <a:rPr spc="-20" dirty="0"/>
              <a:t>infrastructure</a:t>
            </a:r>
            <a:r>
              <a:rPr spc="-25" dirty="0"/>
              <a:t> </a:t>
            </a:r>
            <a:r>
              <a:rPr spc="10" dirty="0"/>
              <a:t>design.</a:t>
            </a:r>
          </a:p>
          <a:p>
            <a:pPr marL="175260" marR="776605" indent="838835">
              <a:lnSpc>
                <a:spcPts val="5710"/>
              </a:lnSpc>
              <a:spcBef>
                <a:spcPts val="175"/>
              </a:spcBef>
            </a:pPr>
            <a:r>
              <a:rPr spc="-50" dirty="0"/>
              <a:t>Data </a:t>
            </a:r>
            <a:r>
              <a:rPr spc="5" dirty="0"/>
              <a:t>loss </a:t>
            </a:r>
            <a:r>
              <a:rPr spc="-20" dirty="0"/>
              <a:t>prevention </a:t>
            </a:r>
            <a:r>
              <a:rPr spc="-10" dirty="0"/>
              <a:t>for information </a:t>
            </a:r>
            <a:r>
              <a:rPr spc="10" dirty="0"/>
              <a:t>in </a:t>
            </a:r>
            <a:r>
              <a:rPr spc="-1075" dirty="0"/>
              <a:t> </a:t>
            </a:r>
            <a:r>
              <a:rPr dirty="0"/>
              <a:t>motion</a:t>
            </a:r>
            <a:r>
              <a:rPr spc="-20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-25" dirty="0"/>
              <a:t>at</a:t>
            </a:r>
            <a:r>
              <a:rPr dirty="0"/>
              <a:t> </a:t>
            </a:r>
            <a:r>
              <a:rPr spc="-40" dirty="0"/>
              <a:t>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716" y="141668"/>
            <a:ext cx="6719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4480" algn="l"/>
              </a:tabLst>
            </a:pPr>
            <a:r>
              <a:rPr spc="-15" dirty="0"/>
              <a:t>Future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cloud</a:t>
            </a:r>
            <a:r>
              <a:rPr spc="-6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04875"/>
            <a:ext cx="1509649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71725"/>
            <a:ext cx="1509649" cy="1290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38575"/>
            <a:ext cx="1509649" cy="12905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6545" y="1075626"/>
            <a:ext cx="11798300" cy="5889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70890" indent="838835">
              <a:lnSpc>
                <a:spcPct val="100400"/>
              </a:lnSpc>
              <a:spcBef>
                <a:spcPts val="85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facing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regarding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1430020" indent="838835">
              <a:lnSpc>
                <a:spcPts val="5710"/>
              </a:lnSpc>
              <a:spcBef>
                <a:spcPts val="2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5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recharge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technology 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taking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eventually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4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4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800">
              <a:latin typeface="Calibri"/>
              <a:cs typeface="Calibri"/>
            </a:endParaRPr>
          </a:p>
          <a:p>
            <a:pPr marL="12700" marR="1058545">
              <a:lnSpc>
                <a:spcPts val="5780"/>
              </a:lnSpc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expand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5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data.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6" y="168846"/>
            <a:ext cx="743458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Security</a:t>
            </a:r>
            <a:r>
              <a:rPr spc="-20" dirty="0"/>
              <a:t> </a:t>
            </a:r>
            <a:r>
              <a:rPr spc="-15" dirty="0"/>
              <a:t>and privacy</a:t>
            </a:r>
            <a:r>
              <a:rPr spc="-5" dirty="0"/>
              <a:t> </a:t>
            </a:r>
            <a:r>
              <a:rPr dirty="0"/>
              <a:t>issues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1733550"/>
            <a:ext cx="1576324" cy="1290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0" y="3200400"/>
            <a:ext cx="1576324" cy="1290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4665" y="1903349"/>
            <a:ext cx="9535160" cy="29514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51155" indent="838835">
              <a:lnSpc>
                <a:spcPct val="100400"/>
              </a:lnSpc>
              <a:spcBef>
                <a:spcPts val="80"/>
              </a:spcBef>
            </a:pP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4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place.</a:t>
            </a:r>
            <a:endParaRPr sz="4800">
              <a:latin typeface="Calibri"/>
              <a:cs typeface="Calibri"/>
            </a:endParaRPr>
          </a:p>
          <a:p>
            <a:pPr marL="12700" marR="5080" indent="838835">
              <a:lnSpc>
                <a:spcPts val="5710"/>
              </a:lnSpc>
              <a:spcBef>
                <a:spcPts val="17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keeping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4800" spc="-3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Challenge</a:t>
            </a:r>
            <a:r>
              <a:rPr spc="-2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" y="189547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100" y="3362325"/>
            <a:ext cx="1576705" cy="2757805"/>
            <a:chOff x="38100" y="3362325"/>
            <a:chExt cx="1576705" cy="27578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336232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095876"/>
              <a:ext cx="1576324" cy="1290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4829238"/>
              <a:ext cx="1576324" cy="1290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52" y="2068449"/>
            <a:ext cx="10823575" cy="369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1780" indent="972185" algn="just">
              <a:lnSpc>
                <a:spcPct val="100400"/>
              </a:lnSpc>
              <a:spcBef>
                <a:spcPts val="80"/>
              </a:spcBef>
            </a:pP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Csps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believes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 users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851535" marR="5080" indent="133350" algn="just">
              <a:lnSpc>
                <a:spcPts val="5780"/>
              </a:lnSpc>
              <a:spcBef>
                <a:spcPts val="110"/>
              </a:spcBef>
            </a:pP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 of </a:t>
            </a:r>
            <a:r>
              <a:rPr sz="4800" spc="-15" dirty="0">
                <a:solidFill>
                  <a:srgbClr val="FFFFFF"/>
                </a:solidFill>
                <a:latin typeface="Calibri"/>
                <a:cs typeface="Calibri"/>
              </a:rPr>
              <a:t>Awareness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about cloud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inconsistent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connections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issues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proper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standards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112712"/>
            <a:ext cx="76053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Important</a:t>
            </a:r>
            <a:r>
              <a:rPr spc="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257425"/>
            <a:ext cx="1576324" cy="12905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400" y="3724275"/>
            <a:ext cx="1576705" cy="2024380"/>
            <a:chOff x="914400" y="3724275"/>
            <a:chExt cx="1576705" cy="20243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724275"/>
              <a:ext cx="1576324" cy="129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457763"/>
              <a:ext cx="1576324" cy="1290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3468" rIns="0" bIns="0" rtlCol="0">
            <a:spAutoFit/>
          </a:bodyPr>
          <a:lstStyle/>
          <a:p>
            <a:pPr marL="878205" marR="5080" indent="972185">
              <a:lnSpc>
                <a:spcPct val="100400"/>
              </a:lnSpc>
              <a:spcBef>
                <a:spcPts val="85"/>
              </a:spcBef>
            </a:pPr>
            <a:r>
              <a:rPr spc="-5" dirty="0"/>
              <a:t>Increasing</a:t>
            </a:r>
            <a:r>
              <a:rPr spc="-55" dirty="0"/>
              <a:t> </a:t>
            </a:r>
            <a:r>
              <a:rPr spc="-10" dirty="0"/>
              <a:t>usage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spc="10" dirty="0"/>
              <a:t>cloud</a:t>
            </a:r>
            <a:r>
              <a:rPr spc="-20" dirty="0"/>
              <a:t> </a:t>
            </a:r>
            <a:r>
              <a:rPr spc="10" dirty="0"/>
              <a:t>services</a:t>
            </a:r>
            <a:r>
              <a:rPr spc="-114" dirty="0"/>
              <a:t> </a:t>
            </a:r>
            <a:r>
              <a:rPr spc="10" dirty="0"/>
              <a:t>in </a:t>
            </a:r>
            <a:r>
              <a:rPr spc="-1070" dirty="0"/>
              <a:t> </a:t>
            </a:r>
            <a:r>
              <a:rPr spc="10" dirty="0"/>
              <a:t>non</a:t>
            </a:r>
            <a:r>
              <a:rPr spc="-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traditional</a:t>
            </a:r>
            <a:r>
              <a:rPr spc="-100" dirty="0"/>
              <a:t> </a:t>
            </a:r>
            <a:r>
              <a:rPr spc="-30" dirty="0"/>
              <a:t>sectors</a:t>
            </a:r>
            <a:r>
              <a:rPr spc="25" dirty="0"/>
              <a:t> </a:t>
            </a:r>
            <a:r>
              <a:rPr dirty="0"/>
              <a:t>.</a:t>
            </a:r>
          </a:p>
          <a:p>
            <a:pPr marL="1717039" marR="118110">
              <a:lnSpc>
                <a:spcPts val="5790"/>
              </a:lnSpc>
              <a:spcBef>
                <a:spcPts val="85"/>
              </a:spcBef>
            </a:pPr>
            <a:r>
              <a:rPr spc="5" dirty="0"/>
              <a:t>Rise</a:t>
            </a:r>
            <a:r>
              <a:rPr spc="-40" dirty="0"/>
              <a:t> </a:t>
            </a:r>
            <a:r>
              <a:rPr spc="10" dirty="0"/>
              <a:t>in</a:t>
            </a:r>
            <a:r>
              <a:rPr spc="-100" dirty="0"/>
              <a:t> </a:t>
            </a:r>
            <a:r>
              <a:rPr spc="10" dirty="0"/>
              <a:t>cloud</a:t>
            </a:r>
            <a:r>
              <a:rPr spc="-25" dirty="0"/>
              <a:t> </a:t>
            </a:r>
            <a:r>
              <a:rPr spc="10" dirty="0"/>
              <a:t>service</a:t>
            </a:r>
            <a:r>
              <a:rPr spc="-114" dirty="0"/>
              <a:t> </a:t>
            </a:r>
            <a:r>
              <a:rPr spc="10" dirty="0"/>
              <a:t>specific</a:t>
            </a:r>
            <a:r>
              <a:rPr spc="-125" dirty="0"/>
              <a:t> </a:t>
            </a:r>
            <a:r>
              <a:rPr spc="-45" dirty="0"/>
              <a:t>attacks. </a:t>
            </a:r>
            <a:r>
              <a:rPr spc="-1070" dirty="0"/>
              <a:t> </a:t>
            </a:r>
            <a:r>
              <a:rPr spc="5" dirty="0"/>
              <a:t>Rise</a:t>
            </a:r>
            <a:r>
              <a:rPr spc="-35" dirty="0"/>
              <a:t> </a:t>
            </a:r>
            <a:r>
              <a:rPr spc="5" dirty="0"/>
              <a:t>in</a:t>
            </a:r>
            <a:r>
              <a:rPr spc="-90" dirty="0"/>
              <a:t> </a:t>
            </a:r>
            <a:r>
              <a:rPr spc="-5" dirty="0"/>
              <a:t>Employee</a:t>
            </a:r>
            <a:r>
              <a:rPr spc="-25" dirty="0"/>
              <a:t> </a:t>
            </a:r>
            <a:r>
              <a:rPr spc="-30" dirty="0"/>
              <a:t>mobility.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635" y="294322"/>
            <a:ext cx="84480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Associated</a:t>
            </a:r>
            <a:r>
              <a:rPr spc="55" dirty="0"/>
              <a:t> </a:t>
            </a:r>
            <a:r>
              <a:rPr spc="-5" dirty="0"/>
              <a:t>with</a:t>
            </a:r>
            <a:r>
              <a:rPr spc="45" dirty="0"/>
              <a:t> </a:t>
            </a:r>
            <a:r>
              <a:rPr spc="-5" dirty="0"/>
              <a:t>cloud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1576324" cy="1281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571875"/>
            <a:ext cx="1576324" cy="12810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8610" y="1537017"/>
            <a:ext cx="1005078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72185">
              <a:lnSpc>
                <a:spcPct val="100400"/>
              </a:lnSpc>
              <a:spcBef>
                <a:spcPts val="85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sz="4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partnership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4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csps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800">
              <a:latin typeface="Calibri"/>
              <a:cs typeface="Calibri"/>
            </a:endParaRPr>
          </a:p>
          <a:p>
            <a:pPr marL="12700" marR="1593215" indent="972185" algn="just">
              <a:lnSpc>
                <a:spcPct val="99700"/>
              </a:lnSpc>
              <a:spcBef>
                <a:spcPts val="40"/>
              </a:spcBef>
            </a:pP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IncreasingEmergence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sz="4800" spc="-10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4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1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4800" spc="-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4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5" dirty="0">
                <a:solidFill>
                  <a:srgbClr val="FFFFFF"/>
                </a:solidFill>
                <a:latin typeface="Calibri"/>
                <a:cs typeface="Calibri"/>
              </a:rPr>
              <a:t>solutions </a:t>
            </a:r>
            <a:r>
              <a:rPr sz="4800" spc="-10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provides.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276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Clouds security </vt:lpstr>
      <vt:lpstr>Slide 2</vt:lpstr>
      <vt:lpstr>INTRODUCTION</vt:lpstr>
      <vt:lpstr>Solution of Issues in Cloud security</vt:lpstr>
      <vt:lpstr>Future Of cloud security</vt:lpstr>
      <vt:lpstr>Security and privacy issues</vt:lpstr>
      <vt:lpstr>Challenge of cloud security</vt:lpstr>
      <vt:lpstr>Important of cloud security</vt:lpstr>
      <vt:lpstr>Associated with cloud security</vt:lpstr>
      <vt:lpstr>Users /customers expect cloud  security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 security</dc:title>
  <dc:creator>STAFF</dc:creator>
  <cp:lastModifiedBy>STAFF</cp:lastModifiedBy>
  <cp:revision>6</cp:revision>
  <dcterms:created xsi:type="dcterms:W3CDTF">2024-04-06T09:58:08Z</dcterms:created>
  <dcterms:modified xsi:type="dcterms:W3CDTF">2024-04-10T06:50:32Z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2024-04-06T00:00:00Z</vt:filetime>
  </property>
</Properties>
</file>