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515" r:id="rId5"/>
    <p:sldId id="517" r:id="rId6"/>
    <p:sldId id="516" r:id="rId7"/>
    <p:sldId id="520" r:id="rId8"/>
    <p:sldId id="530" r:id="rId9"/>
    <p:sldId id="531" r:id="rId10"/>
    <p:sldId id="538" r:id="rId11"/>
    <p:sldId id="536" r:id="rId12"/>
    <p:sldId id="537" r:id="rId13"/>
    <p:sldId id="533" r:id="rId14"/>
    <p:sldId id="534"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FB00C1-78BE-48BB-8FC0-9456EDCFCD78}" v="30" dt="2024-11-30T13:03:25.988"/>
    <p1510:client id="{2A394339-8FCE-42EC-B7A1-AA620B4CFB20}" v="1" dt="2024-11-30T14:23:13.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130" autoAdjust="0"/>
    <p:restoredTop sz="87621" autoAdjust="0"/>
  </p:normalViewPr>
  <p:slideViewPr>
    <p:cSldViewPr>
      <p:cViewPr varScale="1">
        <p:scale>
          <a:sx n="98" d="100"/>
          <a:sy n="98" d="100"/>
        </p:scale>
        <p:origin x="-802" y="-6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12/3/2024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12/3/2024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11</a:t>
            </a:fld>
            <a:endParaRPr lang="en-US" altLang="en-US"/>
          </a:p>
        </p:txBody>
      </p:sp>
    </p:spTree>
    <p:extLst>
      <p:ext uri="{BB962C8B-B14F-4D97-AF65-F5344CB8AC3E}">
        <p14:creationId xmlns="" xmlns:p14="http://schemas.microsoft.com/office/powerpoint/2010/main" val="152971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pPr>
                <a:defRPr/>
              </a:pPr>
              <a:t>3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pPr>
                <a:defRPr/>
              </a:pPr>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pPr>
                <a:defRPr/>
              </a:pPr>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pPr>
                <a:defRPr/>
              </a:pPr>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pPr>
                <a:defRPr/>
              </a:pPr>
              <a:t>3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pPr>
                <a:defRPr/>
              </a:pPr>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pPr>
                <a:defRPr/>
              </a:pPr>
              <a:t>3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pPr>
                <a:defRPr/>
              </a:pPr>
              <a:t>3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pPr>
                <a:defRPr/>
              </a:pPr>
              <a:t>3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pPr>
                <a:defRPr/>
              </a:pPr>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pPr>
                <a:defRPr/>
              </a:pPr>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pPr>
                <a:defRPr/>
              </a:pPr>
              <a:t>3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a:t>
            </a:r>
            <a:r>
              <a:rPr lang="en-US" sz="2500" b="1" dirty="0" smtClean="0">
                <a:solidFill>
                  <a:schemeClr val="tx1"/>
                </a:solidFill>
                <a:latin typeface="Times New Roman" pitchFamily="18" charset="0"/>
                <a:cs typeface="Times New Roman" pitchFamily="18" charset="0"/>
              </a:rPr>
              <a:t>2303811724321115</a:t>
            </a:r>
          </a:p>
          <a:p>
            <a:pPr>
              <a:defRPr/>
            </a:pPr>
            <a:r>
              <a:rPr lang="en-US" sz="2500" b="1" dirty="0" smtClean="0">
                <a:solidFill>
                  <a:schemeClr val="tx1"/>
                </a:solidFill>
                <a:latin typeface="Times New Roman" pitchFamily="18" charset="0"/>
                <a:cs typeface="Times New Roman" pitchFamily="18" charset="0"/>
              </a:rPr>
              <a:t>Name</a:t>
            </a:r>
            <a:r>
              <a:rPr lang="en-US" sz="2500" b="1" dirty="0">
                <a:solidFill>
                  <a:schemeClr val="tx1"/>
                </a:solidFill>
                <a:latin typeface="Times New Roman" pitchFamily="18" charset="0"/>
                <a:cs typeface="Times New Roman" pitchFamily="18" charset="0"/>
              </a:rPr>
              <a:t>					: </a:t>
            </a:r>
            <a:r>
              <a:rPr lang="en-US" sz="2500" b="1" dirty="0" smtClean="0">
                <a:solidFill>
                  <a:schemeClr val="tx1"/>
                </a:solidFill>
                <a:latin typeface="Times New Roman" pitchFamily="18" charset="0"/>
                <a:cs typeface="Times New Roman" pitchFamily="18" charset="0"/>
              </a:rPr>
              <a:t>SURYA S</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Year					: II</a:t>
            </a:r>
          </a:p>
          <a:p>
            <a:pPr>
              <a:defRPr/>
            </a:pPr>
            <a:r>
              <a:rPr lang="en-US" sz="2500" b="1" dirty="0">
                <a:solidFill>
                  <a:schemeClr val="tx1"/>
                </a:solidFill>
                <a:latin typeface="Times New Roman" pitchFamily="18" charset="0"/>
                <a:cs typeface="Times New Roman" pitchFamily="18" charset="0"/>
              </a:rPr>
              <a:t>Semester				: III</a:t>
            </a:r>
          </a:p>
          <a:p>
            <a:pPr>
              <a:defRPr/>
            </a:pPr>
            <a:r>
              <a:rPr lang="en-US" sz="2500" b="1" dirty="0">
                <a:solidFill>
                  <a:schemeClr val="tx1"/>
                </a:solidFill>
                <a:latin typeface="Times New Roman" pitchFamily="18" charset="0"/>
                <a:cs typeface="Times New Roman" pitchFamily="18" charset="0"/>
              </a:rPr>
              <a:t>Section				: </a:t>
            </a:r>
            <a:r>
              <a:rPr lang="en-US" sz="2500" b="1" dirty="0" smtClean="0">
                <a:solidFill>
                  <a:schemeClr val="tx1"/>
                </a:solidFill>
                <a:latin typeface="Times New Roman" pitchFamily="18" charset="0"/>
                <a:cs typeface="Times New Roman" pitchFamily="18" charset="0"/>
              </a:rPr>
              <a:t>B</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Date					: 03-12-2024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BC186D9C-ACA6-0D9A-77E5-93602401E89B}"/>
              </a:ext>
            </a:extLst>
          </p:cNvPr>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a:extLst>
              <a:ext uri="{FF2B5EF4-FFF2-40B4-BE49-F238E27FC236}">
                <a16:creationId xmlns="" xmlns:a16="http://schemas.microsoft.com/office/drawing/2014/main" id="{5F36B6F7-A527-FC79-909E-CF5930748A30}"/>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6" name="Title 1">
            <a:extLst>
              <a:ext uri="{FF2B5EF4-FFF2-40B4-BE49-F238E27FC236}">
                <a16:creationId xmlns="" xmlns:a16="http://schemas.microsoft.com/office/drawing/2014/main" id="{2EBDB49F-F90C-32A5-3533-3C0CCFEC3253}"/>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990C3F7C-2A38-DC72-D478-2EC1006C5BB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6170" y="1204776"/>
            <a:ext cx="4264536" cy="2733947"/>
          </a:xfrm>
          <a:prstGeom prst="rect">
            <a:avLst/>
          </a:prstGeom>
        </p:spPr>
      </p:pic>
      <p:pic>
        <p:nvPicPr>
          <p:cNvPr id="8" name="Picture 7">
            <a:extLst>
              <a:ext uri="{FF2B5EF4-FFF2-40B4-BE49-F238E27FC236}">
                <a16:creationId xmlns="" xmlns:a16="http://schemas.microsoft.com/office/drawing/2014/main" id="{BA5D4FBC-05EE-D2C3-7ED6-298F89AEE5B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486802" y="1204776"/>
            <a:ext cx="4492766" cy="2733947"/>
          </a:xfrm>
          <a:prstGeom prst="rect">
            <a:avLst/>
          </a:prstGeom>
        </p:spPr>
      </p:pic>
    </p:spTree>
    <p:extLst>
      <p:ext uri="{BB962C8B-B14F-4D97-AF65-F5344CB8AC3E}">
        <p14:creationId xmlns="" xmlns:p14="http://schemas.microsoft.com/office/powerpoint/2010/main" val="60503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FA192FBF-448E-451F-B09F-1B7284DC9D84}"/>
              </a:ext>
            </a:extLst>
          </p:cNvPr>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a:extLst>
              <a:ext uri="{FF2B5EF4-FFF2-40B4-BE49-F238E27FC236}">
                <a16:creationId xmlns="" xmlns:a16="http://schemas.microsoft.com/office/drawing/2014/main" id="{E922ED35-D869-F012-CE98-7D08BE689A11}"/>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6" name="Title 1">
            <a:extLst>
              <a:ext uri="{FF2B5EF4-FFF2-40B4-BE49-F238E27FC236}">
                <a16:creationId xmlns="" xmlns:a16="http://schemas.microsoft.com/office/drawing/2014/main" id="{CB6658CB-9775-A23C-C266-099ED8256070}"/>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pic>
        <p:nvPicPr>
          <p:cNvPr id="11" name="Picture 10">
            <a:extLst>
              <a:ext uri="{FF2B5EF4-FFF2-40B4-BE49-F238E27FC236}">
                <a16:creationId xmlns="" xmlns:a16="http://schemas.microsoft.com/office/drawing/2014/main" id="{0ECF99A9-8CD9-7522-B9EF-1560C55905AC}"/>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93014" y="1160766"/>
            <a:ext cx="4458234" cy="2821967"/>
          </a:xfrm>
          <a:prstGeom prst="rect">
            <a:avLst/>
          </a:prstGeom>
        </p:spPr>
      </p:pic>
      <p:pic>
        <p:nvPicPr>
          <p:cNvPr id="12" name="Picture 11">
            <a:extLst>
              <a:ext uri="{FF2B5EF4-FFF2-40B4-BE49-F238E27FC236}">
                <a16:creationId xmlns="" xmlns:a16="http://schemas.microsoft.com/office/drawing/2014/main" id="{0A5AD224-DB73-BB6D-5781-DBD4B8B08A50}"/>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691788" y="1089570"/>
            <a:ext cx="4259198" cy="2964358"/>
          </a:xfrm>
          <a:prstGeom prst="rect">
            <a:avLst/>
          </a:prstGeom>
        </p:spPr>
      </p:pic>
    </p:spTree>
    <p:extLst>
      <p:ext uri="{BB962C8B-B14F-4D97-AF65-F5344CB8AC3E}">
        <p14:creationId xmlns="" xmlns:p14="http://schemas.microsoft.com/office/powerpoint/2010/main" val="313633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D80B5CC4-3378-945D-3DDA-C27403ABBD5B}"/>
              </a:ext>
            </a:extLst>
          </p:cNvPr>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a:extLst>
              <a:ext uri="{FF2B5EF4-FFF2-40B4-BE49-F238E27FC236}">
                <a16:creationId xmlns="" xmlns:a16="http://schemas.microsoft.com/office/drawing/2014/main" id="{A0CD3B9C-CC47-CB5C-5350-0F4DE4455775}"/>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6" name="Title 1">
            <a:extLst>
              <a:ext uri="{FF2B5EF4-FFF2-40B4-BE49-F238E27FC236}">
                <a16:creationId xmlns="" xmlns:a16="http://schemas.microsoft.com/office/drawing/2014/main" id="{942D9E2F-D07E-EDAC-A5E2-8265F59E4C1A}"/>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pic>
        <p:nvPicPr>
          <p:cNvPr id="10" name="Content Placeholder 6">
            <a:extLst>
              <a:ext uri="{FF2B5EF4-FFF2-40B4-BE49-F238E27FC236}">
                <a16:creationId xmlns="" xmlns:a16="http://schemas.microsoft.com/office/drawing/2014/main" id="{C5F3ED14-3951-980F-D422-04602DB33B89}"/>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2889761" y="914400"/>
            <a:ext cx="3364477" cy="3703638"/>
          </a:xfrm>
        </p:spPr>
      </p:pic>
    </p:spTree>
    <p:extLst>
      <p:ext uri="{BB962C8B-B14F-4D97-AF65-F5344CB8AC3E}">
        <p14:creationId xmlns="" xmlns:p14="http://schemas.microsoft.com/office/powerpoint/2010/main" val="277423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6"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3" name="Content Placeholder 7">
            <a:extLst>
              <a:ext uri="{FF2B5EF4-FFF2-40B4-BE49-F238E27FC236}">
                <a16:creationId xmlns="" xmlns:a16="http://schemas.microsoft.com/office/drawing/2014/main" id="{16F47B4E-DB64-F0B1-9027-267EFDF089DC}"/>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005756" y="1032543"/>
            <a:ext cx="3370305" cy="1722088"/>
          </a:xfrm>
        </p:spPr>
      </p:pic>
      <p:pic>
        <p:nvPicPr>
          <p:cNvPr id="7" name="Picture 6">
            <a:extLst>
              <a:ext uri="{FF2B5EF4-FFF2-40B4-BE49-F238E27FC236}">
                <a16:creationId xmlns="" xmlns:a16="http://schemas.microsoft.com/office/drawing/2014/main" id="{E26BC9B6-A0AA-1D11-1A35-3EFBDEDEE9F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600184" y="1002504"/>
            <a:ext cx="3538059" cy="1874079"/>
          </a:xfrm>
          <a:prstGeom prst="rect">
            <a:avLst/>
          </a:prstGeom>
        </p:spPr>
      </p:pic>
      <p:pic>
        <p:nvPicPr>
          <p:cNvPr id="9" name="Picture 8">
            <a:extLst>
              <a:ext uri="{FF2B5EF4-FFF2-40B4-BE49-F238E27FC236}">
                <a16:creationId xmlns="" xmlns:a16="http://schemas.microsoft.com/office/drawing/2014/main" id="{C35CFD36-DB22-3644-5A3A-E3A8D1D06273}"/>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579234" y="2869882"/>
            <a:ext cx="3273552" cy="17025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p:txBody>
          <a:bodyPr>
            <a:normAutofit/>
          </a:bodyPr>
          <a:lstStyle/>
          <a:p>
            <a:pPr marL="0" indent="0">
              <a:buNone/>
            </a:pPr>
            <a:r>
              <a:rPr lang="en-US" sz="2800" dirty="0"/>
              <a:t>  </a:t>
            </a:r>
          </a:p>
          <a:p>
            <a:r>
              <a:rPr lang="en-US" sz="2800" dirty="0"/>
              <a:t>   </a:t>
            </a:r>
            <a:r>
              <a:rPr lang="en-US" sz="2000" dirty="0"/>
              <a:t>The hospital management system helps hospitals run more smoothly by automating tasks, organizing patient data, and improving overall care. While it may be costly to set up and require staff training, the benefits, like saving time, improving communication, and making information easily accessible, make it worthwhile. The system can also grow with future technology, such as telemedicine and AI, to further enhance hospital operations and patient care.</a:t>
            </a:r>
          </a:p>
        </p:txBody>
      </p:sp>
      <p:sp>
        <p:nvSpPr>
          <p:cNvPr id="6"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15</a:t>
            </a:fld>
            <a:endParaRPr lang="en-US" altLang="en-US" dirty="0"/>
          </a:p>
        </p:txBody>
      </p:sp>
      <p:sp>
        <p:nvSpPr>
          <p:cNvPr id="6" name="Title 1">
            <a:extLst>
              <a:ext uri="{FF2B5EF4-FFF2-40B4-BE49-F238E27FC236}">
                <a16:creationId xmlns=""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endParaRPr lang="en-US"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pPr marL="0" indent="0">
              <a:buNone/>
            </a:pPr>
            <a:endParaRPr lang="en-IN" b="1" dirty="0">
              <a:latin typeface="Times New Roman" pitchFamily="18" charset="0"/>
              <a:cs typeface="Times New Roman" pitchFamily="18" charset="0"/>
            </a:endParaRPr>
          </a:p>
          <a:p>
            <a:pPr marL="0" indent="0">
              <a:buNone/>
            </a:pPr>
            <a:r>
              <a:rPr lang="en-IN" b="1" dirty="0">
                <a:latin typeface="Times New Roman" pitchFamily="18" charset="0"/>
                <a:cs typeface="Times New Roman" pitchFamily="18" charset="0"/>
              </a:rPr>
              <a:t>              E-HEALTH MANAGEMENT SYSTEM</a:t>
            </a:r>
          </a:p>
        </p:txBody>
      </p:sp>
    </p:spTree>
    <p:extLst>
      <p:ext uri="{BB962C8B-B14F-4D97-AF65-F5344CB8AC3E}">
        <p14:creationId xmlns=""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 xmlns:a16="http://schemas.microsoft.com/office/drawing/2014/main" id="{65894BDA-3057-096C-18BB-A0D0D182A5A7}"/>
              </a:ext>
            </a:extLst>
          </p:cNvPr>
          <p:cNvSpPr>
            <a:spLocks noGrp="1"/>
          </p:cNvSpPr>
          <p:nvPr>
            <p:ph sz="quarter" idx="1"/>
          </p:nvPr>
        </p:nvSpPr>
        <p:spPr/>
        <p:txBody>
          <a:bodyPr>
            <a:normAutofit fontScale="92500" lnSpcReduction="20000"/>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Lost or Incomplete Patient Records</a:t>
            </a:r>
            <a:r>
              <a:rPr kumimoji="0" lang="en-US" altLang="en-US" sz="2800" b="0" i="0" u="none" strike="noStrike" cap="none" normalizeH="0" baseline="0" dirty="0">
                <a:ln>
                  <a:noFill/>
                </a:ln>
                <a:solidFill>
                  <a:schemeClr val="tx1"/>
                </a:solidFill>
                <a:effectLst/>
                <a:latin typeface="Arial" panose="020B0604020202020204" pitchFamily="34" charset="0"/>
              </a:rPr>
              <a:t>: Mismanagement of patient health data can lead to errors in diagnosis and treatment.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Delayed Appointments</a:t>
            </a:r>
            <a:r>
              <a:rPr kumimoji="0" lang="en-US" altLang="en-US" sz="2800" b="0" i="0" u="none" strike="noStrike" cap="none" normalizeH="0" baseline="0" dirty="0">
                <a:ln>
                  <a:noFill/>
                </a:ln>
                <a:solidFill>
                  <a:schemeClr val="tx1"/>
                </a:solidFill>
                <a:effectLst/>
                <a:latin typeface="Arial" panose="020B0604020202020204" pitchFamily="34" charset="0"/>
              </a:rPr>
              <a:t>: Difficulty in scheduling or keeping track of patient appointments.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Lack of Communication</a:t>
            </a:r>
            <a:r>
              <a:rPr kumimoji="0" lang="en-US" altLang="en-US" sz="2800" b="0" i="0" u="none" strike="noStrike" cap="none" normalizeH="0" baseline="0" dirty="0">
                <a:ln>
                  <a:noFill/>
                </a:ln>
                <a:solidFill>
                  <a:schemeClr val="tx1"/>
                </a:solidFill>
                <a:effectLst/>
                <a:latin typeface="Arial" panose="020B0604020202020204" pitchFamily="34" charset="0"/>
              </a:rPr>
              <a:t>: Limited interaction between healthcare providers and patients outside of physical visits.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chemeClr val="tx1"/>
                </a:solidFill>
                <a:effectLst/>
                <a:latin typeface="Arial" panose="020B0604020202020204" pitchFamily="34" charset="0"/>
              </a:rPr>
              <a:t>Data Privacy Concerns</a:t>
            </a:r>
            <a:r>
              <a:rPr kumimoji="0" lang="en-US" altLang="en-US" sz="2800" b="0" i="0" u="none" strike="noStrike" cap="none" normalizeH="0" baseline="0" dirty="0">
                <a:ln>
                  <a:noFill/>
                </a:ln>
                <a:solidFill>
                  <a:schemeClr val="tx1"/>
                </a:solidFill>
                <a:effectLst/>
                <a:latin typeface="Arial" panose="020B0604020202020204" pitchFamily="34" charset="0"/>
              </a:rPr>
              <a:t>: The lack of a secure platform to manage health data, leading to potential breaches of confidential medical information. </a:t>
            </a: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 xmlns:a16="http://schemas.microsoft.com/office/drawing/2014/main" id="{5753BF69-1C78-F823-3EFC-69FA8564C97F}"/>
              </a:ext>
            </a:extLst>
          </p:cNvPr>
          <p:cNvSpPr>
            <a:spLocks noGrp="1"/>
          </p:cNvSpPr>
          <p:nvPr>
            <p:ph sz="quarter" idx="1"/>
          </p:nvPr>
        </p:nvSpPr>
        <p:spPr/>
        <p:txBody>
          <a:bodyPr>
            <a:normAutofit fontScale="85000" lnSpcReduction="20000"/>
          </a:bodyPr>
          <a:lstStyle/>
          <a:p>
            <a:pPr marL="114300" indent="0">
              <a:buNone/>
            </a:pPr>
            <a:r>
              <a:rPr lang="en-US" b="1" dirty="0"/>
              <a:t>The objective of the E-Health Management System is to:</a:t>
            </a:r>
          </a:p>
          <a:p>
            <a:pPr>
              <a:buFont typeface="Wingdings" panose="05000000000000000000" pitchFamily="2" charset="2"/>
              <a:buChar char="Ø"/>
            </a:pPr>
            <a:r>
              <a:rPr lang="en-US" dirty="0"/>
              <a:t>Provide a centralized platform for managing health records, appointments, and services.</a:t>
            </a:r>
          </a:p>
          <a:p>
            <a:pPr>
              <a:buFont typeface="Wingdings" panose="05000000000000000000" pitchFamily="2" charset="2"/>
              <a:buChar char="Ø"/>
            </a:pPr>
            <a:r>
              <a:rPr lang="en-US" dirty="0"/>
              <a:t>Ensure seamless communication between patients and healthcare providers.</a:t>
            </a:r>
          </a:p>
          <a:p>
            <a:pPr>
              <a:buFont typeface="Wingdings" panose="05000000000000000000" pitchFamily="2" charset="2"/>
              <a:buChar char="Ø"/>
            </a:pPr>
            <a:r>
              <a:rPr lang="en-US" dirty="0"/>
              <a:t>Enhance the efficiency of medical operations, ensuring quick access to patient records and reducing errors.</a:t>
            </a:r>
          </a:p>
          <a:p>
            <a:pPr>
              <a:buFont typeface="Wingdings" panose="05000000000000000000" pitchFamily="2" charset="2"/>
              <a:buChar char="Ø"/>
            </a:pPr>
            <a:r>
              <a:rPr lang="en-US" dirty="0"/>
              <a:t>Maintain secure management of patient data, complying with relevant data privacy regulations.</a:t>
            </a:r>
          </a:p>
          <a:p>
            <a:pPr>
              <a:buFont typeface="Wingdings" panose="05000000000000000000" pitchFamily="2" charset="2"/>
              <a:buChar char="Ø"/>
            </a:pPr>
            <a:r>
              <a:rPr lang="en-US" dirty="0"/>
              <a:t>Provide features for real-time appointment scheduling, prescription management, and telemedicine capabilities.</a:t>
            </a: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8" name="Content Placeholder 7">
            <a:extLst>
              <a:ext uri="{FF2B5EF4-FFF2-40B4-BE49-F238E27FC236}">
                <a16:creationId xmlns="" xmlns:a16="http://schemas.microsoft.com/office/drawing/2014/main" id="{DD862629-4DB0-EF56-4E74-F508600F036F}"/>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2622617" y="903287"/>
            <a:ext cx="4124318" cy="3703638"/>
          </a:xfrm>
        </p:spPr>
      </p:pic>
    </p:spTree>
    <p:extLst>
      <p:ext uri="{BB962C8B-B14F-4D97-AF65-F5344CB8AC3E}">
        <p14:creationId xmlns=""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 xmlns:a16="http://schemas.microsoft.com/office/drawing/2014/main" id="{2AC2A75F-B902-2E39-B132-184CA4C15438}"/>
              </a:ext>
            </a:extLst>
          </p:cNvPr>
          <p:cNvSpPr>
            <a:spLocks noGrp="1"/>
          </p:cNvSpPr>
          <p:nvPr>
            <p:ph sz="quarter" idx="1"/>
          </p:nvPr>
        </p:nvSpPr>
        <p:spPr/>
        <p:txBody>
          <a:bodyPr/>
          <a:lstStyle/>
          <a:p>
            <a:pPr algn="just">
              <a:buNone/>
            </a:pPr>
            <a:r>
              <a:rPr lang="en-US" dirty="0"/>
              <a:t>The development of EHMS utilizes a variety of Java programming concepts to implement core features and ensure high performance. </a:t>
            </a:r>
          </a:p>
          <a:p>
            <a:pPr algn="just"/>
            <a:r>
              <a:rPr lang="en-IN" dirty="0"/>
              <a:t>Object-Oriented Programming (OOP)</a:t>
            </a:r>
          </a:p>
          <a:p>
            <a:pPr algn="just"/>
            <a:r>
              <a:rPr lang="en-IN" dirty="0"/>
              <a:t>Exception Handling</a:t>
            </a:r>
          </a:p>
          <a:p>
            <a:pPr algn="just"/>
            <a:r>
              <a:rPr lang="en-IN" dirty="0"/>
              <a:t>Multi-threading</a:t>
            </a:r>
          </a:p>
          <a:p>
            <a:pPr algn="just"/>
            <a:r>
              <a:rPr lang="en-IN" dirty="0"/>
              <a:t>Logging Framework</a:t>
            </a:r>
          </a:p>
          <a:p>
            <a:pPr algn="just"/>
            <a:r>
              <a:rPr lang="en-IN" dirty="0"/>
              <a:t>Database Connectivity (JDBC)</a:t>
            </a:r>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 xmlns:a16="http://schemas.microsoft.com/office/drawing/2014/main" id="{F498DCEC-7ACA-7687-5074-5D991881E0C3}"/>
              </a:ext>
            </a:extLst>
          </p:cNvPr>
          <p:cNvSpPr>
            <a:spLocks noGrp="1"/>
          </p:cNvSpPr>
          <p:nvPr>
            <p:ph sz="quarter" idx="1"/>
          </p:nvPr>
        </p:nvSpPr>
        <p:spPr/>
        <p:txBody>
          <a:bodyPr>
            <a:normAutofit fontScale="92500" lnSpcReduction="10000"/>
          </a:bodyPr>
          <a:lstStyle/>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Patient Registration</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Patient Help Desk</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OPD (Outpatient) Management</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IPD (Inpatient) Management</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Radiology Module</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Laboratory and Pathology Management</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Appointment Scheduling</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Billing and Invoicing</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Consultant Management</a:t>
            </a:r>
          </a:p>
          <a:p>
            <a:pPr marR="0" lvl="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Electronic Medical Records (EMR)</a:t>
            </a: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353887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5" name="Content Placeholder 4"/>
          <p:cNvSpPr>
            <a:spLocks noGrp="1"/>
          </p:cNvSpPr>
          <p:nvPr>
            <p:ph sz="quarter" idx="1"/>
          </p:nvPr>
        </p:nvSpPr>
        <p:spPr/>
        <p:txBody>
          <a:bodyPr>
            <a:normAutofit fontScale="62500" lnSpcReduction="20000"/>
          </a:bodyPr>
          <a:lstStyle/>
          <a:p>
            <a:pPr algn="just" eaLnBrk="0" fontAlgn="base" hangingPunct="0">
              <a:lnSpc>
                <a:spcPct val="15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Patient Registration</a:t>
            </a:r>
            <a:r>
              <a:rPr lang="en-US" altLang="en-US" sz="2800" b="1" dirty="0">
                <a:latin typeface="Arial" panose="020B0604020202020204" pitchFamily="34" charset="0"/>
                <a:sym typeface="Wingdings" panose="05000000000000000000" pitchFamily="2" charset="2"/>
              </a:rPr>
              <a:t>: </a:t>
            </a:r>
            <a:r>
              <a:rPr kumimoji="0" lang="en-US" altLang="en-US" sz="2800" b="0" i="0" u="none" strike="noStrike" cap="none" normalizeH="0" baseline="0" dirty="0">
                <a:ln>
                  <a:noFill/>
                </a:ln>
                <a:solidFill>
                  <a:schemeClr val="tx1"/>
                </a:solidFill>
                <a:effectLst/>
                <a:latin typeface="Arial" panose="020B0604020202020204" pitchFamily="34" charset="0"/>
              </a:rPr>
              <a:t>Adds and manages patient details and medical        history.</a:t>
            </a:r>
          </a:p>
          <a:p>
            <a:pPr algn="just" eaLnBrk="0" fontAlgn="base" hangingPunct="0">
              <a:lnSpc>
                <a:spcPct val="15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Patient Help Desk</a:t>
            </a:r>
            <a:r>
              <a:rPr lang="en-US" altLang="en-US" sz="2800" b="1" dirty="0">
                <a:latin typeface="Arial" panose="020B0604020202020204" pitchFamily="34" charset="0"/>
                <a:sym typeface="Wingdings" panose="05000000000000000000" pitchFamily="2" charset="2"/>
              </a:rPr>
              <a:t>:</a:t>
            </a:r>
            <a:r>
              <a:rPr lang="en-US" altLang="en-US" sz="2800" dirty="0">
                <a:latin typeface="Arial" panose="020B0604020202020204" pitchFamily="34" charset="0"/>
                <a:sym typeface="Wingdings" panose="05000000000000000000" pitchFamily="2" charset="2"/>
              </a:rPr>
              <a:t> </a:t>
            </a:r>
            <a:r>
              <a:rPr kumimoji="0" lang="en-US" altLang="en-US" sz="2800" b="0" i="0" u="none" strike="noStrike" cap="none" normalizeH="0" baseline="0" dirty="0">
                <a:ln>
                  <a:noFill/>
                </a:ln>
                <a:solidFill>
                  <a:schemeClr val="tx1"/>
                </a:solidFill>
                <a:effectLst/>
                <a:latin typeface="Arial" panose="020B0604020202020204" pitchFamily="34" charset="0"/>
              </a:rPr>
              <a:t>Resolves patient queries and provides hospital-related                        info.</a:t>
            </a:r>
          </a:p>
          <a:p>
            <a:pPr algn="just" eaLnBrk="0" fontAlgn="base" hangingPunct="0">
              <a:lnSpc>
                <a:spcPct val="15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OPD Management</a:t>
            </a:r>
            <a:r>
              <a:rPr lang="en-US" altLang="en-US" sz="2800" b="1" dirty="0">
                <a:latin typeface="Arial" panose="020B0604020202020204" pitchFamily="34" charset="0"/>
                <a:sym typeface="Wingdings" panose="05000000000000000000" pitchFamily="2" charset="2"/>
              </a:rPr>
              <a:t>: </a:t>
            </a:r>
            <a:r>
              <a:rPr kumimoji="0" lang="en-US" altLang="en-US" sz="2800" b="0" i="0" u="none" strike="noStrike" cap="none" normalizeH="0" baseline="0" dirty="0">
                <a:ln>
                  <a:noFill/>
                </a:ln>
                <a:solidFill>
                  <a:schemeClr val="tx1"/>
                </a:solidFill>
                <a:effectLst/>
                <a:latin typeface="Arial" panose="020B0604020202020204" pitchFamily="34" charset="0"/>
              </a:rPr>
              <a:t>Handles outpatient visits and doctor consultations.</a:t>
            </a:r>
          </a:p>
          <a:p>
            <a:pPr algn="just" eaLnBrk="0" fontAlgn="base" hangingPunct="0">
              <a:lnSpc>
                <a:spcPct val="15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IPD Management</a:t>
            </a:r>
            <a:r>
              <a:rPr kumimoji="0" lang="en-US" altLang="en-US" sz="2800" b="1" i="0" u="none" strike="noStrike" cap="none" normalizeH="0" baseline="0" dirty="0">
                <a:ln>
                  <a:noFill/>
                </a:ln>
                <a:solidFill>
                  <a:schemeClr val="tx1"/>
                </a:solidFill>
                <a:effectLst/>
                <a:latin typeface="Arial" panose="020B0604020202020204" pitchFamily="34" charset="0"/>
                <a:sym typeface="Wingdings" panose="05000000000000000000" pitchFamily="2" charset="2"/>
              </a:rPr>
              <a:t>: </a:t>
            </a:r>
            <a:r>
              <a:rPr kumimoji="0" lang="en-US" altLang="en-US" sz="2800" b="0" i="0" u="none" strike="noStrike" cap="none" normalizeH="0" baseline="0" dirty="0">
                <a:ln>
                  <a:noFill/>
                </a:ln>
                <a:solidFill>
                  <a:schemeClr val="tx1"/>
                </a:solidFill>
                <a:effectLst/>
                <a:latin typeface="Arial" panose="020B0604020202020204" pitchFamily="34" charset="0"/>
              </a:rPr>
              <a:t>Manages patient admissions, room allocation, and discharge.</a:t>
            </a:r>
          </a:p>
          <a:p>
            <a:pPr algn="just" eaLnBrk="0" fontAlgn="base" hangingPunct="0">
              <a:lnSpc>
                <a:spcPct val="15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Radiology Module</a:t>
            </a:r>
            <a:r>
              <a:rPr lang="en-US" altLang="en-US" sz="2800" b="1" dirty="0">
                <a:latin typeface="Arial" panose="020B0604020202020204" pitchFamily="34" charset="0"/>
                <a:sym typeface="Wingdings" panose="05000000000000000000" pitchFamily="2" charset="2"/>
              </a:rPr>
              <a:t>: </a:t>
            </a:r>
            <a:r>
              <a:rPr kumimoji="0" lang="en-US" altLang="en-US" sz="2800" b="0" i="0" u="none" strike="noStrike" cap="none" normalizeH="0" baseline="0" dirty="0">
                <a:ln>
                  <a:noFill/>
                </a:ln>
                <a:solidFill>
                  <a:schemeClr val="tx1"/>
                </a:solidFill>
                <a:effectLst/>
                <a:latin typeface="Arial" panose="020B0604020202020204" pitchFamily="34" charset="0"/>
              </a:rPr>
              <a:t>Stores and accesses diagnostic images and reports.</a:t>
            </a:r>
          </a:p>
          <a:p>
            <a:pPr algn="just" eaLnBrk="0" fontAlgn="base" hangingPunct="0">
              <a:lnSpc>
                <a:spcPct val="15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Laboratory Management</a:t>
            </a:r>
            <a:r>
              <a:rPr lang="en-US" altLang="en-US" sz="2800" b="1" dirty="0">
                <a:latin typeface="Arial" panose="020B0604020202020204" pitchFamily="34" charset="0"/>
                <a:sym typeface="Wingdings" panose="05000000000000000000" pitchFamily="2" charset="2"/>
              </a:rPr>
              <a:t>: </a:t>
            </a:r>
            <a:r>
              <a:rPr kumimoji="0" lang="en-US" altLang="en-US" sz="2800" b="0" i="0" u="none" strike="noStrike" cap="none" normalizeH="0" baseline="0" dirty="0">
                <a:ln>
                  <a:noFill/>
                </a:ln>
                <a:solidFill>
                  <a:schemeClr val="tx1"/>
                </a:solidFill>
                <a:effectLst/>
                <a:latin typeface="Arial" panose="020B0604020202020204" pitchFamily="34" charset="0"/>
              </a:rPr>
              <a:t>Tracks lab tests, samples, and generates reports.. </a:t>
            </a:r>
          </a:p>
          <a:p>
            <a:endParaRPr lang="en-US" dirty="0"/>
          </a:p>
        </p:txBody>
      </p:sp>
      <p:sp>
        <p:nvSpPr>
          <p:cNvPr id="6"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p:txBody>
          <a:bodyPr>
            <a:normAutofit fontScale="55000" lnSpcReduction="20000"/>
          </a:bodyPr>
          <a:lstStyle/>
          <a:p>
            <a:pPr algn="just" eaLnBrk="0" fontAlgn="base" hangingPunct="0">
              <a:lnSpc>
                <a:spcPct val="200000"/>
              </a:lnSpc>
              <a:spcBef>
                <a:spcPct val="0"/>
              </a:spcBef>
              <a:spcAft>
                <a:spcPct val="0"/>
              </a:spcAft>
              <a:buClrTx/>
              <a:buSzTx/>
              <a:buFont typeface="Wingdings" panose="05000000000000000000" pitchFamily="2" charset="2"/>
              <a:buChar char="q"/>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200000"/>
              </a:lnSpc>
              <a:spcBef>
                <a:spcPct val="0"/>
              </a:spcBef>
              <a:spcAft>
                <a:spcPct val="0"/>
              </a:spcAft>
              <a:buClrTx/>
              <a:buSzTx/>
              <a:buNone/>
            </a:pPr>
            <a:endParaRPr lang="en-US" altLang="en-US" sz="2800" b="1" dirty="0">
              <a:latin typeface="Arial" panose="020B0604020202020204" pitchFamily="34" charset="0"/>
            </a:endParaRPr>
          </a:p>
          <a:p>
            <a:pPr algn="just" eaLnBrk="0" fontAlgn="base" hangingPunct="0">
              <a:lnSpc>
                <a:spcPct val="20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Appointment Scheduling: </a:t>
            </a:r>
            <a:r>
              <a:rPr kumimoji="0" lang="en-US" altLang="en-US" sz="2800" b="0" i="0" u="none" strike="noStrike" cap="none" normalizeH="0" baseline="0" dirty="0">
                <a:ln>
                  <a:noFill/>
                </a:ln>
                <a:solidFill>
                  <a:schemeClr val="tx1"/>
                </a:solidFill>
                <a:effectLst/>
                <a:latin typeface="Arial" panose="020B0604020202020204" pitchFamily="34" charset="0"/>
              </a:rPr>
              <a:t>Books, reschedules, or cancels patient appointments.</a:t>
            </a:r>
          </a:p>
          <a:p>
            <a:pPr algn="just" eaLnBrk="0" fontAlgn="base" hangingPunct="0">
              <a:lnSpc>
                <a:spcPct val="20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Billing and Invoicing:</a:t>
            </a:r>
            <a:r>
              <a:rPr kumimoji="0" lang="en-US" altLang="en-US" sz="2800" b="0" i="0" u="none" strike="noStrike" cap="none" normalizeH="0" baseline="0" dirty="0">
                <a:ln>
                  <a:noFill/>
                </a:ln>
                <a:solidFill>
                  <a:schemeClr val="tx1"/>
                </a:solidFill>
                <a:effectLst/>
                <a:latin typeface="Arial" panose="020B0604020202020204" pitchFamily="34" charset="0"/>
              </a:rPr>
              <a:t>  Calculates and generates bills for treatments and services.</a:t>
            </a:r>
          </a:p>
          <a:p>
            <a:pPr algn="just" eaLnBrk="0" fontAlgn="base" hangingPunct="0">
              <a:lnSpc>
                <a:spcPct val="20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Consultant Management:</a:t>
            </a:r>
            <a:r>
              <a:rPr kumimoji="0" lang="en-US" altLang="en-US" sz="2800" b="0" i="0" u="none" strike="noStrike" cap="none" normalizeH="0" baseline="0" dirty="0">
                <a:ln>
                  <a:noFill/>
                </a:ln>
                <a:solidFill>
                  <a:schemeClr val="tx1"/>
                </a:solidFill>
                <a:effectLst/>
                <a:latin typeface="Arial" panose="020B0604020202020204" pitchFamily="34" charset="0"/>
              </a:rPr>
              <a:t>  Manages doctor schedules and consultations.</a:t>
            </a:r>
          </a:p>
          <a:p>
            <a:pPr algn="just" eaLnBrk="0" fontAlgn="base" hangingPunct="0">
              <a:lnSpc>
                <a:spcPct val="20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Electronic Medical Records (EMR):</a:t>
            </a:r>
            <a:r>
              <a:rPr kumimoji="0" lang="en-US" altLang="en-US" sz="2800" b="0" i="0" u="none" strike="noStrike" cap="none" normalizeH="0" baseline="0" dirty="0">
                <a:ln>
                  <a:noFill/>
                </a:ln>
                <a:solidFill>
                  <a:schemeClr val="tx1"/>
                </a:solidFill>
                <a:effectLst/>
                <a:latin typeface="Arial" panose="020B0604020202020204" pitchFamily="34" charset="0"/>
              </a:rPr>
              <a:t>  Centralized digital storage of patient records.</a:t>
            </a:r>
          </a:p>
          <a:p>
            <a:pPr algn="just" eaLnBrk="0" fontAlgn="base" hangingPunct="0">
              <a:lnSpc>
                <a:spcPct val="200000"/>
              </a:lnSpc>
              <a:spcBef>
                <a:spcPct val="0"/>
              </a:spcBef>
              <a:spcAft>
                <a:spcPct val="0"/>
              </a:spcAft>
              <a:buClrTx/>
              <a:buSzTx/>
              <a:buFont typeface="Wingdings" panose="05000000000000000000" pitchFamily="2" charset="2"/>
              <a:buChar char="q"/>
            </a:pPr>
            <a:r>
              <a:rPr kumimoji="0" lang="en-US" altLang="en-US" sz="2800" b="1" i="0" u="none" strike="noStrike" cap="none" normalizeH="0" baseline="0" dirty="0">
                <a:ln>
                  <a:noFill/>
                </a:ln>
                <a:solidFill>
                  <a:schemeClr val="tx1"/>
                </a:solidFill>
                <a:effectLst/>
                <a:latin typeface="Arial" panose="020B0604020202020204" pitchFamily="34" charset="0"/>
              </a:rPr>
              <a:t>Medical Claim Management:</a:t>
            </a:r>
            <a:r>
              <a:rPr kumimoji="0" lang="en-US" altLang="en-US" sz="2800" b="0" i="0" u="none" strike="noStrike" cap="none" normalizeH="0" baseline="0" dirty="0">
                <a:ln>
                  <a:noFill/>
                </a:ln>
                <a:solidFill>
                  <a:schemeClr val="tx1"/>
                </a:solidFill>
                <a:effectLst/>
                <a:latin typeface="Arial" panose="020B0604020202020204" pitchFamily="34" charset="0"/>
              </a:rPr>
              <a:t>  Processes and tracks insurance claims</a:t>
            </a:r>
            <a:endParaRPr lang="en-US" dirty="0"/>
          </a:p>
        </p:txBody>
      </p:sp>
      <p:sp>
        <p:nvSpPr>
          <p:cNvPr id="7"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580</Words>
  <Application>Microsoft Office PowerPoint</Application>
  <PresentationFormat>On-screen Show (16:9)</PresentationFormat>
  <Paragraphs>103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CGB1201 – JAVA PROGRAMMING </vt:lpstr>
      <vt:lpstr>Title of the Project</vt:lpstr>
      <vt:lpstr>Problem Identification </vt:lpstr>
      <vt:lpstr>Objective</vt:lpstr>
      <vt:lpstr>Proposed Architecture</vt:lpstr>
      <vt:lpstr>Java Programming  - Concepts Used</vt:lpstr>
      <vt:lpstr>List of Modules</vt:lpstr>
      <vt:lpstr>Module Description</vt:lpstr>
      <vt:lpstr>Module Description (Cont..)</vt:lpstr>
      <vt:lpstr>Source Code</vt:lpstr>
      <vt:lpstr>Source Code</vt:lpstr>
      <vt:lpstr>Source Code</vt:lpstr>
      <vt:lpstr>Results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2024-12-03T05:38:19Z</dcterms:modified>
</cp:coreProperties>
</file>