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90" r:id="rId4"/>
    <p:sldId id="283" r:id="rId5"/>
    <p:sldId id="287" r:id="rId6"/>
    <p:sldId id="293" r:id="rId7"/>
    <p:sldId id="268" r:id="rId8"/>
    <p:sldId id="278" r:id="rId9"/>
    <p:sldId id="273" r:id="rId10"/>
    <p:sldId id="291" r:id="rId11"/>
    <p:sldId id="294" r:id="rId12"/>
    <p:sldId id="295" r:id="rId13"/>
    <p:sldId id="296" r:id="rId14"/>
    <p:sldId id="297" r:id="rId15"/>
    <p:sldId id="284" r:id="rId16"/>
    <p:sldId id="292" r:id="rId17"/>
    <p:sldId id="285" r:id="rId18"/>
    <p:sldId id="281" r:id="rId19"/>
    <p:sldId id="265" r:id="rId20"/>
    <p:sldId id="266"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B6F24B-44C0-413D-9859-BC466D4809B9}" v="25" dt="2025-01-20T04:45:41.079"/>
  </p1510:revLst>
</p1510:revInfo>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78" d="100"/>
          <a:sy n="78" d="100"/>
        </p:scale>
        <p:origin x="71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HMITHA BS" userId="ca58f7550c2dec6f" providerId="LiveId" clId="{11B6F24B-44C0-413D-9859-BC466D4809B9}"/>
    <pc:docChg chg="undo custSel addSld delSld modSld">
      <pc:chgData name="SUSHMITHA BS" userId="ca58f7550c2dec6f" providerId="LiveId" clId="{11B6F24B-44C0-413D-9859-BC466D4809B9}" dt="2025-01-20T04:54:48.844" v="178" actId="20577"/>
      <pc:docMkLst>
        <pc:docMk/>
      </pc:docMkLst>
      <pc:sldChg chg="addSp modSp mod">
        <pc:chgData name="SUSHMITHA BS" userId="ca58f7550c2dec6f" providerId="LiveId" clId="{11B6F24B-44C0-413D-9859-BC466D4809B9}" dt="2025-01-20T04:37:35.533" v="6" actId="14100"/>
        <pc:sldMkLst>
          <pc:docMk/>
          <pc:sldMk cId="3157761260" sldId="284"/>
        </pc:sldMkLst>
        <pc:picChg chg="add mod">
          <ac:chgData name="SUSHMITHA BS" userId="ca58f7550c2dec6f" providerId="LiveId" clId="{11B6F24B-44C0-413D-9859-BC466D4809B9}" dt="2025-01-20T04:37:35.533" v="6" actId="14100"/>
          <ac:picMkLst>
            <pc:docMk/>
            <pc:sldMk cId="3157761260" sldId="284"/>
            <ac:picMk id="4" creationId="{8EE606A5-5AE4-0963-DF89-B2F3C0CEE60A}"/>
          </ac:picMkLst>
        </pc:picChg>
      </pc:sldChg>
      <pc:sldChg chg="del">
        <pc:chgData name="SUSHMITHA BS" userId="ca58f7550c2dec6f" providerId="LiveId" clId="{11B6F24B-44C0-413D-9859-BC466D4809B9}" dt="2025-01-20T04:51:04.270" v="155" actId="47"/>
        <pc:sldMkLst>
          <pc:docMk/>
          <pc:sldMk cId="738060645" sldId="288"/>
        </pc:sldMkLst>
      </pc:sldChg>
      <pc:sldChg chg="addSp delSp modSp new mod">
        <pc:chgData name="SUSHMITHA BS" userId="ca58f7550c2dec6f" providerId="LiveId" clId="{11B6F24B-44C0-413D-9859-BC466D4809B9}" dt="2025-01-20T04:46:09.650" v="154" actId="1076"/>
        <pc:sldMkLst>
          <pc:docMk/>
          <pc:sldMk cId="4066837468" sldId="292"/>
        </pc:sldMkLst>
        <pc:spChg chg="del">
          <ac:chgData name="SUSHMITHA BS" userId="ca58f7550c2dec6f" providerId="LiveId" clId="{11B6F24B-44C0-413D-9859-BC466D4809B9}" dt="2025-01-20T04:40:33.473" v="29" actId="478"/>
          <ac:spMkLst>
            <pc:docMk/>
            <pc:sldMk cId="4066837468" sldId="292"/>
            <ac:spMk id="2" creationId="{8411C9C1-E779-48FB-D934-F103006132FC}"/>
          </ac:spMkLst>
        </pc:spChg>
        <pc:spChg chg="del mod">
          <ac:chgData name="SUSHMITHA BS" userId="ca58f7550c2dec6f" providerId="LiveId" clId="{11B6F24B-44C0-413D-9859-BC466D4809B9}" dt="2025-01-20T04:40:18.686" v="26" actId="478"/>
          <ac:spMkLst>
            <pc:docMk/>
            <pc:sldMk cId="4066837468" sldId="292"/>
            <ac:spMk id="3" creationId="{C54E4CC7-D820-CD54-E83A-F1CBDA5C7CFA}"/>
          </ac:spMkLst>
        </pc:spChg>
        <pc:spChg chg="add mod">
          <ac:chgData name="SUSHMITHA BS" userId="ca58f7550c2dec6f" providerId="LiveId" clId="{11B6F24B-44C0-413D-9859-BC466D4809B9}" dt="2025-01-20T04:40:06.791" v="25"/>
          <ac:spMkLst>
            <pc:docMk/>
            <pc:sldMk cId="4066837468" sldId="292"/>
            <ac:spMk id="5" creationId="{61BC8284-3292-368C-BC6E-BC7BF7CAF964}"/>
          </ac:spMkLst>
        </pc:spChg>
        <pc:spChg chg="add mod">
          <ac:chgData name="SUSHMITHA BS" userId="ca58f7550c2dec6f" providerId="LiveId" clId="{11B6F24B-44C0-413D-9859-BC466D4809B9}" dt="2025-01-20T04:40:51.904" v="57" actId="20577"/>
          <ac:spMkLst>
            <pc:docMk/>
            <pc:sldMk cId="4066837468" sldId="292"/>
            <ac:spMk id="7" creationId="{C9694D97-5107-2672-4FE6-62401358D5F5}"/>
          </ac:spMkLst>
        </pc:spChg>
        <pc:spChg chg="add del">
          <ac:chgData name="SUSHMITHA BS" userId="ca58f7550c2dec6f" providerId="LiveId" clId="{11B6F24B-44C0-413D-9859-BC466D4809B9}" dt="2025-01-20T04:41:31.088" v="59" actId="478"/>
          <ac:spMkLst>
            <pc:docMk/>
            <pc:sldMk cId="4066837468" sldId="292"/>
            <ac:spMk id="8" creationId="{8A15A8E6-2BEE-56C9-C6BE-DEAB5E295CBB}"/>
          </ac:spMkLst>
        </pc:spChg>
        <pc:spChg chg="add del mod">
          <ac:chgData name="SUSHMITHA BS" userId="ca58f7550c2dec6f" providerId="LiveId" clId="{11B6F24B-44C0-413D-9859-BC466D4809B9}" dt="2025-01-20T04:44:14.012" v="117"/>
          <ac:spMkLst>
            <pc:docMk/>
            <pc:sldMk cId="4066837468" sldId="292"/>
            <ac:spMk id="9" creationId="{23A224C1-8292-3E52-CB96-6652431892A9}"/>
          </ac:spMkLst>
        </pc:spChg>
        <pc:spChg chg="add mod">
          <ac:chgData name="SUSHMITHA BS" userId="ca58f7550c2dec6f" providerId="LiveId" clId="{11B6F24B-44C0-413D-9859-BC466D4809B9}" dt="2025-01-20T04:44:14.007" v="115"/>
          <ac:spMkLst>
            <pc:docMk/>
            <pc:sldMk cId="4066837468" sldId="292"/>
            <ac:spMk id="11" creationId="{F24700F2-1ACF-AE78-3B43-A2D36EBF5FDE}"/>
          </ac:spMkLst>
        </pc:spChg>
        <pc:spChg chg="add del mod">
          <ac:chgData name="SUSHMITHA BS" userId="ca58f7550c2dec6f" providerId="LiveId" clId="{11B6F24B-44C0-413D-9859-BC466D4809B9}" dt="2025-01-20T04:44:37.836" v="122"/>
          <ac:spMkLst>
            <pc:docMk/>
            <pc:sldMk cId="4066837468" sldId="292"/>
            <ac:spMk id="12" creationId="{2F22EBC8-0AC4-955B-D89B-E8F9489E338E}"/>
          </ac:spMkLst>
        </pc:spChg>
        <pc:spChg chg="add mod">
          <ac:chgData name="SUSHMITHA BS" userId="ca58f7550c2dec6f" providerId="LiveId" clId="{11B6F24B-44C0-413D-9859-BC466D4809B9}" dt="2025-01-20T04:44:37.830" v="120"/>
          <ac:spMkLst>
            <pc:docMk/>
            <pc:sldMk cId="4066837468" sldId="292"/>
            <ac:spMk id="14" creationId="{47C6D545-F36F-D1B3-DF74-9114B1094E86}"/>
          </ac:spMkLst>
        </pc:spChg>
        <pc:spChg chg="add del mod">
          <ac:chgData name="SUSHMITHA BS" userId="ca58f7550c2dec6f" providerId="LiveId" clId="{11B6F24B-44C0-413D-9859-BC466D4809B9}" dt="2025-01-20T04:45:14.824" v="150"/>
          <ac:spMkLst>
            <pc:docMk/>
            <pc:sldMk cId="4066837468" sldId="292"/>
            <ac:spMk id="15" creationId="{C72F6786-AACF-BD9A-3718-6AC00D61750F}"/>
          </ac:spMkLst>
        </pc:spChg>
        <pc:spChg chg="add mod">
          <ac:chgData name="SUSHMITHA BS" userId="ca58f7550c2dec6f" providerId="LiveId" clId="{11B6F24B-44C0-413D-9859-BC466D4809B9}" dt="2025-01-20T04:46:09.650" v="154" actId="1076"/>
          <ac:spMkLst>
            <pc:docMk/>
            <pc:sldMk cId="4066837468" sldId="292"/>
            <ac:spMk id="16" creationId="{A3E3CABB-69CA-E731-C846-4053C3103F0F}"/>
          </ac:spMkLst>
        </pc:spChg>
        <pc:graphicFrameChg chg="add mod">
          <ac:chgData name="SUSHMITHA BS" userId="ca58f7550c2dec6f" providerId="LiveId" clId="{11B6F24B-44C0-413D-9859-BC466D4809B9}" dt="2025-01-20T04:40:04.119" v="23" actId="14100"/>
          <ac:graphicFrameMkLst>
            <pc:docMk/>
            <pc:sldMk cId="4066837468" sldId="292"/>
            <ac:graphicFrameMk id="4" creationId="{9727467C-B43D-6CBF-B347-999724667360}"/>
          </ac:graphicFrameMkLst>
        </pc:graphicFrameChg>
        <pc:graphicFrameChg chg="add mod modGraphic">
          <ac:chgData name="SUSHMITHA BS" userId="ca58f7550c2dec6f" providerId="LiveId" clId="{11B6F24B-44C0-413D-9859-BC466D4809B9}" dt="2025-01-20T04:40:42.997" v="30" actId="14100"/>
          <ac:graphicFrameMkLst>
            <pc:docMk/>
            <pc:sldMk cId="4066837468" sldId="292"/>
            <ac:graphicFrameMk id="6" creationId="{AB2DED6A-35AC-645E-718A-4661167123DF}"/>
          </ac:graphicFrameMkLst>
        </pc:graphicFrameChg>
        <pc:graphicFrameChg chg="add mod">
          <ac:chgData name="SUSHMITHA BS" userId="ca58f7550c2dec6f" providerId="LiveId" clId="{11B6F24B-44C0-413D-9859-BC466D4809B9}" dt="2025-01-20T04:44:09.341" v="114"/>
          <ac:graphicFrameMkLst>
            <pc:docMk/>
            <pc:sldMk cId="4066837468" sldId="292"/>
            <ac:graphicFrameMk id="10" creationId="{6A4E9DD2-E362-FCD9-4E70-7B46EC68D7A7}"/>
          </ac:graphicFrameMkLst>
        </pc:graphicFrameChg>
        <pc:graphicFrameChg chg="add mod">
          <ac:chgData name="SUSHMITHA BS" userId="ca58f7550c2dec6f" providerId="LiveId" clId="{11B6F24B-44C0-413D-9859-BC466D4809B9}" dt="2025-01-20T04:44:36.512" v="119"/>
          <ac:graphicFrameMkLst>
            <pc:docMk/>
            <pc:sldMk cId="4066837468" sldId="292"/>
            <ac:graphicFrameMk id="13" creationId="{E17FACED-63B5-6D97-6795-2A1E6B679AF6}"/>
          </ac:graphicFrameMkLst>
        </pc:graphicFrameChg>
      </pc:sldChg>
      <pc:sldChg chg="modSp new mod">
        <pc:chgData name="SUSHMITHA BS" userId="ca58f7550c2dec6f" providerId="LiveId" clId="{11B6F24B-44C0-413D-9859-BC466D4809B9}" dt="2025-01-20T04:54:48.844" v="178" actId="20577"/>
        <pc:sldMkLst>
          <pc:docMk/>
          <pc:sldMk cId="1509261188" sldId="293"/>
        </pc:sldMkLst>
        <pc:spChg chg="mod">
          <ac:chgData name="SUSHMITHA BS" userId="ca58f7550c2dec6f" providerId="LiveId" clId="{11B6F24B-44C0-413D-9859-BC466D4809B9}" dt="2025-01-20T04:54:48.844" v="178" actId="20577"/>
          <ac:spMkLst>
            <pc:docMk/>
            <pc:sldMk cId="1509261188" sldId="293"/>
            <ac:spMk id="2" creationId="{BC4422D8-4FC1-BBB9-0227-7502A52CF2DC}"/>
          </ac:spMkLst>
        </pc:spChg>
        <pc:spChg chg="mod">
          <ac:chgData name="SUSHMITHA BS" userId="ca58f7550c2dec6f" providerId="LiveId" clId="{11B6F24B-44C0-413D-9859-BC466D4809B9}" dt="2025-01-20T04:54:09.749" v="177"/>
          <ac:spMkLst>
            <pc:docMk/>
            <pc:sldMk cId="1509261188" sldId="293"/>
            <ac:spMk id="3" creationId="{25ECE58A-CAD2-00FF-2E67-2681C73FE77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790455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5576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1395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439837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2">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www.techrepublic.com/" TargetMode="External"/><Relationship Id="rId3" Type="http://schemas.openxmlformats.org/officeDocument/2006/relationships/hyperlink" Target="https://www.projectmanager.com/" TargetMode="External"/><Relationship Id="rId7" Type="http://schemas.openxmlformats.org/officeDocument/2006/relationships/hyperlink" Target="https://blogs.opentext.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chatbotsmagazine.com/" TargetMode="External"/><Relationship Id="rId5" Type="http://schemas.openxmlformats.org/officeDocument/2006/relationships/hyperlink" Target="https://ieeexplore.ieee.org/Xplore/home.jsp" TargetMode="External"/><Relationship Id="rId10" Type="http://schemas.openxmlformats.org/officeDocument/2006/relationships/hyperlink" Target="https://azure.microsoft.com/en-us/resources/cloud-computing-dictionary/what-is-a-chatbot/" TargetMode="External"/><Relationship Id="rId4" Type="http://schemas.openxmlformats.org/officeDocument/2006/relationships/hyperlink" Target="https://www.smartsheet.com/" TargetMode="External"/><Relationship Id="rId9" Type="http://schemas.openxmlformats.org/officeDocument/2006/relationships/hyperlink" Target="https://blog.hubspot.com/service/chatbot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921597"/>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sz="3200" dirty="0">
                <a:solidFill>
                  <a:schemeClr val="bg2"/>
                </a:solidFill>
                <a:latin typeface="Times New Roman" panose="02020603050405020304" pitchFamily="18" charset="0"/>
                <a:ea typeface="Cambria" panose="02040503050406030204" pitchFamily="18" charset="0"/>
                <a:cs typeface="Times New Roman" panose="02020603050405020304" pitchFamily="18" charset="0"/>
              </a:rPr>
              <a:t>PROJECT TITLE</a:t>
            </a:r>
            <a:r>
              <a:rPr lang="en-US" sz="3200" dirty="0">
                <a:solidFill>
                  <a:schemeClr val="bg2"/>
                </a:solidFill>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Integrating LLMs for Intelligent Chatbot Support in University Web Platforms</a:t>
            </a:r>
            <a:endParaRPr sz="3200" dirty="0">
              <a:solidFill>
                <a:schemeClr val="bg2"/>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88" name="Google Shape;88;p13"/>
          <p:cNvSpPr txBox="1">
            <a:spLocks noGrp="1"/>
          </p:cNvSpPr>
          <p:nvPr>
            <p:ph type="subTitle" idx="1"/>
          </p:nvPr>
        </p:nvSpPr>
        <p:spPr>
          <a:xfrm>
            <a:off x="790469" y="2229135"/>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b="0" dirty="0">
                <a:latin typeface="Times New Roman" panose="02020603050405020304" pitchFamily="18" charset="0"/>
                <a:ea typeface="Cambria" panose="02040503050406030204" pitchFamily="18" charset="0"/>
                <a:cs typeface="Times New Roman" panose="02020603050405020304" pitchFamily="18" charset="0"/>
              </a:rPr>
              <a:t>Batch Number: CSD-G11</a:t>
            </a:r>
            <a:endParaRPr b="0" dirty="0">
              <a:latin typeface="Times New Roman" panose="02020603050405020304" pitchFamily="18" charset="0"/>
              <a:ea typeface="Cambria" panose="02040503050406030204" pitchFamily="18" charset="0"/>
              <a:cs typeface="Times New Roman" panose="02020603050405020304" pitchFamily="18" charset="0"/>
            </a:endParaRPr>
          </a:p>
          <a:p>
            <a:pPr marL="0" lvl="0" indent="0" algn="l" rtl="0">
              <a:spcBef>
                <a:spcPts val="400"/>
              </a:spcBef>
              <a:spcAft>
                <a:spcPts val="0"/>
              </a:spcAft>
              <a:buClr>
                <a:srgbClr val="17365D"/>
              </a:buClr>
              <a:buSzPts val="2000"/>
              <a:buNone/>
            </a:pP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90" name="Google Shape;90;p13"/>
          <p:cNvSpPr txBox="1"/>
          <p:nvPr/>
        </p:nvSpPr>
        <p:spPr>
          <a:xfrm>
            <a:off x="6874905" y="2876483"/>
            <a:ext cx="5514300" cy="2020560"/>
          </a:xfrm>
          <a:prstGeom prst="rect">
            <a:avLst/>
          </a:prstGeom>
          <a:noFill/>
          <a:ln>
            <a:noFill/>
          </a:ln>
        </p:spPr>
        <p:txBody>
          <a:bodyPr spcFirstLastPara="1" wrap="square" lIns="91425" tIns="45700" rIns="91425" bIns="45700" anchor="t" anchorCtr="0">
            <a:normAutofit/>
          </a:bodyPr>
          <a:lstStyle/>
          <a:p>
            <a:pPr marL="0" marR="0" lvl="0" indent="0" rtl="0">
              <a:spcBef>
                <a:spcPts val="0"/>
              </a:spcBef>
              <a:spcAft>
                <a:spcPts val="0"/>
              </a:spcAft>
              <a:buClr>
                <a:srgbClr val="17365D"/>
              </a:buClr>
              <a:buSzPts val="2000"/>
              <a:buFont typeface="Arial"/>
              <a:buNone/>
            </a:pPr>
            <a:r>
              <a:rPr lang="en-GB" sz="2000" b="1" i="0" u="none" strike="noStrike" cap="none" dirty="0">
                <a:solidFill>
                  <a:schemeClr val="bg2"/>
                </a:solidFill>
                <a:latin typeface="Times New Roman" panose="02020603050405020304" pitchFamily="18" charset="0"/>
                <a:ea typeface="Cambria" panose="02040503050406030204" pitchFamily="18" charset="0"/>
                <a:cs typeface="Times New Roman" panose="02020603050405020304" pitchFamily="18" charset="0"/>
                <a:sym typeface="Verdana"/>
              </a:rPr>
              <a:t>Under the Supervision of</a:t>
            </a:r>
            <a:endParaRPr sz="2000" b="1" i="0" u="none" strike="noStrike" cap="none" dirty="0">
              <a:solidFill>
                <a:schemeClr val="bg2"/>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rtl="0">
              <a:spcBef>
                <a:spcPts val="340"/>
              </a:spcBef>
              <a:spcAft>
                <a:spcPts val="0"/>
              </a:spcAft>
              <a:buClr>
                <a:srgbClr val="17365D"/>
              </a:buClr>
              <a:buSzPts val="1700"/>
              <a:buFont typeface="Arial"/>
              <a:buNone/>
            </a:pPr>
            <a:r>
              <a:rPr lang="en-IN" sz="2400" dirty="0">
                <a:solidFill>
                  <a:schemeClr val="tx1"/>
                </a:solidFill>
                <a:latin typeface="Times New Roman" panose="02020603050405020304" pitchFamily="18" charset="0"/>
                <a:cs typeface="Times New Roman" panose="02020603050405020304" pitchFamily="18" charset="0"/>
              </a:rPr>
              <a:t>Dr Madhusudhan M V</a:t>
            </a:r>
          </a:p>
          <a:p>
            <a:pPr marL="0" marR="0" lvl="0" indent="0" rtl="0">
              <a:spcBef>
                <a:spcPts val="340"/>
              </a:spcBef>
              <a:spcAft>
                <a:spcPts val="0"/>
              </a:spcAft>
              <a:buClr>
                <a:srgbClr val="17365D"/>
              </a:buClr>
              <a:buSzPts val="1700"/>
              <a:buFont typeface="Arial"/>
              <a:buNone/>
            </a:pPr>
            <a:r>
              <a:rPr lang="en-GB" sz="1700"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 Associate Professor </a:t>
            </a:r>
            <a:r>
              <a:rPr lang="en-GB" sz="17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,Selection Grade</a:t>
            </a:r>
            <a:endParaRPr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0" marR="0" lvl="0" indent="0" rtl="0">
              <a:spcBef>
                <a:spcPts val="340"/>
              </a:spcBef>
              <a:spcAft>
                <a:spcPts val="0"/>
              </a:spcAft>
              <a:buClr>
                <a:srgbClr val="17365D"/>
              </a:buClr>
              <a:buSzPts val="1700"/>
              <a:buFont typeface="Arial"/>
              <a:buNone/>
            </a:pPr>
            <a:r>
              <a:rPr lang="en-GB" sz="1700"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School of Computer Science and Engineering</a:t>
            </a:r>
            <a:endParaRPr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0" marR="0" lvl="0" indent="0" rtl="0">
              <a:spcBef>
                <a:spcPts val="340"/>
              </a:spcBef>
              <a:spcAft>
                <a:spcPts val="0"/>
              </a:spcAft>
              <a:buClr>
                <a:srgbClr val="17365D"/>
              </a:buClr>
              <a:buSzPts val="1700"/>
              <a:buFont typeface="Arial"/>
              <a:buNone/>
            </a:pPr>
            <a:r>
              <a:rPr lang="en-GB" sz="1700"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Presidency University</a:t>
            </a:r>
            <a:endParaRPr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sp>
        <p:nvSpPr>
          <p:cNvPr id="91" name="Google Shape;91;p13"/>
          <p:cNvSpPr txBox="1"/>
          <p:nvPr/>
        </p:nvSpPr>
        <p:spPr>
          <a:xfrm>
            <a:off x="3735188" y="160215"/>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PIP2001 Capstone Project</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Review-4</a:t>
            </a:r>
            <a:endParaRPr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graphicFrame>
        <p:nvGraphicFramePr>
          <p:cNvPr id="4" name="Table 3">
            <a:extLst>
              <a:ext uri="{FF2B5EF4-FFF2-40B4-BE49-F238E27FC236}">
                <a16:creationId xmlns:a16="http://schemas.microsoft.com/office/drawing/2014/main" id="{57C6CE6F-8092-E60A-64B7-81DAEE0BA707}"/>
              </a:ext>
            </a:extLst>
          </p:cNvPr>
          <p:cNvGraphicFramePr>
            <a:graphicFrameLocks noGrp="1"/>
          </p:cNvGraphicFramePr>
          <p:nvPr>
            <p:extLst>
              <p:ext uri="{D42A27DB-BD31-4B8C-83A1-F6EECF244321}">
                <p14:modId xmlns:p14="http://schemas.microsoft.com/office/powerpoint/2010/main" val="572882402"/>
              </p:ext>
            </p:extLst>
          </p:nvPr>
        </p:nvGraphicFramePr>
        <p:xfrm>
          <a:off x="464179" y="2959663"/>
          <a:ext cx="5934824" cy="1854200"/>
        </p:xfrm>
        <a:graphic>
          <a:graphicData uri="http://schemas.openxmlformats.org/drawingml/2006/table">
            <a:tbl>
              <a:tblPr firstRow="1" bandRow="1"/>
              <a:tblGrid>
                <a:gridCol w="2967412">
                  <a:extLst>
                    <a:ext uri="{9D8B030D-6E8A-4147-A177-3AD203B41FA5}">
                      <a16:colId xmlns:a16="http://schemas.microsoft.com/office/drawing/2014/main" val="4174822830"/>
                    </a:ext>
                  </a:extLst>
                </a:gridCol>
                <a:gridCol w="2967412">
                  <a:extLst>
                    <a:ext uri="{9D8B030D-6E8A-4147-A177-3AD203B41FA5}">
                      <a16:colId xmlns:a16="http://schemas.microsoft.com/office/drawing/2014/main" val="1738724202"/>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u="none" strike="noStrike" cap="none" dirty="0">
                          <a:latin typeface="Times New Roman" panose="02020603050405020304" pitchFamily="18" charset="0"/>
                          <a:cs typeface="Times New Roman" panose="02020603050405020304" pitchFamily="18" charset="0"/>
                        </a:rPr>
                        <a:t>20211CSD0202</a:t>
                      </a:r>
                    </a:p>
                  </a:txBody>
                  <a:tcPr/>
                </a:tc>
                <a:tc>
                  <a:txBody>
                    <a:bodyPr/>
                    <a:lstStyle/>
                    <a:p>
                      <a:pPr marL="0" marR="0" lvl="0" indent="0" algn="l" rtl="0">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Sparsha P</a:t>
                      </a:r>
                    </a:p>
                  </a:txBody>
                  <a:tcPr marL="91450" marR="91450" marT="45725" marB="45725" anchor="ctr"/>
                </a:tc>
                <a:extLst>
                  <a:ext uri="{0D108BD9-81ED-4DB2-BD59-A6C34878D82A}">
                    <a16:rowId xmlns:a16="http://schemas.microsoft.com/office/drawing/2014/main" val="1287514041"/>
                  </a:ext>
                </a:extLst>
              </a:tr>
              <a:tr h="370840">
                <a:tc>
                  <a:txBody>
                    <a:bodyPr/>
                    <a:lstStyle/>
                    <a:p>
                      <a:pPr marL="0" marR="0" lvl="0" indent="0" algn="l" rtl="0">
                        <a:spcBef>
                          <a:spcPts val="0"/>
                        </a:spcBef>
                        <a:spcAft>
                          <a:spcPts val="0"/>
                        </a:spcAft>
                        <a:buFont typeface="+mj-lt"/>
                        <a:buNone/>
                      </a:pPr>
                      <a:r>
                        <a:rPr lang="en-US" sz="1800" u="none" strike="noStrike" cap="none" dirty="0">
                          <a:latin typeface="Times New Roman" panose="02020603050405020304" pitchFamily="18" charset="0"/>
                          <a:cs typeface="Times New Roman" panose="02020603050405020304" pitchFamily="18" charset="0"/>
                        </a:rPr>
                        <a:t>20211CSD0183</a:t>
                      </a: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u="none" strike="noStrike" cap="none" dirty="0">
                          <a:latin typeface="Times New Roman" panose="02020603050405020304" pitchFamily="18" charset="0"/>
                          <a:cs typeface="Times New Roman" panose="02020603050405020304" pitchFamily="18" charset="0"/>
                        </a:rPr>
                        <a:t>Chandana H</a:t>
                      </a:r>
                    </a:p>
                  </a:txBody>
                  <a:tcPr marL="91450" marR="91450" marT="45725" marB="45725" anchor="ctr"/>
                </a:tc>
                <a:extLst>
                  <a:ext uri="{0D108BD9-81ED-4DB2-BD59-A6C34878D82A}">
                    <a16:rowId xmlns:a16="http://schemas.microsoft.com/office/drawing/2014/main" val="903786245"/>
                  </a:ext>
                </a:extLst>
              </a:tr>
              <a:tr h="370840">
                <a:tc>
                  <a:txBody>
                    <a:bodyPr/>
                    <a:lstStyle/>
                    <a:p>
                      <a:pPr marL="0" marR="0" lvl="0" indent="0" algn="l" rtl="0">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20211CSD0178</a:t>
                      </a: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u="none" strike="noStrike" cap="none" dirty="0">
                          <a:latin typeface="Times New Roman" panose="02020603050405020304" pitchFamily="18" charset="0"/>
                          <a:cs typeface="Times New Roman" panose="02020603050405020304" pitchFamily="18" charset="0"/>
                        </a:rPr>
                        <a:t>Sushmitha B S</a:t>
                      </a:r>
                    </a:p>
                  </a:txBody>
                  <a:tcPr marL="91450" marR="91450" marT="45725" marB="45725" anchor="ctr"/>
                </a:tc>
                <a:extLst>
                  <a:ext uri="{0D108BD9-81ED-4DB2-BD59-A6C34878D82A}">
                    <a16:rowId xmlns:a16="http://schemas.microsoft.com/office/drawing/2014/main" val="304612789"/>
                  </a:ext>
                </a:extLst>
              </a:tr>
              <a:tr h="370840">
                <a:tc>
                  <a:txBody>
                    <a:bodyPr/>
                    <a:lstStyle/>
                    <a:p>
                      <a:pPr marL="0" marR="0" lvl="0" indent="0" algn="l" rtl="0">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20211CSD0200</a:t>
                      </a: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u="none" strike="noStrike" cap="none" dirty="0">
                          <a:latin typeface="Times New Roman" panose="02020603050405020304" pitchFamily="18" charset="0"/>
                          <a:cs typeface="Times New Roman" panose="02020603050405020304" pitchFamily="18" charset="0"/>
                        </a:rPr>
                        <a:t>Sanjeetha C M</a:t>
                      </a:r>
                    </a:p>
                  </a:txBody>
                  <a:tcPr marL="91450" marR="91450" marT="45725" marB="45725" anchor="ctr"/>
                </a:tc>
                <a:extLst>
                  <a:ext uri="{0D108BD9-81ED-4DB2-BD59-A6C34878D82A}">
                    <a16:rowId xmlns:a16="http://schemas.microsoft.com/office/drawing/2014/main" val="2193939047"/>
                  </a:ext>
                </a:extLst>
              </a:tr>
              <a:tr h="370840">
                <a:tc>
                  <a:txBody>
                    <a:bodyPr/>
                    <a:lstStyle/>
                    <a:p>
                      <a:pPr marL="0" marR="0" lvl="0" indent="0" algn="l" rtl="0">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20211CSD0025</a:t>
                      </a: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u="none" strike="noStrike" cap="none" dirty="0">
                          <a:latin typeface="Times New Roman" panose="02020603050405020304" pitchFamily="18" charset="0"/>
                          <a:cs typeface="Times New Roman" panose="02020603050405020304" pitchFamily="18" charset="0"/>
                        </a:rPr>
                        <a:t>S Yashwanth</a:t>
                      </a:r>
                    </a:p>
                  </a:txBody>
                  <a:tcPr/>
                </a:tc>
                <a:extLst>
                  <a:ext uri="{0D108BD9-81ED-4DB2-BD59-A6C34878D82A}">
                    <a16:rowId xmlns:a16="http://schemas.microsoft.com/office/drawing/2014/main" val="378024113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5287F-B802-6FD5-794F-21445CED0A64}"/>
              </a:ext>
            </a:extLst>
          </p:cNvPr>
          <p:cNvSpPr>
            <a:spLocks noGrp="1"/>
          </p:cNvSpPr>
          <p:nvPr>
            <p:ph type="title"/>
          </p:nvPr>
        </p:nvSpPr>
        <p:spPr>
          <a:xfrm>
            <a:off x="812800" y="518249"/>
            <a:ext cx="10668000" cy="487500"/>
          </a:xfrm>
        </p:spPr>
        <p:txBody>
          <a:bodyPr/>
          <a:lstStyle/>
          <a:p>
            <a:r>
              <a:rPr lang="en-US" sz="3600" dirty="0">
                <a:latin typeface="Times New Roman" panose="02020603050405020304" pitchFamily="18" charset="0"/>
                <a:ea typeface="Cambria" panose="02040503050406030204" pitchFamily="18" charset="0"/>
                <a:cs typeface="Times New Roman" panose="02020603050405020304" pitchFamily="18" charset="0"/>
              </a:rPr>
              <a:t>System Design and Implementation</a:t>
            </a:r>
            <a:br>
              <a:rPr lang="en-US" dirty="0">
                <a:latin typeface="Cambria" panose="02040503050406030204" pitchFamily="18" charset="0"/>
                <a:ea typeface="Cambria" panose="02040503050406030204" pitchFamily="18" charset="0"/>
              </a:rPr>
            </a:br>
            <a:endParaRPr lang="en-IN" dirty="0"/>
          </a:p>
        </p:txBody>
      </p:sp>
      <p:sp>
        <p:nvSpPr>
          <p:cNvPr id="3" name="Text Placeholder 2">
            <a:extLst>
              <a:ext uri="{FF2B5EF4-FFF2-40B4-BE49-F238E27FC236}">
                <a16:creationId xmlns:a16="http://schemas.microsoft.com/office/drawing/2014/main" id="{DB7DE404-1AF7-34DD-0D62-1B5A874AA222}"/>
              </a:ext>
            </a:extLst>
          </p:cNvPr>
          <p:cNvSpPr>
            <a:spLocks noGrp="1"/>
          </p:cNvSpPr>
          <p:nvPr>
            <p:ph type="body" idx="1"/>
          </p:nvPr>
        </p:nvSpPr>
        <p:spPr/>
        <p:txBody>
          <a:bodyPr>
            <a:normAutofit/>
          </a:bodyPr>
          <a:lstStyle/>
          <a:p>
            <a:pPr marL="76200" indent="0">
              <a:buNone/>
            </a:pPr>
            <a:r>
              <a:rPr lang="en-US" sz="2000" b="1" dirty="0">
                <a:latin typeface="Times New Roman" panose="02020603050405020304" pitchFamily="18" charset="0"/>
                <a:cs typeface="Times New Roman" panose="02020603050405020304" pitchFamily="18" charset="0"/>
              </a:rPr>
              <a:t>1.Purpose</a:t>
            </a:r>
            <a:r>
              <a:rPr lang="en-US" sz="2000" dirty="0">
                <a:latin typeface="Times New Roman" panose="02020603050405020304" pitchFamily="18" charset="0"/>
                <a:cs typeface="Times New Roman" panose="02020603050405020304" pitchFamily="18" charset="0"/>
              </a:rPr>
              <a:t>:</a:t>
            </a:r>
            <a:br>
              <a:rPr lang="en-US" sz="22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Simplifies access to university services, improves user experience, and provides automated assistance for students, faculty, and visitors.</a:t>
            </a:r>
          </a:p>
          <a:p>
            <a:pPr marL="76200" indent="0">
              <a:buNone/>
            </a:pPr>
            <a:endParaRPr lang="en-US" dirty="0">
              <a:latin typeface="Times New Roman" panose="02020603050405020304" pitchFamily="18" charset="0"/>
              <a:cs typeface="Times New Roman" panose="02020603050405020304" pitchFamily="18" charset="0"/>
            </a:endParaRPr>
          </a:p>
          <a:p>
            <a:pPr marL="76200" indent="0">
              <a:buNone/>
            </a:pPr>
            <a:r>
              <a:rPr lang="en-US" sz="2000" b="1" dirty="0">
                <a:latin typeface="Times New Roman" panose="02020603050405020304" pitchFamily="18" charset="0"/>
                <a:cs typeface="Times New Roman" panose="02020603050405020304" pitchFamily="18" charset="0"/>
              </a:rPr>
              <a:t>2.Technology Stack</a:t>
            </a:r>
            <a:r>
              <a:rPr lang="en-US" sz="20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1800" b="1" dirty="0">
                <a:latin typeface="Times New Roman" panose="02020603050405020304" pitchFamily="18" charset="0"/>
                <a:cs typeface="Times New Roman" panose="02020603050405020304" pitchFamily="18" charset="0"/>
              </a:rPr>
              <a:t>Frontend</a:t>
            </a:r>
            <a:r>
              <a:rPr lang="en-US" sz="1800" dirty="0">
                <a:latin typeface="Times New Roman" panose="02020603050405020304" pitchFamily="18" charset="0"/>
                <a:cs typeface="Times New Roman" panose="02020603050405020304" pitchFamily="18" charset="0"/>
              </a:rPr>
              <a:t>:</a:t>
            </a:r>
          </a:p>
          <a:p>
            <a:pPr marL="1143000" lvl="2" indent="-228600">
              <a:buFont typeface="+mj-lt"/>
              <a:buAutoNum type="arabicPeriod"/>
            </a:pPr>
            <a:r>
              <a:rPr lang="en-US" sz="1600" b="1" dirty="0">
                <a:latin typeface="Times New Roman" panose="02020603050405020304" pitchFamily="18" charset="0"/>
                <a:cs typeface="Times New Roman" panose="02020603050405020304" pitchFamily="18" charset="0"/>
              </a:rPr>
              <a:t>HTML</a:t>
            </a:r>
            <a:r>
              <a:rPr lang="en-US" sz="1600" dirty="0">
                <a:latin typeface="Times New Roman" panose="02020603050405020304" pitchFamily="18" charset="0"/>
                <a:cs typeface="Times New Roman" panose="02020603050405020304" pitchFamily="18" charset="0"/>
              </a:rPr>
              <a:t> for page structure.</a:t>
            </a:r>
          </a:p>
          <a:p>
            <a:pPr marL="1143000" lvl="2" indent="-228600">
              <a:buFont typeface="+mj-lt"/>
              <a:buAutoNum type="arabicPeriod"/>
            </a:pPr>
            <a:r>
              <a:rPr lang="en-US" sz="1600" b="1" dirty="0">
                <a:latin typeface="Times New Roman" panose="02020603050405020304" pitchFamily="18" charset="0"/>
                <a:cs typeface="Times New Roman" panose="02020603050405020304" pitchFamily="18" charset="0"/>
              </a:rPr>
              <a:t>CSS</a:t>
            </a:r>
            <a:r>
              <a:rPr lang="en-US" sz="1600" dirty="0">
                <a:latin typeface="Times New Roman" panose="02020603050405020304" pitchFamily="18" charset="0"/>
                <a:cs typeface="Times New Roman" panose="02020603050405020304" pitchFamily="18" charset="0"/>
              </a:rPr>
              <a:t> for consistent branding and responsive design.</a:t>
            </a:r>
          </a:p>
          <a:p>
            <a:pPr marL="1143000" lvl="2" indent="-228600">
              <a:buFont typeface="+mj-lt"/>
              <a:buAutoNum type="arabicPeriod"/>
            </a:pPr>
            <a:r>
              <a:rPr lang="en-US" sz="1600" b="1" dirty="0">
                <a:latin typeface="Times New Roman" panose="02020603050405020304" pitchFamily="18" charset="0"/>
                <a:cs typeface="Times New Roman" panose="02020603050405020304" pitchFamily="18" charset="0"/>
              </a:rPr>
              <a:t>JavaScript</a:t>
            </a:r>
            <a:r>
              <a:rPr lang="en-US" sz="1600" dirty="0">
                <a:latin typeface="Times New Roman" panose="02020603050405020304" pitchFamily="18" charset="0"/>
                <a:cs typeface="Times New Roman" panose="02020603050405020304" pitchFamily="18" charset="0"/>
              </a:rPr>
              <a:t> for interactivity (form validation and real-time chatbot responses).</a:t>
            </a:r>
          </a:p>
          <a:p>
            <a:pPr marL="742950" lvl="1" indent="-285750">
              <a:buFont typeface="+mj-lt"/>
              <a:buAutoNum type="arabicPeriod"/>
            </a:pPr>
            <a:r>
              <a:rPr lang="en-US" sz="1800" b="1" dirty="0">
                <a:latin typeface="Times New Roman" panose="02020603050405020304" pitchFamily="18" charset="0"/>
                <a:cs typeface="Times New Roman" panose="02020603050405020304" pitchFamily="18" charset="0"/>
              </a:rPr>
              <a:t>Backend</a:t>
            </a:r>
            <a:r>
              <a:rPr lang="en-US" sz="1800" dirty="0">
                <a:latin typeface="Times New Roman" panose="02020603050405020304" pitchFamily="18" charset="0"/>
                <a:cs typeface="Times New Roman" panose="02020603050405020304" pitchFamily="18" charset="0"/>
              </a:rPr>
              <a:t>:</a:t>
            </a:r>
          </a:p>
          <a:p>
            <a:pPr marL="1143000" lvl="2" indent="-228600">
              <a:buFont typeface="+mj-lt"/>
              <a:buAutoNum type="arabicPeriod"/>
            </a:pPr>
            <a:r>
              <a:rPr lang="en-US" sz="1600" dirty="0">
                <a:latin typeface="Times New Roman" panose="02020603050405020304" pitchFamily="18" charset="0"/>
                <a:cs typeface="Times New Roman" panose="02020603050405020304" pitchFamily="18" charset="0"/>
              </a:rPr>
              <a:t>Bot press for FAQs and structured queries.</a:t>
            </a:r>
          </a:p>
          <a:p>
            <a:pPr marL="1143000" lvl="2" indent="-228600">
              <a:buFont typeface="+mj-lt"/>
              <a:buAutoNum type="arabicPeriod"/>
            </a:pPr>
            <a:r>
              <a:rPr lang="en-US" sz="1600" dirty="0">
                <a:latin typeface="Times New Roman" panose="02020603050405020304" pitchFamily="18" charset="0"/>
                <a:cs typeface="Times New Roman" panose="02020603050405020304" pitchFamily="18" charset="0"/>
              </a:rPr>
              <a:t>Large Language Model (LLM) for handling open-ended and complex questions.</a:t>
            </a:r>
          </a:p>
          <a:p>
            <a:pPr marL="1143000" lvl="2" indent="-228600">
              <a:buFont typeface="+mj-lt"/>
              <a:buAutoNum type="arabicPeriod"/>
            </a:pPr>
            <a:r>
              <a:rPr lang="en-US" sz="1600" dirty="0">
                <a:latin typeface="Times New Roman" panose="02020603050405020304" pitchFamily="18" charset="0"/>
                <a:cs typeface="Times New Roman" panose="02020603050405020304" pitchFamily="18" charset="0"/>
              </a:rPr>
              <a:t>Secure database for user authentication and chatbot logs.</a:t>
            </a:r>
          </a:p>
          <a:p>
            <a:pPr marL="1143000" lvl="2" indent="-228600">
              <a:buFont typeface="+mj-lt"/>
              <a:buAutoNum type="arabicPeriod"/>
            </a:pPr>
            <a:r>
              <a:rPr lang="en-US" sz="1600" dirty="0">
                <a:latin typeface="Times New Roman" panose="02020603050405020304" pitchFamily="18" charset="0"/>
                <a:cs typeface="Times New Roman" panose="02020603050405020304" pitchFamily="18" charset="0"/>
              </a:rPr>
              <a:t>Server hosting for chatbot functionality and integration.</a:t>
            </a:r>
          </a:p>
          <a:p>
            <a:pPr marL="76200" indent="0">
              <a:buNone/>
            </a:pPr>
            <a:endParaRPr lang="en-IN" dirty="0"/>
          </a:p>
        </p:txBody>
      </p:sp>
    </p:spTree>
    <p:extLst>
      <p:ext uri="{BB962C8B-B14F-4D97-AF65-F5344CB8AC3E}">
        <p14:creationId xmlns:p14="http://schemas.microsoft.com/office/powerpoint/2010/main" val="2667655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0FA7E-0D92-1A85-A3FA-B7D951E019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6A5D1C-C48A-4244-D12C-D2F930E15A20}"/>
              </a:ext>
            </a:extLst>
          </p:cNvPr>
          <p:cNvSpPr>
            <a:spLocks noGrp="1"/>
          </p:cNvSpPr>
          <p:nvPr>
            <p:ph type="title"/>
          </p:nvPr>
        </p:nvSpPr>
        <p:spPr>
          <a:xfrm>
            <a:off x="812800" y="431954"/>
            <a:ext cx="10668000" cy="487500"/>
          </a:xfrm>
        </p:spPr>
        <p:txBody>
          <a:bodyPr/>
          <a:lstStyle/>
          <a:p>
            <a:r>
              <a:rPr lang="en-US" sz="3600" dirty="0">
                <a:latin typeface="Times New Roman" panose="02020603050405020304" pitchFamily="18" charset="0"/>
                <a:ea typeface="Cambria" panose="02040503050406030204" pitchFamily="18" charset="0"/>
                <a:cs typeface="Times New Roman" panose="02020603050405020304" pitchFamily="18" charset="0"/>
              </a:rPr>
              <a:t>System Design and Implementation</a:t>
            </a:r>
            <a:br>
              <a:rPr lang="en-US" sz="3600" dirty="0">
                <a:latin typeface="Times New Roman" panose="02020603050405020304" pitchFamily="18" charset="0"/>
                <a:ea typeface="Cambria" panose="020405030504060302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7209201-5C81-CA02-04A0-6E4E1E68C27E}"/>
              </a:ext>
            </a:extLst>
          </p:cNvPr>
          <p:cNvSpPr>
            <a:spLocks noGrp="1"/>
          </p:cNvSpPr>
          <p:nvPr>
            <p:ph type="body" idx="1"/>
          </p:nvPr>
        </p:nvSpPr>
        <p:spPr/>
        <p:txBody>
          <a:bodyPr>
            <a:normAutofit/>
          </a:bodyPr>
          <a:lstStyle/>
          <a:p>
            <a:pPr marL="76200" indent="0">
              <a:buNone/>
            </a:pPr>
            <a:r>
              <a:rPr lang="en-US" b="1" dirty="0">
                <a:latin typeface="Times New Roman" panose="02020603050405020304" pitchFamily="18" charset="0"/>
                <a:cs typeface="Times New Roman" panose="02020603050405020304" pitchFamily="18" charset="0"/>
              </a:rPr>
              <a:t>Core Functionalities</a:t>
            </a:r>
          </a:p>
          <a:p>
            <a:pPr>
              <a:buFont typeface="+mj-lt"/>
              <a:buAutoNum type="arabicPeriod"/>
            </a:pPr>
            <a:r>
              <a:rPr lang="en-US" sz="2000" b="1" dirty="0">
                <a:latin typeface="Times New Roman" panose="02020603050405020304" pitchFamily="18" charset="0"/>
                <a:cs typeface="Times New Roman" panose="02020603050405020304" pitchFamily="18" charset="0"/>
              </a:rPr>
              <a:t>FAQs &amp; Structured Queries (Botpress)</a:t>
            </a:r>
            <a:r>
              <a:rPr lang="en-US" sz="20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Predefined intents handle admissions, directions, and events.</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University map integration for step-by-step navigation.</a:t>
            </a:r>
          </a:p>
          <a:p>
            <a:pPr marL="457200" lvl="1" indent="0">
              <a:buNone/>
            </a:pPr>
            <a:endParaRPr lang="en-US" sz="1800" dirty="0">
              <a:latin typeface="Times New Roman" panose="02020603050405020304" pitchFamily="18" charset="0"/>
              <a:cs typeface="Times New Roman" panose="02020603050405020304" pitchFamily="18" charset="0"/>
            </a:endParaRPr>
          </a:p>
          <a:p>
            <a:pPr>
              <a:buFont typeface="+mj-lt"/>
              <a:buAutoNum type="arabicPeriod"/>
            </a:pPr>
            <a:r>
              <a:rPr lang="en-US" sz="2000" b="1" dirty="0">
                <a:latin typeface="Times New Roman" panose="02020603050405020304" pitchFamily="18" charset="0"/>
                <a:cs typeface="Times New Roman" panose="02020603050405020304" pitchFamily="18" charset="0"/>
              </a:rPr>
              <a:t>Complex Queries (LLM)</a:t>
            </a:r>
            <a:r>
              <a:rPr lang="en-US" sz="20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Responds to nuanced questions like "How to apply for financial aid?" or "Good campus study spots?“</a:t>
            </a:r>
          </a:p>
          <a:p>
            <a:pPr marL="457200" lvl="1" indent="0">
              <a:buNone/>
            </a:pPr>
            <a:endParaRPr lang="en-US" sz="1800" dirty="0">
              <a:latin typeface="Times New Roman" panose="02020603050405020304" pitchFamily="18" charset="0"/>
              <a:cs typeface="Times New Roman" panose="02020603050405020304" pitchFamily="18" charset="0"/>
            </a:endParaRPr>
          </a:p>
          <a:p>
            <a:pPr>
              <a:buFont typeface="+mj-lt"/>
              <a:buAutoNum type="arabicPeriod"/>
            </a:pPr>
            <a:r>
              <a:rPr lang="en-US" sz="2000" b="1" dirty="0">
                <a:latin typeface="Times New Roman" panose="02020603050405020304" pitchFamily="18" charset="0"/>
                <a:cs typeface="Times New Roman" panose="02020603050405020304" pitchFamily="18" charset="0"/>
              </a:rPr>
              <a:t>Broadcast Announcements</a:t>
            </a:r>
            <a:r>
              <a:rPr lang="en-US" sz="20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Real-time updates displayed as a scrolling ticker.</a:t>
            </a:r>
          </a:p>
          <a:p>
            <a:pPr marL="742950" lvl="1" indent="-285750">
              <a:buFont typeface="+mj-lt"/>
              <a:buAutoNum type="arabicPeriod"/>
            </a:pPr>
            <a:endParaRPr lang="en-US" sz="1800" dirty="0">
              <a:latin typeface="Times New Roman" panose="02020603050405020304" pitchFamily="18" charset="0"/>
              <a:cs typeface="Times New Roman" panose="02020603050405020304" pitchFamily="18" charset="0"/>
            </a:endParaRPr>
          </a:p>
          <a:p>
            <a:pPr>
              <a:buFont typeface="+mj-lt"/>
              <a:buAutoNum type="arabicPeriod"/>
            </a:pPr>
            <a:r>
              <a:rPr lang="en-US" sz="2000" b="1" dirty="0">
                <a:latin typeface="Times New Roman" panose="02020603050405020304" pitchFamily="18" charset="0"/>
                <a:cs typeface="Times New Roman" panose="02020603050405020304" pitchFamily="18" charset="0"/>
              </a:rPr>
              <a:t>Feedback Loop</a:t>
            </a:r>
            <a:r>
              <a:rPr lang="en-US" sz="20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Unanswered queries logged for review and knowledge base updates.</a:t>
            </a:r>
          </a:p>
          <a:p>
            <a:pPr marL="76200" indent="0">
              <a:buNone/>
            </a:pPr>
            <a:endParaRPr lang="en-IN" dirty="0"/>
          </a:p>
        </p:txBody>
      </p:sp>
    </p:spTree>
    <p:extLst>
      <p:ext uri="{BB962C8B-B14F-4D97-AF65-F5344CB8AC3E}">
        <p14:creationId xmlns:p14="http://schemas.microsoft.com/office/powerpoint/2010/main" val="1162272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14F2E-078E-3D41-381D-478E0EF7EE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D43BF9-54FD-8E67-F699-EF4CF10488BB}"/>
              </a:ext>
            </a:extLst>
          </p:cNvPr>
          <p:cNvSpPr>
            <a:spLocks noGrp="1"/>
          </p:cNvSpPr>
          <p:nvPr>
            <p:ph type="title"/>
          </p:nvPr>
        </p:nvSpPr>
        <p:spPr>
          <a:xfrm>
            <a:off x="812800" y="441787"/>
            <a:ext cx="10668000" cy="487500"/>
          </a:xfrm>
        </p:spPr>
        <p:txBody>
          <a:bodyPr/>
          <a:lstStyle/>
          <a:p>
            <a:r>
              <a:rPr lang="en-US" dirty="0">
                <a:latin typeface="Cambria" panose="02040503050406030204" pitchFamily="18" charset="0"/>
                <a:ea typeface="Cambria" panose="02040503050406030204" pitchFamily="18" charset="0"/>
              </a:rPr>
              <a:t>System Design and Implementation</a:t>
            </a:r>
            <a:br>
              <a:rPr lang="en-US" dirty="0">
                <a:latin typeface="Cambria" panose="02040503050406030204" pitchFamily="18" charset="0"/>
                <a:ea typeface="Cambria" panose="02040503050406030204" pitchFamily="18" charset="0"/>
              </a:rPr>
            </a:br>
            <a:endParaRPr lang="en-IN" dirty="0"/>
          </a:p>
        </p:txBody>
      </p:sp>
      <p:sp>
        <p:nvSpPr>
          <p:cNvPr id="3" name="Text Placeholder 2">
            <a:extLst>
              <a:ext uri="{FF2B5EF4-FFF2-40B4-BE49-F238E27FC236}">
                <a16:creationId xmlns:a16="http://schemas.microsoft.com/office/drawing/2014/main" id="{DA7DC36A-C29E-71B6-E9CE-363D13F1327E}"/>
              </a:ext>
            </a:extLst>
          </p:cNvPr>
          <p:cNvSpPr>
            <a:spLocks noGrp="1"/>
          </p:cNvSpPr>
          <p:nvPr>
            <p:ph type="body" idx="1"/>
          </p:nvPr>
        </p:nvSpPr>
        <p:spPr/>
        <p:txBody>
          <a:bodyPr>
            <a:normAutofit/>
          </a:bodyPr>
          <a:lstStyle/>
          <a:p>
            <a:pPr marL="76200" indent="0">
              <a:buNone/>
            </a:pPr>
            <a:r>
              <a:rPr lang="en-US" sz="1800" b="1" dirty="0">
                <a:latin typeface="Times New Roman" panose="02020603050405020304" pitchFamily="18" charset="0"/>
                <a:cs typeface="Times New Roman" panose="02020603050405020304" pitchFamily="18" charset="0"/>
              </a:rPr>
              <a:t>1. Overview &amp; Frontend Development</a:t>
            </a:r>
          </a:p>
          <a:p>
            <a:endParaRPr lang="en-US" sz="18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Purpose</a:t>
            </a:r>
            <a:r>
              <a:rPr lang="en-US" sz="1800" dirty="0">
                <a:latin typeface="Times New Roman" panose="02020603050405020304" pitchFamily="18" charset="0"/>
                <a:cs typeface="Times New Roman" panose="02020603050405020304" pitchFamily="18" charset="0"/>
              </a:rPr>
              <a:t>: Simplifies access to university services and enhances user experience.</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Core Features</a:t>
            </a:r>
            <a:r>
              <a:rPr lang="en-US" sz="18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Handles common queries, campus directions, and broadcasts announcements.</a:t>
            </a:r>
          </a:p>
          <a:p>
            <a:pPr marL="742950" lvl="1"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Combines Botpress and Large Language Model (LLM) for structured and intelligent responses.</a:t>
            </a:r>
          </a:p>
          <a:p>
            <a:r>
              <a:rPr lang="en-US" sz="1800" b="1" dirty="0">
                <a:latin typeface="Times New Roman" panose="02020603050405020304" pitchFamily="18" charset="0"/>
                <a:cs typeface="Times New Roman" panose="02020603050405020304" pitchFamily="18" charset="0"/>
              </a:rPr>
              <a:t>Frontend Development</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Technology Stack</a:t>
            </a:r>
            <a:r>
              <a:rPr lang="en-US" sz="18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HTML</a:t>
            </a:r>
            <a:r>
              <a:rPr lang="en-US" sz="1800" dirty="0">
                <a:latin typeface="Times New Roman" panose="02020603050405020304" pitchFamily="18" charset="0"/>
                <a:cs typeface="Times New Roman" panose="02020603050405020304" pitchFamily="18" charset="0"/>
              </a:rPr>
              <a:t>: Structures web pages.</a:t>
            </a:r>
          </a:p>
          <a:p>
            <a:pPr marL="742950" lvl="1"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CSS</a:t>
            </a:r>
            <a:r>
              <a:rPr lang="en-US" sz="1800" dirty="0">
                <a:latin typeface="Times New Roman" panose="02020603050405020304" pitchFamily="18" charset="0"/>
                <a:cs typeface="Times New Roman" panose="02020603050405020304" pitchFamily="18" charset="0"/>
              </a:rPr>
              <a:t>: Ensures branding consistency and responsive design.</a:t>
            </a:r>
          </a:p>
          <a:p>
            <a:pPr marL="742950" lvl="1"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JavaScript</a:t>
            </a:r>
            <a:r>
              <a:rPr lang="en-US" sz="1800" dirty="0">
                <a:latin typeface="Times New Roman" panose="02020603050405020304" pitchFamily="18" charset="0"/>
                <a:cs typeface="Times New Roman" panose="02020603050405020304" pitchFamily="18" charset="0"/>
              </a:rPr>
              <a:t>: Enables interactivity (form validation, chatbot responses).</a:t>
            </a:r>
          </a:p>
          <a:p>
            <a:pPr marL="7620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6602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4400F3-0ACF-C7D7-989E-BC73FD253C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21D521-049C-9E16-A9C5-DB1BAF35A87A}"/>
              </a:ext>
            </a:extLst>
          </p:cNvPr>
          <p:cNvSpPr>
            <a:spLocks noGrp="1"/>
          </p:cNvSpPr>
          <p:nvPr>
            <p:ph type="title"/>
          </p:nvPr>
        </p:nvSpPr>
        <p:spPr>
          <a:xfrm>
            <a:off x="812800" y="441787"/>
            <a:ext cx="10668000" cy="487500"/>
          </a:xfrm>
        </p:spPr>
        <p:txBody>
          <a:bodyPr/>
          <a:lstStyle/>
          <a:p>
            <a:r>
              <a:rPr lang="en-US" dirty="0">
                <a:latin typeface="Cambria" panose="02040503050406030204" pitchFamily="18" charset="0"/>
                <a:ea typeface="Cambria" panose="02040503050406030204" pitchFamily="18" charset="0"/>
              </a:rPr>
              <a:t>System Design and Implementation</a:t>
            </a:r>
            <a:br>
              <a:rPr lang="en-US" dirty="0">
                <a:latin typeface="Cambria" panose="02040503050406030204" pitchFamily="18" charset="0"/>
                <a:ea typeface="Cambria" panose="02040503050406030204" pitchFamily="18" charset="0"/>
              </a:rPr>
            </a:br>
            <a:endParaRPr lang="en-IN" dirty="0"/>
          </a:p>
        </p:txBody>
      </p:sp>
      <p:sp>
        <p:nvSpPr>
          <p:cNvPr id="3" name="Text Placeholder 2">
            <a:extLst>
              <a:ext uri="{FF2B5EF4-FFF2-40B4-BE49-F238E27FC236}">
                <a16:creationId xmlns:a16="http://schemas.microsoft.com/office/drawing/2014/main" id="{CF757CA8-2670-F07F-874F-7393070A9849}"/>
              </a:ext>
            </a:extLst>
          </p:cNvPr>
          <p:cNvSpPr>
            <a:spLocks noGrp="1"/>
          </p:cNvSpPr>
          <p:nvPr>
            <p:ph type="body" idx="1"/>
          </p:nvPr>
        </p:nvSpPr>
        <p:spPr/>
        <p:txBody>
          <a:bodyPr>
            <a:normAutofit/>
          </a:bodyPr>
          <a:lstStyle/>
          <a:p>
            <a:pPr marL="76200" indent="0">
              <a:buNone/>
            </a:pPr>
            <a:r>
              <a:rPr lang="en-US" b="1" dirty="0">
                <a:latin typeface="Times New Roman" panose="02020603050405020304" pitchFamily="18" charset="0"/>
                <a:cs typeface="Times New Roman" panose="02020603050405020304" pitchFamily="18" charset="0"/>
              </a:rPr>
              <a:t>Chatbot Development</a:t>
            </a:r>
          </a:p>
          <a:p>
            <a:pPr marL="76200" indent="0">
              <a:buNone/>
            </a:pPr>
            <a:endParaRPr lang="en-US" sz="20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Botpress for FAQs</a:t>
            </a:r>
          </a:p>
          <a:p>
            <a:pPr marL="76200" indent="0">
              <a:buNone/>
            </a:pPr>
            <a:r>
              <a:rPr lang="en-US" sz="1800" dirty="0">
                <a:latin typeface="Times New Roman" panose="02020603050405020304" pitchFamily="18" charset="0"/>
                <a:cs typeface="Times New Roman" panose="02020603050405020304" pitchFamily="18" charset="0"/>
              </a:rPr>
              <a:t>Manages structured queries using predefined intents and decision trees.</a:t>
            </a:r>
          </a:p>
          <a:p>
            <a:pPr marL="76200" indent="0">
              <a:buNone/>
            </a:pPr>
            <a:r>
              <a:rPr lang="en-US" sz="1800" dirty="0">
                <a:latin typeface="Times New Roman" panose="02020603050405020304" pitchFamily="18" charset="0"/>
                <a:cs typeface="Times New Roman" panose="02020603050405020304" pitchFamily="18" charset="0"/>
              </a:rPr>
              <a:t>Provides campus directions using a university map.</a:t>
            </a:r>
          </a:p>
          <a:p>
            <a:r>
              <a:rPr lang="en-US" sz="1800" b="1" dirty="0">
                <a:latin typeface="Times New Roman" panose="02020603050405020304" pitchFamily="18" charset="0"/>
                <a:cs typeface="Times New Roman" panose="02020603050405020304" pitchFamily="18" charset="0"/>
              </a:rPr>
              <a:t>LLM for Complex Queries</a:t>
            </a:r>
          </a:p>
          <a:p>
            <a:pPr marL="76200" indent="0">
              <a:buNone/>
            </a:pPr>
            <a:r>
              <a:rPr lang="en-US" sz="1800" dirty="0">
                <a:latin typeface="Times New Roman" panose="02020603050405020304" pitchFamily="18" charset="0"/>
                <a:cs typeface="Times New Roman" panose="02020603050405020304" pitchFamily="18" charset="0"/>
              </a:rPr>
              <a:t>Handles open-ended queries (e.g., financial aid steps, study spots).</a:t>
            </a:r>
          </a:p>
          <a:p>
            <a:pPr marL="76200" indent="0">
              <a:buNone/>
            </a:pPr>
            <a:r>
              <a:rPr lang="en-US" sz="1800" dirty="0">
                <a:latin typeface="Times New Roman" panose="02020603050405020304" pitchFamily="18" charset="0"/>
                <a:cs typeface="Times New Roman" panose="02020603050405020304" pitchFamily="18" charset="0"/>
              </a:rPr>
              <a:t>Delivers nuanced, context-aware responses.</a:t>
            </a:r>
          </a:p>
          <a:p>
            <a:r>
              <a:rPr lang="en-US" sz="1800" b="1" dirty="0">
                <a:latin typeface="Times New Roman" panose="02020603050405020304" pitchFamily="18" charset="0"/>
                <a:cs typeface="Times New Roman" panose="02020603050405020304" pitchFamily="18" charset="0"/>
              </a:rPr>
              <a:t>Continuous Improvement</a:t>
            </a:r>
          </a:p>
          <a:p>
            <a:pPr marL="76200" indent="0">
              <a:buNone/>
            </a:pPr>
            <a:r>
              <a:rPr lang="en-US" sz="1800" dirty="0">
                <a:latin typeface="Times New Roman" panose="02020603050405020304" pitchFamily="18" charset="0"/>
                <a:cs typeface="Times New Roman" panose="02020603050405020304" pitchFamily="18" charset="0"/>
              </a:rPr>
              <a:t>Unhandled queries are logged for review.</a:t>
            </a:r>
          </a:p>
          <a:p>
            <a:pPr marL="76200" indent="0">
              <a:buNone/>
            </a:pPr>
            <a:r>
              <a:rPr lang="en-US" sz="1800" dirty="0">
                <a:latin typeface="Times New Roman" panose="02020603050405020304" pitchFamily="18" charset="0"/>
                <a:cs typeface="Times New Roman" panose="02020603050405020304" pitchFamily="18" charset="0"/>
              </a:rPr>
              <a:t>Administrators expand the knowledge base based on feedback.</a:t>
            </a:r>
          </a:p>
          <a:p>
            <a:pPr marL="7620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5180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E98C02-E15A-E209-F425-103647E81D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716C0C-D04A-13B7-2B9F-C72F3ED14E0E}"/>
              </a:ext>
            </a:extLst>
          </p:cNvPr>
          <p:cNvSpPr>
            <a:spLocks noGrp="1"/>
          </p:cNvSpPr>
          <p:nvPr>
            <p:ph type="title"/>
          </p:nvPr>
        </p:nvSpPr>
        <p:spPr>
          <a:xfrm>
            <a:off x="812800" y="441787"/>
            <a:ext cx="10668000" cy="487500"/>
          </a:xfrm>
        </p:spPr>
        <p:txBody>
          <a:bodyPr/>
          <a:lstStyle/>
          <a:p>
            <a:r>
              <a:rPr lang="en-US" dirty="0">
                <a:latin typeface="Cambria" panose="02040503050406030204" pitchFamily="18" charset="0"/>
                <a:ea typeface="Cambria" panose="02040503050406030204" pitchFamily="18" charset="0"/>
              </a:rPr>
              <a:t>System Design and Implementation</a:t>
            </a:r>
            <a:br>
              <a:rPr lang="en-US" dirty="0">
                <a:latin typeface="Cambria" panose="02040503050406030204" pitchFamily="18" charset="0"/>
                <a:ea typeface="Cambria" panose="02040503050406030204" pitchFamily="18" charset="0"/>
              </a:rPr>
            </a:br>
            <a:endParaRPr lang="en-IN" dirty="0"/>
          </a:p>
        </p:txBody>
      </p:sp>
      <p:sp>
        <p:nvSpPr>
          <p:cNvPr id="3" name="Text Placeholder 2">
            <a:extLst>
              <a:ext uri="{FF2B5EF4-FFF2-40B4-BE49-F238E27FC236}">
                <a16:creationId xmlns:a16="http://schemas.microsoft.com/office/drawing/2014/main" id="{1EF420A5-38ED-4257-06C6-7AA2A850E812}"/>
              </a:ext>
            </a:extLst>
          </p:cNvPr>
          <p:cNvSpPr>
            <a:spLocks noGrp="1"/>
          </p:cNvSpPr>
          <p:nvPr>
            <p:ph type="body" idx="1"/>
          </p:nvPr>
        </p:nvSpPr>
        <p:spPr/>
        <p:txBody>
          <a:bodyPr>
            <a:normAutofit/>
          </a:bodyPr>
          <a:lstStyle/>
          <a:p>
            <a:pPr marL="76200" indent="0">
              <a:buNone/>
            </a:pPr>
            <a:r>
              <a:rPr lang="en-US" b="1" dirty="0">
                <a:latin typeface="Times New Roman" panose="02020603050405020304" pitchFamily="18" charset="0"/>
                <a:cs typeface="Times New Roman" panose="02020603050405020304" pitchFamily="18" charset="0"/>
              </a:rPr>
              <a:t>Advanced Features &amp; Backend Infrastructure</a:t>
            </a:r>
          </a:p>
          <a:p>
            <a:pPr marL="76200" indent="0">
              <a:buNone/>
            </a:pPr>
            <a:r>
              <a:rPr lang="en-US" b="1" dirty="0">
                <a:latin typeface="Times New Roman" panose="02020603050405020304" pitchFamily="18" charset="0"/>
                <a:cs typeface="Times New Roman" panose="02020603050405020304" pitchFamily="18" charset="0"/>
              </a:rPr>
              <a:t>Key Features</a:t>
            </a:r>
          </a:p>
          <a:p>
            <a:pPr marL="76200" indent="0">
              <a:buNone/>
            </a:pPr>
            <a:r>
              <a:rPr lang="en-US" sz="1800" b="1" dirty="0">
                <a:latin typeface="Times New Roman" panose="02020603050405020304" pitchFamily="18" charset="0"/>
                <a:cs typeface="Times New Roman" panose="02020603050405020304" pitchFamily="18" charset="0"/>
              </a:rPr>
              <a:t>1.User Authentication</a:t>
            </a:r>
            <a:r>
              <a:rPr lang="en-US" sz="18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Users authenticate via name and phone number.</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Personalized sessions ensure enhanced interactions.</a:t>
            </a:r>
          </a:p>
          <a:p>
            <a:pPr marL="76200" indent="0">
              <a:buNone/>
            </a:pPr>
            <a:r>
              <a:rPr lang="en-US" sz="1800" b="1" dirty="0">
                <a:latin typeface="Times New Roman" panose="02020603050405020304" pitchFamily="18" charset="0"/>
                <a:cs typeface="Times New Roman" panose="02020603050405020304" pitchFamily="18" charset="0"/>
              </a:rPr>
              <a:t>2.Broadcast Module</a:t>
            </a:r>
            <a:r>
              <a:rPr lang="en-US" sz="18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Real-time announcements via scrolling ticker.</a:t>
            </a:r>
          </a:p>
          <a:p>
            <a:pPr marL="76200" indent="0">
              <a:buNone/>
            </a:pPr>
            <a:r>
              <a:rPr lang="en-US" sz="1800" b="1" dirty="0">
                <a:latin typeface="Times New Roman" panose="02020603050405020304" pitchFamily="18" charset="0"/>
                <a:cs typeface="Times New Roman" panose="02020603050405020304" pitchFamily="18" charset="0"/>
              </a:rPr>
              <a:t>3.Map-Based Directions</a:t>
            </a:r>
            <a:r>
              <a:rPr lang="en-US" sz="18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Step-by-step navigation using integrated campus maps.</a:t>
            </a:r>
          </a:p>
          <a:p>
            <a:pPr marL="76200" indent="0">
              <a:buNone/>
            </a:pPr>
            <a:r>
              <a:rPr lang="en-US" sz="1800" b="1" dirty="0">
                <a:latin typeface="Times New Roman" panose="02020603050405020304" pitchFamily="18" charset="0"/>
                <a:cs typeface="Times New Roman" panose="02020603050405020304" pitchFamily="18" charset="0"/>
              </a:rPr>
              <a:t>Backend Infrastructure</a:t>
            </a:r>
          </a:p>
          <a:p>
            <a:pPr marL="76200" indent="0">
              <a:buNone/>
            </a:pPr>
            <a:r>
              <a:rPr lang="en-US" sz="1800" b="1" dirty="0">
                <a:latin typeface="Times New Roman" panose="02020603050405020304" pitchFamily="18" charset="0"/>
                <a:cs typeface="Times New Roman" panose="02020603050405020304" pitchFamily="18" charset="0"/>
              </a:rPr>
              <a:t>Database</a:t>
            </a:r>
            <a:r>
              <a:rPr lang="en-US" sz="1800" dirty="0">
                <a:latin typeface="Times New Roman" panose="02020603050405020304" pitchFamily="18" charset="0"/>
                <a:cs typeface="Times New Roman" panose="02020603050405020304" pitchFamily="18" charset="0"/>
              </a:rPr>
              <a:t>: Stores user sessions and chatbot logs securely.</a:t>
            </a:r>
          </a:p>
          <a:p>
            <a:pPr marL="76200" indent="0">
              <a:buNone/>
            </a:pPr>
            <a:r>
              <a:rPr lang="en-US" sz="1800" b="1" dirty="0">
                <a:latin typeface="Times New Roman" panose="02020603050405020304" pitchFamily="18" charset="0"/>
                <a:cs typeface="Times New Roman" panose="02020603050405020304" pitchFamily="18" charset="0"/>
              </a:rPr>
              <a:t>Server</a:t>
            </a:r>
            <a:r>
              <a:rPr lang="en-US" sz="1800" dirty="0">
                <a:latin typeface="Times New Roman" panose="02020603050405020304" pitchFamily="18" charset="0"/>
                <a:cs typeface="Times New Roman" panose="02020603050405020304" pitchFamily="18" charset="0"/>
              </a:rPr>
              <a:t>: Hosts the chatbot, processes queries, and manages integrations with Botpress and LLM.</a:t>
            </a:r>
          </a:p>
          <a:p>
            <a:pPr marL="7620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382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Timeline</a:t>
            </a:r>
            <a:r>
              <a:rPr lang="en-US"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of the project:</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76200" indent="0">
              <a:buNone/>
            </a:pPr>
            <a:r>
              <a:rPr lang="en-IN" dirty="0"/>
              <a:t>     </a:t>
            </a:r>
          </a:p>
        </p:txBody>
      </p:sp>
      <p:pic>
        <p:nvPicPr>
          <p:cNvPr id="4" name="Picture 3">
            <a:extLst>
              <a:ext uri="{FF2B5EF4-FFF2-40B4-BE49-F238E27FC236}">
                <a16:creationId xmlns:a16="http://schemas.microsoft.com/office/drawing/2014/main" id="{8EE606A5-5AE4-0963-DF89-B2F3C0CEE6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6684" y="1799303"/>
            <a:ext cx="9458632" cy="4196819"/>
          </a:xfrm>
          <a:prstGeom prst="rect">
            <a:avLst/>
          </a:prstGeom>
        </p:spPr>
      </p:pic>
    </p:spTree>
    <p:extLst>
      <p:ext uri="{BB962C8B-B14F-4D97-AF65-F5344CB8AC3E}">
        <p14:creationId xmlns:p14="http://schemas.microsoft.com/office/powerpoint/2010/main" val="3157761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AB2DED6A-35AC-645E-718A-4661167123DF}"/>
              </a:ext>
            </a:extLst>
          </p:cNvPr>
          <p:cNvGraphicFramePr>
            <a:graphicFrameLocks noGrp="1"/>
          </p:cNvGraphicFramePr>
          <p:nvPr>
            <p:extLst>
              <p:ext uri="{D42A27DB-BD31-4B8C-83A1-F6EECF244321}">
                <p14:modId xmlns:p14="http://schemas.microsoft.com/office/powerpoint/2010/main" val="162844860"/>
              </p:ext>
            </p:extLst>
          </p:nvPr>
        </p:nvGraphicFramePr>
        <p:xfrm>
          <a:off x="2120202" y="867394"/>
          <a:ext cx="9063613" cy="5247440"/>
        </p:xfrm>
        <a:graphic>
          <a:graphicData uri="http://schemas.openxmlformats.org/drawingml/2006/table">
            <a:tbl>
              <a:tblPr firstRow="1" firstCol="1" bandRow="1"/>
              <a:tblGrid>
                <a:gridCol w="965134">
                  <a:extLst>
                    <a:ext uri="{9D8B030D-6E8A-4147-A177-3AD203B41FA5}">
                      <a16:colId xmlns:a16="http://schemas.microsoft.com/office/drawing/2014/main" val="1024160464"/>
                    </a:ext>
                  </a:extLst>
                </a:gridCol>
                <a:gridCol w="1942751">
                  <a:extLst>
                    <a:ext uri="{9D8B030D-6E8A-4147-A177-3AD203B41FA5}">
                      <a16:colId xmlns:a16="http://schemas.microsoft.com/office/drawing/2014/main" val="3474955341"/>
                    </a:ext>
                  </a:extLst>
                </a:gridCol>
                <a:gridCol w="2753273">
                  <a:extLst>
                    <a:ext uri="{9D8B030D-6E8A-4147-A177-3AD203B41FA5}">
                      <a16:colId xmlns:a16="http://schemas.microsoft.com/office/drawing/2014/main" val="3709553091"/>
                    </a:ext>
                  </a:extLst>
                </a:gridCol>
                <a:gridCol w="3402455">
                  <a:extLst>
                    <a:ext uri="{9D8B030D-6E8A-4147-A177-3AD203B41FA5}">
                      <a16:colId xmlns:a16="http://schemas.microsoft.com/office/drawing/2014/main" val="1246563699"/>
                    </a:ext>
                  </a:extLst>
                </a:gridCol>
              </a:tblGrid>
              <a:tr h="483468">
                <a:tc>
                  <a:txBody>
                    <a:bodyPr/>
                    <a:lstStyle/>
                    <a:p>
                      <a:pPr algn="ctr">
                        <a:lnSpc>
                          <a:spcPct val="200000"/>
                        </a:lnSpc>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Sl. No</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079" marR="550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200000"/>
                        </a:lnSpc>
                      </a:pPr>
                      <a:r>
                        <a:rPr lang="en-IN" sz="16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Review</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079" marR="550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200000"/>
                        </a:lnSpc>
                      </a:pPr>
                      <a:r>
                        <a:rPr lang="en-IN" sz="16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079" marR="550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200000"/>
                        </a:lnSpc>
                      </a:pPr>
                      <a:r>
                        <a:rPr lang="en-IN" sz="16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Scheduled Task</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079" marR="550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46153571"/>
                  </a:ext>
                </a:extLst>
              </a:tr>
              <a:tr h="805270">
                <a:tc>
                  <a:txBody>
                    <a:bodyPr/>
                    <a:lstStyle/>
                    <a:p>
                      <a:pPr algn="ctr">
                        <a:lnSpc>
                          <a:spcPct val="200000"/>
                        </a:lnSpc>
                      </a:pPr>
                      <a:r>
                        <a:rPr lang="en-IN" sz="1600">
                          <a:effectLst/>
                          <a:latin typeface="Times New Roman" panose="02020603050405020304" pitchFamily="18" charset="0"/>
                          <a:ea typeface="Times New Roman" panose="02020603050405020304" pitchFamily="18" charset="0"/>
                          <a:cs typeface="Times New Roman" panose="02020603050405020304" pitchFamily="18" charset="0"/>
                        </a:rPr>
                        <a:t> </a:t>
                      </a:r>
                    </a:p>
                    <a:p>
                      <a:pPr algn="ctr">
                        <a:lnSpc>
                          <a:spcPct val="200000"/>
                        </a:lnSpc>
                      </a:pPr>
                      <a:r>
                        <a:rPr lang="en-IN" sz="1600">
                          <a:effectLst/>
                          <a:latin typeface="Times New Roman" panose="02020603050405020304" pitchFamily="18" charset="0"/>
                          <a:ea typeface="Times New Roman" panose="02020603050405020304" pitchFamily="18" charset="0"/>
                          <a:cs typeface="Times New Roman" panose="02020603050405020304" pitchFamily="18" charset="0"/>
                        </a:rPr>
                        <a:t>1</a:t>
                      </a:r>
                    </a:p>
                  </a:txBody>
                  <a:tcPr marL="55079" marR="550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200000"/>
                        </a:lnSpc>
                      </a:pPr>
                      <a:r>
                        <a:rPr lang="en-IN" sz="1600">
                          <a:effectLst/>
                          <a:latin typeface="Times New Roman" panose="02020603050405020304" pitchFamily="18" charset="0"/>
                          <a:ea typeface="Times New Roman" panose="02020603050405020304" pitchFamily="18" charset="0"/>
                          <a:cs typeface="Times New Roman" panose="02020603050405020304" pitchFamily="18" charset="0"/>
                        </a:rPr>
                        <a:t> </a:t>
                      </a:r>
                    </a:p>
                    <a:p>
                      <a:pPr algn="ctr">
                        <a:lnSpc>
                          <a:spcPct val="200000"/>
                        </a:lnSpc>
                      </a:pPr>
                      <a:r>
                        <a:rPr lang="en-IN" sz="1600">
                          <a:effectLst/>
                          <a:latin typeface="Times New Roman" panose="02020603050405020304" pitchFamily="18" charset="0"/>
                          <a:ea typeface="Times New Roman" panose="02020603050405020304" pitchFamily="18" charset="0"/>
                          <a:cs typeface="Times New Roman" panose="02020603050405020304" pitchFamily="18" charset="0"/>
                        </a:rPr>
                        <a:t>Review-0</a:t>
                      </a:r>
                    </a:p>
                  </a:txBody>
                  <a:tcPr marL="55079" marR="550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200000"/>
                        </a:lnSpc>
                      </a:pPr>
                      <a:r>
                        <a:rPr lang="en-IN" sz="1600">
                          <a:effectLst/>
                          <a:latin typeface="Times New Roman" panose="02020603050405020304" pitchFamily="18" charset="0"/>
                          <a:ea typeface="Times New Roman" panose="02020603050405020304" pitchFamily="18" charset="0"/>
                          <a:cs typeface="Times New Roman" panose="02020603050405020304" pitchFamily="18" charset="0"/>
                        </a:rPr>
                        <a:t> </a:t>
                      </a:r>
                    </a:p>
                    <a:p>
                      <a:pPr algn="ctr">
                        <a:lnSpc>
                          <a:spcPct val="200000"/>
                        </a:lnSpc>
                      </a:pPr>
                      <a:r>
                        <a:rPr lang="en-IN" sz="1600">
                          <a:effectLst/>
                          <a:latin typeface="Times New Roman" panose="02020603050405020304" pitchFamily="18" charset="0"/>
                          <a:ea typeface="Times New Roman" panose="02020603050405020304" pitchFamily="18" charset="0"/>
                          <a:cs typeface="Times New Roman" panose="02020603050405020304" pitchFamily="18" charset="0"/>
                        </a:rPr>
                        <a:t>09-10-23 to 13-10-23</a:t>
                      </a:r>
                    </a:p>
                  </a:txBody>
                  <a:tcPr marL="55079" marR="550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200000"/>
                        </a:lnSpc>
                      </a:pPr>
                      <a:r>
                        <a:rPr lang="en-IN" sz="1600">
                          <a:effectLst/>
                          <a:latin typeface="Times New Roman" panose="02020603050405020304" pitchFamily="18" charset="0"/>
                          <a:ea typeface="Times New Roman" panose="02020603050405020304" pitchFamily="18" charset="0"/>
                          <a:cs typeface="Times New Roman" panose="02020603050405020304" pitchFamily="18" charset="0"/>
                        </a:rPr>
                        <a:t> </a:t>
                      </a:r>
                    </a:p>
                    <a:p>
                      <a:pPr algn="ctr">
                        <a:lnSpc>
                          <a:spcPct val="200000"/>
                        </a:lnSpc>
                      </a:pPr>
                      <a:r>
                        <a:rPr lang="en-IN" sz="1600">
                          <a:effectLst/>
                          <a:latin typeface="Times New Roman" panose="02020603050405020304" pitchFamily="18" charset="0"/>
                          <a:ea typeface="Times New Roman" panose="02020603050405020304" pitchFamily="18" charset="0"/>
                          <a:cs typeface="Times New Roman" panose="02020603050405020304" pitchFamily="18" charset="0"/>
                        </a:rPr>
                        <a:t>Initial Project Planning</a:t>
                      </a:r>
                    </a:p>
                  </a:txBody>
                  <a:tcPr marL="55079" marR="550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26907480"/>
                  </a:ext>
                </a:extLst>
              </a:tr>
              <a:tr h="865449">
                <a:tc>
                  <a:txBody>
                    <a:bodyPr/>
                    <a:lstStyle/>
                    <a:p>
                      <a:pPr algn="ctr">
                        <a:lnSpc>
                          <a:spcPct val="200000"/>
                        </a:lnSpc>
                      </a:pPr>
                      <a:r>
                        <a:rPr lang="en-IN" sz="1600">
                          <a:effectLst/>
                          <a:latin typeface="Times New Roman" panose="02020603050405020304" pitchFamily="18" charset="0"/>
                          <a:ea typeface="Times New Roman" panose="02020603050405020304" pitchFamily="18" charset="0"/>
                          <a:cs typeface="Times New Roman" panose="02020603050405020304" pitchFamily="18" charset="0"/>
                        </a:rPr>
                        <a:t> </a:t>
                      </a:r>
                    </a:p>
                    <a:p>
                      <a:pPr algn="ctr">
                        <a:lnSpc>
                          <a:spcPct val="200000"/>
                        </a:lnSpc>
                      </a:pPr>
                      <a:r>
                        <a:rPr lang="en-IN" sz="1600">
                          <a:effectLst/>
                          <a:latin typeface="Times New Roman" panose="02020603050405020304" pitchFamily="18" charset="0"/>
                          <a:ea typeface="Times New Roman" panose="02020603050405020304" pitchFamily="18" charset="0"/>
                          <a:cs typeface="Times New Roman" panose="02020603050405020304" pitchFamily="18" charset="0"/>
                        </a:rPr>
                        <a:t>2</a:t>
                      </a:r>
                    </a:p>
                  </a:txBody>
                  <a:tcPr marL="55079" marR="550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200000"/>
                        </a:lnSpc>
                      </a:pPr>
                      <a:r>
                        <a:rPr lang="en-IN" sz="1600">
                          <a:effectLst/>
                          <a:latin typeface="Times New Roman" panose="02020603050405020304" pitchFamily="18" charset="0"/>
                          <a:ea typeface="Times New Roman" panose="02020603050405020304" pitchFamily="18" charset="0"/>
                          <a:cs typeface="Times New Roman" panose="02020603050405020304" pitchFamily="18" charset="0"/>
                        </a:rPr>
                        <a:t> </a:t>
                      </a:r>
                    </a:p>
                    <a:p>
                      <a:pPr algn="ctr">
                        <a:lnSpc>
                          <a:spcPct val="200000"/>
                        </a:lnSpc>
                      </a:pPr>
                      <a:r>
                        <a:rPr lang="en-IN" sz="1600">
                          <a:effectLst/>
                          <a:latin typeface="Times New Roman" panose="02020603050405020304" pitchFamily="18" charset="0"/>
                          <a:ea typeface="Times New Roman" panose="02020603050405020304" pitchFamily="18" charset="0"/>
                          <a:cs typeface="Times New Roman" panose="02020603050405020304" pitchFamily="18" charset="0"/>
                        </a:rPr>
                        <a:t>Review-1</a:t>
                      </a:r>
                    </a:p>
                  </a:txBody>
                  <a:tcPr marL="55079" marR="550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200000"/>
                        </a:lnSpc>
                      </a:pPr>
                      <a:r>
                        <a:rPr lang="en-IN" sz="1600">
                          <a:effectLst/>
                          <a:latin typeface="Times New Roman" panose="02020603050405020304" pitchFamily="18" charset="0"/>
                          <a:ea typeface="Times New Roman" panose="02020603050405020304" pitchFamily="18" charset="0"/>
                          <a:cs typeface="Times New Roman" panose="02020603050405020304" pitchFamily="18" charset="0"/>
                        </a:rPr>
                        <a:t> </a:t>
                      </a:r>
                    </a:p>
                    <a:p>
                      <a:pPr algn="ctr">
                        <a:lnSpc>
                          <a:spcPct val="200000"/>
                        </a:lnSpc>
                      </a:pPr>
                      <a:r>
                        <a:rPr lang="en-IN" sz="1600">
                          <a:effectLst/>
                          <a:latin typeface="Times New Roman" panose="02020603050405020304" pitchFamily="18" charset="0"/>
                          <a:ea typeface="Times New Roman" panose="02020603050405020304" pitchFamily="18" charset="0"/>
                          <a:cs typeface="Times New Roman" panose="02020603050405020304" pitchFamily="18" charset="0"/>
                        </a:rPr>
                        <a:t>23-10-23 to 02-11-23</a:t>
                      </a:r>
                    </a:p>
                  </a:txBody>
                  <a:tcPr marL="55079" marR="550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200000"/>
                        </a:lnSpc>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ctr">
                        <a:lnSpc>
                          <a:spcPct val="200000"/>
                        </a:lnSpc>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Planning and Research</a:t>
                      </a:r>
                    </a:p>
                  </a:txBody>
                  <a:tcPr marL="55079" marR="550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38389695"/>
                  </a:ext>
                </a:extLst>
              </a:tr>
              <a:tr h="1159712">
                <a:tc>
                  <a:txBody>
                    <a:bodyPr/>
                    <a:lstStyle/>
                    <a:p>
                      <a:pPr algn="ctr">
                        <a:lnSpc>
                          <a:spcPct val="200000"/>
                        </a:lnSpc>
                      </a:pPr>
                      <a:r>
                        <a:rPr lang="en-IN" sz="1600">
                          <a:effectLst/>
                          <a:latin typeface="Times New Roman" panose="02020603050405020304" pitchFamily="18" charset="0"/>
                          <a:ea typeface="Times New Roman" panose="02020603050405020304" pitchFamily="18" charset="0"/>
                          <a:cs typeface="Times New Roman" panose="02020603050405020304" pitchFamily="18" charset="0"/>
                        </a:rPr>
                        <a:t> </a:t>
                      </a:r>
                    </a:p>
                    <a:p>
                      <a:pPr algn="ctr">
                        <a:lnSpc>
                          <a:spcPct val="200000"/>
                        </a:lnSpc>
                      </a:pPr>
                      <a:r>
                        <a:rPr lang="en-IN" sz="1600">
                          <a:effectLst/>
                          <a:latin typeface="Times New Roman" panose="02020603050405020304" pitchFamily="18" charset="0"/>
                          <a:ea typeface="Times New Roman" panose="02020603050405020304" pitchFamily="18" charset="0"/>
                          <a:cs typeface="Times New Roman" panose="02020603050405020304" pitchFamily="18" charset="0"/>
                        </a:rPr>
                        <a:t>3</a:t>
                      </a:r>
                    </a:p>
                  </a:txBody>
                  <a:tcPr marL="55079" marR="550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200000"/>
                        </a:lnSpc>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ctr">
                        <a:lnSpc>
                          <a:spcPct val="200000"/>
                        </a:lnSpc>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Review-2</a:t>
                      </a:r>
                    </a:p>
                  </a:txBody>
                  <a:tcPr marL="55079" marR="550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200000"/>
                        </a:lnSpc>
                      </a:pPr>
                      <a:r>
                        <a:rPr lang="en-IN" sz="1600">
                          <a:effectLst/>
                          <a:latin typeface="Times New Roman" panose="02020603050405020304" pitchFamily="18" charset="0"/>
                          <a:ea typeface="Times New Roman" panose="02020603050405020304" pitchFamily="18" charset="0"/>
                          <a:cs typeface="Times New Roman" panose="02020603050405020304" pitchFamily="18" charset="0"/>
                        </a:rPr>
                        <a:t> </a:t>
                      </a:r>
                    </a:p>
                    <a:p>
                      <a:pPr algn="ctr">
                        <a:lnSpc>
                          <a:spcPct val="200000"/>
                        </a:lnSpc>
                      </a:pPr>
                      <a:r>
                        <a:rPr lang="en-IN" sz="1600">
                          <a:effectLst/>
                          <a:latin typeface="Times New Roman" panose="02020603050405020304" pitchFamily="18" charset="0"/>
                          <a:ea typeface="Times New Roman" panose="02020603050405020304" pitchFamily="18" charset="0"/>
                          <a:cs typeface="Times New Roman" panose="02020603050405020304" pitchFamily="18" charset="0"/>
                        </a:rPr>
                        <a:t>19-11-23 to 26-11-23</a:t>
                      </a:r>
                    </a:p>
                  </a:txBody>
                  <a:tcPr marL="55079" marR="550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200000"/>
                        </a:lnSpc>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Data Collection and Preprocessing, Model Implementation, Testing</a:t>
                      </a:r>
                    </a:p>
                  </a:txBody>
                  <a:tcPr marL="55079" marR="550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94325996"/>
                  </a:ext>
                </a:extLst>
              </a:tr>
              <a:tr h="846069">
                <a:tc>
                  <a:txBody>
                    <a:bodyPr/>
                    <a:lstStyle/>
                    <a:p>
                      <a:pPr algn="ctr">
                        <a:lnSpc>
                          <a:spcPct val="200000"/>
                        </a:lnSpc>
                      </a:pPr>
                      <a:r>
                        <a:rPr lang="en-IN" sz="1600">
                          <a:effectLst/>
                          <a:latin typeface="Times New Roman" panose="02020603050405020304" pitchFamily="18" charset="0"/>
                          <a:ea typeface="Times New Roman" panose="02020603050405020304" pitchFamily="18" charset="0"/>
                          <a:cs typeface="Times New Roman" panose="02020603050405020304" pitchFamily="18" charset="0"/>
                        </a:rPr>
                        <a:t> </a:t>
                      </a:r>
                    </a:p>
                    <a:p>
                      <a:pPr algn="ctr">
                        <a:lnSpc>
                          <a:spcPct val="200000"/>
                        </a:lnSpc>
                      </a:pPr>
                      <a:r>
                        <a:rPr lang="en-IN" sz="1600">
                          <a:effectLst/>
                          <a:latin typeface="Times New Roman" panose="02020603050405020304" pitchFamily="18" charset="0"/>
                          <a:ea typeface="Times New Roman" panose="02020603050405020304" pitchFamily="18" charset="0"/>
                          <a:cs typeface="Times New Roman" panose="02020603050405020304" pitchFamily="18" charset="0"/>
                        </a:rPr>
                        <a:t>4</a:t>
                      </a:r>
                    </a:p>
                  </a:txBody>
                  <a:tcPr marL="55079" marR="550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200000"/>
                        </a:lnSpc>
                      </a:pPr>
                      <a:r>
                        <a:rPr lang="en-IN" sz="1600">
                          <a:effectLst/>
                          <a:latin typeface="Times New Roman" panose="02020603050405020304" pitchFamily="18" charset="0"/>
                          <a:ea typeface="Times New Roman" panose="02020603050405020304" pitchFamily="18" charset="0"/>
                          <a:cs typeface="Times New Roman" panose="02020603050405020304" pitchFamily="18" charset="0"/>
                        </a:rPr>
                        <a:t> </a:t>
                      </a:r>
                    </a:p>
                    <a:p>
                      <a:pPr algn="ctr">
                        <a:lnSpc>
                          <a:spcPct val="200000"/>
                        </a:lnSpc>
                      </a:pPr>
                      <a:r>
                        <a:rPr lang="en-IN" sz="1600">
                          <a:effectLst/>
                          <a:latin typeface="Times New Roman" panose="02020603050405020304" pitchFamily="18" charset="0"/>
                          <a:ea typeface="Times New Roman" panose="02020603050405020304" pitchFamily="18" charset="0"/>
                          <a:cs typeface="Times New Roman" panose="02020603050405020304" pitchFamily="18" charset="0"/>
                        </a:rPr>
                        <a:t>Review-3</a:t>
                      </a:r>
                    </a:p>
                  </a:txBody>
                  <a:tcPr marL="55079" marR="550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200000"/>
                        </a:lnSpc>
                      </a:pPr>
                      <a:r>
                        <a:rPr lang="en-IN" sz="1600">
                          <a:effectLst/>
                          <a:latin typeface="Times New Roman" panose="02020603050405020304" pitchFamily="18" charset="0"/>
                          <a:ea typeface="Times New Roman" panose="02020603050405020304" pitchFamily="18" charset="0"/>
                          <a:cs typeface="Times New Roman" panose="02020603050405020304" pitchFamily="18" charset="0"/>
                        </a:rPr>
                        <a:t> </a:t>
                      </a:r>
                    </a:p>
                    <a:p>
                      <a:pPr algn="ctr">
                        <a:lnSpc>
                          <a:spcPct val="200000"/>
                        </a:lnSpc>
                      </a:pPr>
                      <a:r>
                        <a:rPr lang="en-IN" sz="1600">
                          <a:effectLst/>
                          <a:latin typeface="Times New Roman" panose="02020603050405020304" pitchFamily="18" charset="0"/>
                          <a:ea typeface="Times New Roman" panose="02020603050405020304" pitchFamily="18" charset="0"/>
                          <a:cs typeface="Times New Roman" panose="02020603050405020304" pitchFamily="18" charset="0"/>
                        </a:rPr>
                        <a:t>13-12-23 to 25-12-23</a:t>
                      </a:r>
                    </a:p>
                  </a:txBody>
                  <a:tcPr marL="55079" marR="550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200000"/>
                        </a:lnSpc>
                      </a:pPr>
                      <a:r>
                        <a:rPr lang="en-IN" sz="1600">
                          <a:effectLst/>
                          <a:latin typeface="Times New Roman" panose="02020603050405020304" pitchFamily="18" charset="0"/>
                          <a:ea typeface="Times New Roman" panose="02020603050405020304" pitchFamily="18" charset="0"/>
                          <a:cs typeface="Times New Roman" panose="02020603050405020304" pitchFamily="18" charset="0"/>
                        </a:rPr>
                        <a:t> </a:t>
                      </a:r>
                    </a:p>
                    <a:p>
                      <a:pPr algn="ctr">
                        <a:lnSpc>
                          <a:spcPct val="200000"/>
                        </a:lnSpc>
                      </a:pPr>
                      <a:r>
                        <a:rPr lang="en-IN" sz="1600">
                          <a:effectLst/>
                          <a:latin typeface="Times New Roman" panose="02020603050405020304" pitchFamily="18" charset="0"/>
                          <a:ea typeface="Times New Roman" panose="02020603050405020304" pitchFamily="18" charset="0"/>
                          <a:cs typeface="Times New Roman" panose="02020603050405020304" pitchFamily="18" charset="0"/>
                        </a:rPr>
                        <a:t>Optimization </a:t>
                      </a:r>
                    </a:p>
                  </a:txBody>
                  <a:tcPr marL="55079" marR="550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3136793"/>
                  </a:ext>
                </a:extLst>
              </a:tr>
              <a:tr h="793031">
                <a:tc>
                  <a:txBody>
                    <a:bodyPr/>
                    <a:lstStyle/>
                    <a:p>
                      <a:pPr algn="ctr">
                        <a:lnSpc>
                          <a:spcPct val="200000"/>
                        </a:lnSpc>
                      </a:pPr>
                      <a:r>
                        <a:rPr lang="en-IN" sz="1600">
                          <a:effectLst/>
                          <a:latin typeface="Times New Roman" panose="02020603050405020304" pitchFamily="18" charset="0"/>
                          <a:ea typeface="Times New Roman" panose="02020603050405020304" pitchFamily="18" charset="0"/>
                          <a:cs typeface="Times New Roman" panose="02020603050405020304" pitchFamily="18" charset="0"/>
                        </a:rPr>
                        <a:t> </a:t>
                      </a:r>
                    </a:p>
                    <a:p>
                      <a:pPr algn="ctr">
                        <a:lnSpc>
                          <a:spcPct val="200000"/>
                        </a:lnSpc>
                      </a:pPr>
                      <a:r>
                        <a:rPr lang="en-IN" sz="1600">
                          <a:effectLst/>
                          <a:latin typeface="Times New Roman" panose="02020603050405020304" pitchFamily="18" charset="0"/>
                          <a:ea typeface="Times New Roman" panose="02020603050405020304" pitchFamily="18" charset="0"/>
                          <a:cs typeface="Times New Roman" panose="02020603050405020304" pitchFamily="18" charset="0"/>
                        </a:rPr>
                        <a:t>5</a:t>
                      </a:r>
                    </a:p>
                  </a:txBody>
                  <a:tcPr marL="55079" marR="550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200000"/>
                        </a:lnSpc>
                      </a:pPr>
                      <a:r>
                        <a:rPr lang="en-IN" sz="1600">
                          <a:effectLst/>
                          <a:latin typeface="Times New Roman" panose="02020603050405020304" pitchFamily="18" charset="0"/>
                          <a:ea typeface="Times New Roman" panose="02020603050405020304" pitchFamily="18" charset="0"/>
                          <a:cs typeface="Times New Roman" panose="02020603050405020304" pitchFamily="18" charset="0"/>
                        </a:rPr>
                        <a:t> </a:t>
                      </a:r>
                    </a:p>
                    <a:p>
                      <a:pPr algn="ctr">
                        <a:lnSpc>
                          <a:spcPct val="200000"/>
                        </a:lnSpc>
                      </a:pPr>
                      <a:r>
                        <a:rPr lang="en-IN" sz="1600">
                          <a:effectLst/>
                          <a:latin typeface="Times New Roman" panose="02020603050405020304" pitchFamily="18" charset="0"/>
                          <a:ea typeface="Times New Roman" panose="02020603050405020304" pitchFamily="18" charset="0"/>
                          <a:cs typeface="Times New Roman" panose="02020603050405020304" pitchFamily="18" charset="0"/>
                        </a:rPr>
                        <a:t>Viva-Voce</a:t>
                      </a:r>
                    </a:p>
                  </a:txBody>
                  <a:tcPr marL="55079" marR="550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200000"/>
                        </a:lnSpc>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ctr">
                        <a:lnSpc>
                          <a:spcPct val="200000"/>
                        </a:lnSpc>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20-01-25 to 22-01-25</a:t>
                      </a:r>
                    </a:p>
                  </a:txBody>
                  <a:tcPr marL="55079" marR="550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200000"/>
                        </a:lnSpc>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ctr">
                        <a:lnSpc>
                          <a:spcPct val="200000"/>
                        </a:lnSpc>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Deployment and Evaluation</a:t>
                      </a:r>
                    </a:p>
                  </a:txBody>
                  <a:tcPr marL="55079" marR="550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3475890"/>
                  </a:ext>
                </a:extLst>
              </a:tr>
            </a:tbl>
          </a:graphicData>
        </a:graphic>
      </p:graphicFrame>
      <p:sp>
        <p:nvSpPr>
          <p:cNvPr id="7" name="Rectangle 2">
            <a:extLst>
              <a:ext uri="{FF2B5EF4-FFF2-40B4-BE49-F238E27FC236}">
                <a16:creationId xmlns:a16="http://schemas.microsoft.com/office/drawing/2014/main" id="{C9694D97-5107-2672-4FE6-62401358D5F5}"/>
              </a:ext>
            </a:extLst>
          </p:cNvPr>
          <p:cNvSpPr>
            <a:spLocks noChangeArrowheads="1"/>
          </p:cNvSpPr>
          <p:nvPr/>
        </p:nvSpPr>
        <p:spPr bwMode="auto">
          <a:xfrm>
            <a:off x="3740150" y="1017657"/>
            <a:ext cx="1877840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A3E3CABB-69CA-E731-C846-4053C3103F0F}"/>
              </a:ext>
            </a:extLst>
          </p:cNvPr>
          <p:cNvSpPr txBox="1"/>
          <p:nvPr/>
        </p:nvSpPr>
        <p:spPr>
          <a:xfrm>
            <a:off x="1847799" y="221063"/>
            <a:ext cx="4839786" cy="646331"/>
          </a:xfrm>
          <a:prstGeom prst="rect">
            <a:avLst/>
          </a:prstGeom>
          <a:noFill/>
        </p:spPr>
        <p:txBody>
          <a:bodyPr wrap="none" rtlCol="0">
            <a:spAutoFit/>
          </a:bodyPr>
          <a:lstStyle/>
          <a:p>
            <a:r>
              <a:rPr lang="en-US" sz="3600" b="1" dirty="0">
                <a:solidFill>
                  <a:srgbClr val="002060"/>
                </a:solidFill>
                <a:latin typeface="Times New Roman" panose="02020603050405020304" pitchFamily="18" charset="0"/>
                <a:cs typeface="Times New Roman" panose="02020603050405020304" pitchFamily="18" charset="0"/>
              </a:rPr>
              <a:t>Timeline of the project:</a:t>
            </a:r>
            <a:endParaRPr lang="en-IN" sz="36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6837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3600" dirty="0">
                <a:latin typeface="Times New Roman" panose="02020603050405020304" pitchFamily="18" charset="0"/>
                <a:cs typeface="Times New Roman" panose="02020603050405020304" pitchFamily="18" charset="0"/>
              </a:rPr>
              <a:t>Outcomes:</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812800" y="985685"/>
            <a:ext cx="10668000" cy="5208638"/>
          </a:xfrm>
        </p:spPr>
        <p:txBody>
          <a:bodyPr>
            <a:normAutofit fontScale="25000" lnSpcReduction="20000"/>
          </a:bodyPr>
          <a:lstStyle/>
          <a:p>
            <a:pPr>
              <a:buFont typeface="Wingdings" panose="05000000000000000000" pitchFamily="2" charset="2"/>
              <a:buChar char="§"/>
            </a:pPr>
            <a:r>
              <a:rPr lang="en-US" sz="8000" b="1" dirty="0">
                <a:latin typeface="Times New Roman" panose="02020603050405020304" pitchFamily="18" charset="0"/>
                <a:cs typeface="Times New Roman" panose="02020603050405020304" pitchFamily="18" charset="0"/>
              </a:rPr>
              <a:t>Enhanced User Experience</a:t>
            </a:r>
            <a:r>
              <a:rPr lang="en-US" sz="80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6400" dirty="0">
                <a:latin typeface="Times New Roman" panose="02020603050405020304" pitchFamily="18" charset="0"/>
                <a:cs typeface="Times New Roman" panose="02020603050405020304" pitchFamily="18" charset="0"/>
              </a:rPr>
              <a:t>Students and staff will have quick and easy access to information via the </a:t>
            </a:r>
            <a:r>
              <a:rPr lang="en-US" sz="6400" dirty="0" err="1">
                <a:latin typeface="Times New Roman" panose="02020603050405020304" pitchFamily="18" charset="0"/>
                <a:cs typeface="Times New Roman" panose="02020603050405020304" pitchFamily="18" charset="0"/>
              </a:rPr>
              <a:t>chatbot</a:t>
            </a:r>
            <a:r>
              <a:rPr lang="en-US" sz="6400" dirty="0">
                <a:latin typeface="Times New Roman" panose="02020603050405020304" pitchFamily="18" charset="0"/>
                <a:cs typeface="Times New Roman" panose="02020603050405020304" pitchFamily="18" charset="0"/>
              </a:rPr>
              <a:t>, reducing the need for manual inquiries.</a:t>
            </a:r>
          </a:p>
          <a:p>
            <a:pPr lvl="1">
              <a:buFont typeface="Arial" panose="020B0604020202020204" pitchFamily="34" charset="0"/>
              <a:buChar char="•"/>
            </a:pPr>
            <a:r>
              <a:rPr lang="en-US" sz="6400" dirty="0">
                <a:latin typeface="Times New Roman" panose="02020603050405020304" pitchFamily="18" charset="0"/>
                <a:cs typeface="Times New Roman" panose="02020603050405020304" pitchFamily="18" charset="0"/>
              </a:rPr>
              <a:t>The chatbot will streamline communication for frequently asked questions (FAQs) related to courses, schedules, fees, and campus services.</a:t>
            </a:r>
          </a:p>
          <a:p>
            <a:pPr>
              <a:buFont typeface="Wingdings" panose="05000000000000000000" pitchFamily="2" charset="2"/>
              <a:buChar char="§"/>
            </a:pPr>
            <a:r>
              <a:rPr lang="en-US" sz="8000" b="1" dirty="0">
                <a:latin typeface="Times New Roman" panose="02020603050405020304" pitchFamily="18" charset="0"/>
                <a:cs typeface="Times New Roman" panose="02020603050405020304" pitchFamily="18" charset="0"/>
              </a:rPr>
              <a:t>Real-Time Assistance</a:t>
            </a:r>
            <a:r>
              <a:rPr lang="en-US" sz="80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6400" dirty="0">
                <a:latin typeface="Times New Roman" panose="02020603050405020304" pitchFamily="18" charset="0"/>
                <a:cs typeface="Times New Roman" panose="02020603050405020304" pitchFamily="18" charset="0"/>
              </a:rPr>
              <a:t>Immediate responses to common student queries like exam schedules, campus events, and administrative procedures.</a:t>
            </a:r>
          </a:p>
          <a:p>
            <a:pPr lvl="1">
              <a:buFont typeface="Arial" panose="020B0604020202020204" pitchFamily="34" charset="0"/>
              <a:buChar char="•"/>
            </a:pPr>
            <a:r>
              <a:rPr lang="en-US" sz="6400" dirty="0">
                <a:latin typeface="Times New Roman" panose="02020603050405020304" pitchFamily="18" charset="0"/>
                <a:cs typeface="Times New Roman" panose="02020603050405020304" pitchFamily="18" charset="0"/>
              </a:rPr>
              <a:t>Integration with existing university systems for live data, ensuring up-to-date information.</a:t>
            </a:r>
          </a:p>
          <a:p>
            <a:pPr>
              <a:buFont typeface="Wingdings" panose="05000000000000000000" pitchFamily="2" charset="2"/>
              <a:buChar char="§"/>
            </a:pPr>
            <a:r>
              <a:rPr lang="en-US" sz="8000" b="1" dirty="0">
                <a:latin typeface="Times New Roman" panose="02020603050405020304" pitchFamily="18" charset="0"/>
                <a:cs typeface="Times New Roman" panose="02020603050405020304" pitchFamily="18" charset="0"/>
              </a:rPr>
              <a:t>Reduced Administrative Burden</a:t>
            </a:r>
            <a:r>
              <a:rPr lang="en-US" sz="80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6400" dirty="0">
                <a:latin typeface="Times New Roman" panose="02020603050405020304" pitchFamily="18" charset="0"/>
                <a:cs typeface="Times New Roman" panose="02020603050405020304" pitchFamily="18" charset="0"/>
              </a:rPr>
              <a:t>Automation of repetitive queries will allow administrative staff to focus on more complex tasks.</a:t>
            </a:r>
          </a:p>
          <a:p>
            <a:pPr lvl="1">
              <a:buFont typeface="Arial" panose="020B0604020202020204" pitchFamily="34" charset="0"/>
              <a:buChar char="•"/>
            </a:pPr>
            <a:r>
              <a:rPr lang="en-US" sz="6400" dirty="0">
                <a:latin typeface="Times New Roman" panose="02020603050405020304" pitchFamily="18" charset="0"/>
                <a:cs typeface="Times New Roman" panose="02020603050405020304" pitchFamily="18" charset="0"/>
              </a:rPr>
              <a:t>Faster response times and reduced reliance on human-operated inquiry desks.</a:t>
            </a:r>
          </a:p>
          <a:p>
            <a:pPr>
              <a:buFont typeface="Wingdings" panose="05000000000000000000" pitchFamily="2" charset="2"/>
              <a:buChar char="§"/>
            </a:pPr>
            <a:r>
              <a:rPr lang="en-US" sz="8000" b="1" dirty="0">
                <a:latin typeface="Times New Roman" panose="02020603050405020304" pitchFamily="18" charset="0"/>
                <a:cs typeface="Times New Roman" panose="02020603050405020304" pitchFamily="18" charset="0"/>
              </a:rPr>
              <a:t>Scalability</a:t>
            </a:r>
            <a:r>
              <a:rPr lang="en-US" sz="80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6400" dirty="0">
                <a:latin typeface="Times New Roman" panose="02020603050405020304" pitchFamily="18" charset="0"/>
                <a:cs typeface="Times New Roman" panose="02020603050405020304" pitchFamily="18" charset="0"/>
              </a:rPr>
              <a:t>The chatbot system can be easily expanded to handle more queries and different user groups, such as faculty, staff, and prospective students.</a:t>
            </a:r>
          </a:p>
          <a:p>
            <a:pPr>
              <a:buFont typeface="Wingdings" panose="05000000000000000000" pitchFamily="2" charset="2"/>
              <a:buChar char="§"/>
            </a:pPr>
            <a:r>
              <a:rPr lang="en-US" sz="8000" b="1" dirty="0">
                <a:latin typeface="Times New Roman" panose="02020603050405020304" pitchFamily="18" charset="0"/>
                <a:cs typeface="Times New Roman" panose="02020603050405020304" pitchFamily="18" charset="0"/>
              </a:rPr>
              <a:t>24/7 Availability</a:t>
            </a:r>
            <a:r>
              <a:rPr lang="en-US" sz="80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6400" dirty="0">
                <a:latin typeface="Times New Roman" panose="02020603050405020304" pitchFamily="18" charset="0"/>
                <a:cs typeface="Times New Roman" panose="02020603050405020304" pitchFamily="18" charset="0"/>
              </a:rPr>
              <a:t>The system will be available around the clock, ensuring support is accessible even after working hours, improving overall student satisfaction.</a:t>
            </a:r>
          </a:p>
          <a:p>
            <a:pPr>
              <a:buFont typeface="Wingdings" panose="05000000000000000000" pitchFamily="2" charset="2"/>
              <a:buChar char="§"/>
            </a:pPr>
            <a:r>
              <a:rPr lang="en-US" sz="8000" b="1" dirty="0">
                <a:latin typeface="Times New Roman" panose="02020603050405020304" pitchFamily="18" charset="0"/>
                <a:cs typeface="Times New Roman" panose="02020603050405020304" pitchFamily="18" charset="0"/>
              </a:rPr>
              <a:t>Cost-Effective Solution</a:t>
            </a:r>
            <a:r>
              <a:rPr lang="en-US" sz="80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6400" dirty="0">
                <a:latin typeface="Times New Roman" panose="02020603050405020304" pitchFamily="18" charset="0"/>
                <a:cs typeface="Times New Roman" panose="02020603050405020304" pitchFamily="18" charset="0"/>
              </a:rPr>
              <a:t>The chatbot will serve as a cost-effective solution to improve communication without the need for additional staffing resources.</a:t>
            </a:r>
          </a:p>
          <a:p>
            <a:endParaRPr lang="en-IN" dirty="0"/>
          </a:p>
        </p:txBody>
      </p:sp>
    </p:spTree>
    <p:extLst>
      <p:ext uri="{BB962C8B-B14F-4D97-AF65-F5344CB8AC3E}">
        <p14:creationId xmlns:p14="http://schemas.microsoft.com/office/powerpoint/2010/main" val="1121297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noChangeArrowheads="1"/>
          </p:cNvSpPr>
          <p:nvPr>
            <p:ph type="body" idx="1"/>
          </p:nvPr>
        </p:nvSpPr>
        <p:spPr bwMode="auto">
          <a:xfrm>
            <a:off x="741681" y="1883770"/>
            <a:ext cx="10515599"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eaLnBrk="0" fontAlgn="base" hangingPunct="0">
              <a:spcBef>
                <a:spcPct val="0"/>
              </a:spcBef>
              <a:spcAft>
                <a:spcPct val="0"/>
              </a:spcAft>
              <a:buClrTx/>
              <a:buSzTx/>
              <a:buNone/>
            </a:pPr>
            <a:r>
              <a:rPr lang="en-US" sz="2000" dirty="0">
                <a:latin typeface="Times New Roman" panose="02020603050405020304" pitchFamily="18" charset="0"/>
                <a:cs typeface="Times New Roman" panose="02020603050405020304" pitchFamily="18" charset="0"/>
              </a:rPr>
              <a:t>The development of the Presidency University chatbot aims to transform how students and staff access information, offering a seamless and automated communication platform. By providing real-time assistance, reducing the administrative burden, and ensuring 24/7 availability, the chatbot will enhance the overall user experience for students, faculty, and administration alike. Additionally, the scalability of the system allows for future growth and adaptation, ensuring the chatbot can evolve to meet the changing needs of the university. This project sets a foundation for modernizing campus services through digital innovation, delivering a user-friendly, efficient, and data-driven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4" name="TextBox 3"/>
          <p:cNvSpPr txBox="1"/>
          <p:nvPr/>
        </p:nvSpPr>
        <p:spPr>
          <a:xfrm>
            <a:off x="922265" y="285135"/>
            <a:ext cx="2544286" cy="646331"/>
          </a:xfrm>
          <a:prstGeom prst="rect">
            <a:avLst/>
          </a:prstGeom>
          <a:noFill/>
        </p:spPr>
        <p:txBody>
          <a:bodyPr wrap="none" rtlCol="0">
            <a:spAutoFit/>
          </a:bodyPr>
          <a:lstStyle/>
          <a:p>
            <a:r>
              <a:rPr lang="en-US" sz="3600" b="1" dirty="0">
                <a:solidFill>
                  <a:schemeClr val="accent4">
                    <a:lumMod val="50000"/>
                  </a:schemeClr>
                </a:solidFill>
                <a:latin typeface="Times New Roman" panose="02020603050405020304" pitchFamily="18" charset="0"/>
                <a:cs typeface="Times New Roman" panose="02020603050405020304" pitchFamily="18" charset="0"/>
              </a:rPr>
              <a:t>Conclusion:</a:t>
            </a:r>
            <a:endParaRPr lang="en-IN" sz="3600" b="1" dirty="0"/>
          </a:p>
        </p:txBody>
      </p:sp>
    </p:spTree>
    <p:extLst>
      <p:ext uri="{BB962C8B-B14F-4D97-AF65-F5344CB8AC3E}">
        <p14:creationId xmlns:p14="http://schemas.microsoft.com/office/powerpoint/2010/main" val="3763060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Times New Roman" panose="02020603050405020304" pitchFamily="18" charset="0"/>
                <a:ea typeface="Cambria" panose="02040503050406030204" pitchFamily="18" charset="0"/>
                <a:cs typeface="Times New Roman" panose="02020603050405020304" pitchFamily="18" charset="0"/>
              </a:rPr>
              <a:t>References (IEEE Paper format):</a:t>
            </a: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145" name="Google Shape;145;p22"/>
          <p:cNvSpPr txBox="1">
            <a:spLocks noGrp="1"/>
          </p:cNvSpPr>
          <p:nvPr>
            <p:ph type="body" idx="1"/>
          </p:nvPr>
        </p:nvSpPr>
        <p:spPr>
          <a:xfrm>
            <a:off x="812800" y="1330036"/>
            <a:ext cx="10668000" cy="5253325"/>
          </a:xfrm>
          <a:prstGeom prst="rect">
            <a:avLst/>
          </a:prstGeom>
          <a:noFill/>
          <a:ln>
            <a:noFill/>
          </a:ln>
        </p:spPr>
        <p:txBody>
          <a:bodyPr spcFirstLastPara="1" wrap="square" lIns="91425" tIns="45700" rIns="91425" bIns="45700" anchor="t" anchorCtr="0">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Project management: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https://www.projectmanager.com/</a:t>
            </a:r>
            <a:r>
              <a:rPr lang="en-US" altLang="en-US" sz="2000" dirty="0">
                <a:solidFill>
                  <a:schemeClr val="tx1"/>
                </a:solidFill>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4"/>
              </a:rPr>
              <a:t>https://www.smartsheet.com/</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IN" sz="2000" dirty="0">
                <a:latin typeface="Times New Roman" panose="02020603050405020304" pitchFamily="18" charset="0"/>
                <a:cs typeface="Times New Roman" panose="02020603050405020304" pitchFamily="18" charset="0"/>
              </a:rPr>
              <a:t>Development and Technology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hlinkClick r:id="rId5"/>
              </a:rPr>
              <a:t>https://ieeexplore.ieee.org/Xplore/home.jsp</a:t>
            </a:r>
            <a:r>
              <a:rPr lang="en-US" sz="2000" dirty="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hlinkClick r:id="rId6"/>
              </a:rPr>
              <a:t>https://chatbotsmagazine.com/</a:t>
            </a:r>
            <a:endParaRPr lang="en-US" sz="20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sz="20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IN" sz="2000" dirty="0">
                <a:latin typeface="Times New Roman" panose="02020603050405020304" pitchFamily="18" charset="0"/>
                <a:cs typeface="Times New Roman" panose="02020603050405020304" pitchFamily="18" charset="0"/>
              </a:rPr>
              <a:t>Testing and Quality Assurance</a:t>
            </a:r>
            <a:r>
              <a:rPr lang="en-US" sz="2000" dirty="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hlinkClick r:id="rId7"/>
              </a:rPr>
              <a:t>https://blogs.opentext.com/</a:t>
            </a:r>
            <a:endParaRPr lang="en-US" sz="20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sz="20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IN" sz="2000" dirty="0">
                <a:latin typeface="Times New Roman" panose="02020603050405020304" pitchFamily="18" charset="0"/>
                <a:cs typeface="Times New Roman" panose="02020603050405020304" pitchFamily="18" charset="0"/>
              </a:rPr>
              <a:t>Deployment and Maintenance</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hlinkClick r:id="rId8"/>
              </a:rPr>
              <a:t>https://www.techrepublic.com/</a:t>
            </a:r>
            <a:endParaRPr lang="en-US" sz="20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sz="20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Chat box development: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9"/>
              </a:rPr>
              <a:t>https://blog.hubspot.com/service/chatbots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10"/>
              </a:rPr>
              <a:t>https://azure.microsoft.com/en-us/resources/cloud-computing-dictionary/what-is-a-chatbot/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sz="3600" dirty="0">
                <a:latin typeface="Times New Roman" panose="02020603050405020304" pitchFamily="18" charset="0"/>
                <a:ea typeface="Cambria" panose="02040503050406030204" pitchFamily="18" charset="0"/>
                <a:cs typeface="Times New Roman" panose="02020603050405020304" pitchFamily="18" charset="0"/>
              </a:rPr>
              <a:t>Content</a:t>
            </a:r>
            <a:endParaRPr sz="36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97" name="Google Shape;97;p14"/>
          <p:cNvSpPr txBox="1">
            <a:spLocks noGrp="1"/>
          </p:cNvSpPr>
          <p:nvPr>
            <p:ph type="body" idx="1"/>
          </p:nvPr>
        </p:nvSpPr>
        <p:spPr>
          <a:xfrm>
            <a:off x="762000" y="1044678"/>
            <a:ext cx="10668000" cy="3924299"/>
          </a:xfrm>
          <a:prstGeom prst="rect">
            <a:avLst/>
          </a:prstGeom>
          <a:noFill/>
          <a:ln>
            <a:noFill/>
          </a:ln>
        </p:spPr>
        <p:txBody>
          <a:bodyPr spcFirstLastPara="1" wrap="square" lIns="91425" tIns="45700" rIns="91425" bIns="45700" anchor="t" anchorCtr="0">
            <a:normAutofit fontScale="25000" lnSpcReduction="20000"/>
          </a:bodyPr>
          <a:lstStyle/>
          <a:p>
            <a:pPr marL="495300" indent="-342900" algn="just">
              <a:lnSpc>
                <a:spcPct val="200000"/>
              </a:lnSpc>
              <a:spcBef>
                <a:spcPts val="0"/>
              </a:spcBef>
              <a:buFont typeface="Wingdings" panose="05000000000000000000" pitchFamily="2" charset="2"/>
              <a:buChar char="Ø"/>
            </a:pPr>
            <a:r>
              <a:rPr lang="en-US" sz="7200" dirty="0">
                <a:latin typeface="Times New Roman" panose="02020603050405020304" pitchFamily="18" charset="0"/>
                <a:ea typeface="Cambria" panose="02040503050406030204" pitchFamily="18" charset="0"/>
                <a:cs typeface="Times New Roman" panose="02020603050405020304" pitchFamily="18" charset="0"/>
              </a:rPr>
              <a:t>Introduction</a:t>
            </a:r>
          </a:p>
          <a:p>
            <a:pPr marL="495300" lvl="0" indent="-342900" algn="just">
              <a:lnSpc>
                <a:spcPct val="200000"/>
              </a:lnSpc>
              <a:spcBef>
                <a:spcPts val="0"/>
              </a:spcBef>
              <a:buFont typeface="Wingdings" panose="05000000000000000000" pitchFamily="2" charset="2"/>
              <a:buChar char="Ø"/>
            </a:pPr>
            <a:r>
              <a:rPr lang="en-US" sz="7200" dirty="0">
                <a:latin typeface="Times New Roman" panose="02020603050405020304" pitchFamily="18" charset="0"/>
                <a:ea typeface="Cambria" panose="02040503050406030204" pitchFamily="18" charset="0"/>
                <a:cs typeface="Times New Roman" panose="02020603050405020304" pitchFamily="18" charset="0"/>
              </a:rPr>
              <a:t>Literature Review</a:t>
            </a:r>
          </a:p>
          <a:p>
            <a:pPr marL="495300" lvl="0" indent="-342900" algn="just">
              <a:lnSpc>
                <a:spcPct val="200000"/>
              </a:lnSpc>
              <a:spcBef>
                <a:spcPts val="0"/>
              </a:spcBef>
              <a:buFont typeface="Wingdings" panose="05000000000000000000" pitchFamily="2" charset="2"/>
              <a:buChar char="Ø"/>
            </a:pPr>
            <a:r>
              <a:rPr lang="en-US" sz="7200" dirty="0">
                <a:latin typeface="Times New Roman" panose="02020603050405020304" pitchFamily="18" charset="0"/>
                <a:ea typeface="Cambria" panose="02040503050406030204" pitchFamily="18" charset="0"/>
                <a:cs typeface="Times New Roman" panose="02020603050405020304" pitchFamily="18" charset="0"/>
              </a:rPr>
              <a:t>Research Gaps Identified</a:t>
            </a:r>
          </a:p>
          <a:p>
            <a:pPr marL="495300" indent="-342900" algn="just">
              <a:lnSpc>
                <a:spcPct val="200000"/>
              </a:lnSpc>
              <a:spcBef>
                <a:spcPts val="0"/>
              </a:spcBef>
              <a:buFont typeface="Wingdings" panose="05000000000000000000" pitchFamily="2" charset="2"/>
              <a:buChar char="Ø"/>
            </a:pPr>
            <a:r>
              <a:rPr lang="en-US" sz="7200" dirty="0">
                <a:latin typeface="Times New Roman" panose="02020603050405020304" pitchFamily="18" charset="0"/>
                <a:ea typeface="Cambria" panose="02040503050406030204" pitchFamily="18" charset="0"/>
                <a:cs typeface="Times New Roman" panose="02020603050405020304" pitchFamily="18" charset="0"/>
              </a:rPr>
              <a:t>Objectives</a:t>
            </a:r>
          </a:p>
          <a:p>
            <a:pPr marL="495300" lvl="0" indent="-342900" algn="just">
              <a:lnSpc>
                <a:spcPct val="200000"/>
              </a:lnSpc>
              <a:spcBef>
                <a:spcPts val="0"/>
              </a:spcBef>
              <a:buFont typeface="Wingdings" panose="05000000000000000000" pitchFamily="2" charset="2"/>
              <a:buChar char="Ø"/>
            </a:pPr>
            <a:r>
              <a:rPr lang="en-US" sz="7200" dirty="0">
                <a:latin typeface="Times New Roman" panose="02020603050405020304" pitchFamily="18" charset="0"/>
                <a:ea typeface="Cambria" panose="02040503050406030204" pitchFamily="18" charset="0"/>
                <a:cs typeface="Times New Roman" panose="02020603050405020304" pitchFamily="18" charset="0"/>
              </a:rPr>
              <a:t>Proposed methodology</a:t>
            </a:r>
          </a:p>
          <a:p>
            <a:pPr marL="495300" lvl="0" indent="-342900" algn="just">
              <a:lnSpc>
                <a:spcPct val="200000"/>
              </a:lnSpc>
              <a:spcBef>
                <a:spcPts val="0"/>
              </a:spcBef>
              <a:buFont typeface="Wingdings" panose="05000000000000000000" pitchFamily="2" charset="2"/>
              <a:buChar char="Ø"/>
            </a:pPr>
            <a:r>
              <a:rPr lang="en-US" sz="7200" dirty="0">
                <a:latin typeface="Times New Roman" panose="02020603050405020304" pitchFamily="18" charset="0"/>
                <a:ea typeface="Cambria" panose="02040503050406030204" pitchFamily="18" charset="0"/>
                <a:cs typeface="Times New Roman" panose="02020603050405020304" pitchFamily="18" charset="0"/>
              </a:rPr>
              <a:t>System Design and Implementation</a:t>
            </a:r>
          </a:p>
          <a:p>
            <a:pPr marL="495300" lvl="0" indent="-342900" algn="just">
              <a:lnSpc>
                <a:spcPct val="200000"/>
              </a:lnSpc>
              <a:spcBef>
                <a:spcPts val="0"/>
              </a:spcBef>
              <a:buFont typeface="Wingdings" panose="05000000000000000000" pitchFamily="2" charset="2"/>
              <a:buChar char="Ø"/>
            </a:pPr>
            <a:r>
              <a:rPr lang="en-US" sz="7200" dirty="0">
                <a:latin typeface="Times New Roman" panose="02020603050405020304" pitchFamily="18" charset="0"/>
                <a:ea typeface="Cambria" panose="02040503050406030204" pitchFamily="18" charset="0"/>
                <a:cs typeface="Times New Roman" panose="02020603050405020304" pitchFamily="18" charset="0"/>
              </a:rPr>
              <a:t>Timeline of Project</a:t>
            </a:r>
          </a:p>
          <a:p>
            <a:pPr marL="495300" lvl="0" indent="-342900" algn="just">
              <a:lnSpc>
                <a:spcPct val="200000"/>
              </a:lnSpc>
              <a:spcBef>
                <a:spcPts val="0"/>
              </a:spcBef>
              <a:buFont typeface="Wingdings" panose="05000000000000000000" pitchFamily="2" charset="2"/>
              <a:buChar char="Ø"/>
            </a:pPr>
            <a:r>
              <a:rPr lang="en-US" sz="7200" dirty="0">
                <a:latin typeface="Times New Roman" panose="02020603050405020304" pitchFamily="18" charset="0"/>
                <a:ea typeface="Cambria" panose="02040503050406030204" pitchFamily="18" charset="0"/>
                <a:cs typeface="Times New Roman" panose="02020603050405020304" pitchFamily="18" charset="0"/>
              </a:rPr>
              <a:t>Outcomes </a:t>
            </a:r>
          </a:p>
          <a:p>
            <a:pPr marL="495300" lvl="0" indent="-342900" algn="just">
              <a:lnSpc>
                <a:spcPct val="200000"/>
              </a:lnSpc>
              <a:spcBef>
                <a:spcPts val="0"/>
              </a:spcBef>
              <a:buFont typeface="Wingdings" panose="05000000000000000000" pitchFamily="2" charset="2"/>
              <a:buChar char="Ø"/>
            </a:pPr>
            <a:r>
              <a:rPr lang="en-US" sz="7200" dirty="0">
                <a:latin typeface="Times New Roman" panose="02020603050405020304" pitchFamily="18" charset="0"/>
                <a:ea typeface="Cambria" panose="02040503050406030204" pitchFamily="18" charset="0"/>
                <a:cs typeface="Times New Roman" panose="02020603050405020304" pitchFamily="18" charset="0"/>
              </a:rPr>
              <a:t>Conclusion</a:t>
            </a:r>
          </a:p>
          <a:p>
            <a:pPr marL="495300" lvl="0" indent="-342900" algn="just">
              <a:lnSpc>
                <a:spcPct val="200000"/>
              </a:lnSpc>
              <a:spcBef>
                <a:spcPts val="0"/>
              </a:spcBef>
              <a:buFont typeface="Wingdings" panose="05000000000000000000" pitchFamily="2" charset="2"/>
              <a:buChar char="Ø"/>
            </a:pPr>
            <a:r>
              <a:rPr lang="en-US" sz="7200" dirty="0">
                <a:latin typeface="Times New Roman" panose="02020603050405020304" pitchFamily="18" charset="0"/>
                <a:ea typeface="Cambria" panose="02040503050406030204" pitchFamily="18" charset="0"/>
                <a:cs typeface="Times New Roman" panose="02020603050405020304" pitchFamily="18" charset="0"/>
              </a:rPr>
              <a:t>References</a:t>
            </a:r>
          </a:p>
          <a:p>
            <a:pPr marL="152400" lvl="0" indent="0" algn="just">
              <a:lnSpc>
                <a:spcPct val="200000"/>
              </a:lnSpc>
              <a:spcBef>
                <a:spcPts val="0"/>
              </a:spcBef>
              <a:buNone/>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3964824" y="1854554"/>
            <a:ext cx="3893305" cy="393547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5F57B-DCFC-390A-1285-CBA10AFDB7B6}"/>
              </a:ext>
            </a:extLst>
          </p:cNvPr>
          <p:cNvSpPr>
            <a:spLocks noGrp="1"/>
          </p:cNvSpPr>
          <p:nvPr>
            <p:ph type="title"/>
          </p:nvPr>
        </p:nvSpPr>
        <p:spPr>
          <a:xfrm>
            <a:off x="812800" y="518249"/>
            <a:ext cx="10668000" cy="487500"/>
          </a:xfrm>
        </p:spPr>
        <p:txBody>
          <a:bodyPr/>
          <a:lstStyle/>
          <a:p>
            <a:r>
              <a:rPr lang="en-US" sz="3600" dirty="0">
                <a:latin typeface="Times New Roman" panose="02020603050405020304" pitchFamily="18" charset="0"/>
                <a:ea typeface="Cambria" panose="02040503050406030204" pitchFamily="18" charset="0"/>
                <a:cs typeface="Times New Roman" panose="02020603050405020304" pitchFamily="18" charset="0"/>
              </a:rPr>
              <a:t>Introduction</a:t>
            </a:r>
            <a:br>
              <a:rPr lang="en-US" sz="3600" dirty="0">
                <a:latin typeface="Times New Roman" panose="02020603050405020304" pitchFamily="18" charset="0"/>
                <a:ea typeface="Cambria" panose="020405030504060302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B48563B-F3C4-DA53-C703-89B63A75D414}"/>
              </a:ext>
            </a:extLst>
          </p:cNvPr>
          <p:cNvSpPr>
            <a:spLocks noGrp="1"/>
          </p:cNvSpPr>
          <p:nvPr>
            <p:ph type="body" idx="1"/>
          </p:nvPr>
        </p:nvSpPr>
        <p:spPr/>
        <p:txBody>
          <a:bodyPr anchor="b">
            <a:normAutofit fontScale="92500" lnSpcReduction="10000"/>
          </a:bodyPr>
          <a:lstStyle/>
          <a:p>
            <a:pPr marL="76200" indent="0" algn="just">
              <a:buNone/>
            </a:pPr>
            <a:endParaRPr lang="en-US" sz="1600" dirty="0">
              <a:latin typeface="Times New Roman" panose="02020603050405020304" pitchFamily="18" charset="0"/>
              <a:cs typeface="Times New Roman" panose="02020603050405020304" pitchFamily="18" charset="0"/>
            </a:endParaRPr>
          </a:p>
          <a:p>
            <a:pPr marL="76200" indent="0" algn="just">
              <a:lnSpc>
                <a:spcPct val="110000"/>
              </a:lnSpc>
              <a:buNone/>
            </a:pPr>
            <a:r>
              <a:rPr lang="en-US" sz="1600" dirty="0">
                <a:latin typeface="Times New Roman" panose="02020603050405020304" pitchFamily="18" charset="0"/>
                <a:cs typeface="Times New Roman" panose="02020603050405020304" pitchFamily="18" charset="0"/>
              </a:rPr>
              <a:t>Chatbots, driven by artificial intelligence (AI), have become an integral part of modern digital communication [1]. They are software applications designed to simulate human conversations, providing users with immediate responses to queries and automating various tasks. Through advancements in natural language processing (NLP) and machine learning, chatbots are now capable of understanding and interacting with users in a human-like manner. From answering frequently asked questions to offering personalized recommendations, chatbots have reshaped how we engage with technology across various platforms</a:t>
            </a:r>
            <a:r>
              <a:rPr lang="en-US" sz="1600" dirty="0"/>
              <a:t>.</a:t>
            </a:r>
          </a:p>
          <a:p>
            <a:pPr marL="76200" indent="0" algn="just">
              <a:lnSpc>
                <a:spcPct val="110000"/>
              </a:lnSpc>
              <a:buNone/>
            </a:pPr>
            <a:endParaRPr lang="en-US" sz="2000" b="1" dirty="0">
              <a:latin typeface="Times New Roman" panose="02020603050405020304" pitchFamily="18" charset="0"/>
              <a:cs typeface="Times New Roman" panose="02020603050405020304" pitchFamily="18" charset="0"/>
            </a:endParaRPr>
          </a:p>
          <a:p>
            <a:pPr marL="76200" indent="0" algn="just">
              <a:lnSpc>
                <a:spcPct val="110000"/>
              </a:lnSpc>
              <a:buNone/>
            </a:pPr>
            <a:r>
              <a:rPr lang="en-US" sz="2000" b="1" dirty="0">
                <a:latin typeface="Times New Roman" panose="02020603050405020304" pitchFamily="18" charset="0"/>
                <a:cs typeface="Times New Roman" panose="02020603050405020304" pitchFamily="18" charset="0"/>
              </a:rPr>
              <a:t> Applications</a:t>
            </a:r>
            <a:r>
              <a:rPr lang="en-US" sz="2000" dirty="0">
                <a:latin typeface="Times New Roman" panose="02020603050405020304" pitchFamily="18" charset="0"/>
                <a:cs typeface="Times New Roman" panose="02020603050405020304" pitchFamily="18" charset="0"/>
              </a:rPr>
              <a:t>:</a:t>
            </a:r>
          </a:p>
          <a:p>
            <a:pPr marL="76200" indent="0" algn="just">
              <a:buNone/>
            </a:pPr>
            <a:endParaRPr lang="en-US" sz="2000" dirty="0">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US" sz="1800" b="1" dirty="0">
                <a:latin typeface="Times New Roman" panose="02020603050405020304" pitchFamily="18" charset="0"/>
                <a:cs typeface="Times New Roman" panose="02020603050405020304" pitchFamily="18" charset="0"/>
              </a:rPr>
              <a:t>Customer Service</a:t>
            </a:r>
            <a:r>
              <a:rPr lang="en-US" sz="1800" dirty="0">
                <a:latin typeface="Times New Roman" panose="02020603050405020304" pitchFamily="18" charset="0"/>
                <a:cs typeface="Times New Roman" panose="02020603050405020304" pitchFamily="18" charset="0"/>
              </a:rPr>
              <a:t>: 24/7 support and quick query resolution.</a:t>
            </a:r>
          </a:p>
          <a:p>
            <a:pPr algn="just">
              <a:buFont typeface="Courier New" panose="02070309020205020404" pitchFamily="49" charset="0"/>
              <a:buChar char="o"/>
            </a:pPr>
            <a:r>
              <a:rPr lang="en-US" sz="1800" b="1" dirty="0">
                <a:latin typeface="Times New Roman" panose="02020603050405020304" pitchFamily="18" charset="0"/>
                <a:cs typeface="Times New Roman" panose="02020603050405020304" pitchFamily="18" charset="0"/>
              </a:rPr>
              <a:t>Healthcare</a:t>
            </a:r>
            <a:r>
              <a:rPr lang="en-US" sz="1800" dirty="0">
                <a:latin typeface="Times New Roman" panose="02020603050405020304" pitchFamily="18" charset="0"/>
                <a:cs typeface="Times New Roman" panose="02020603050405020304" pitchFamily="18" charset="0"/>
              </a:rPr>
              <a:t>: Appointment scheduling and symptom checking.</a:t>
            </a:r>
          </a:p>
          <a:p>
            <a:pPr algn="just">
              <a:buFont typeface="Courier New" panose="02070309020205020404" pitchFamily="49" charset="0"/>
              <a:buChar char="o"/>
            </a:pPr>
            <a:r>
              <a:rPr lang="en-US" sz="1800" b="1" dirty="0">
                <a:latin typeface="Times New Roman" panose="02020603050405020304" pitchFamily="18" charset="0"/>
                <a:cs typeface="Times New Roman" panose="02020603050405020304" pitchFamily="18" charset="0"/>
              </a:rPr>
              <a:t>Education</a:t>
            </a:r>
            <a:r>
              <a:rPr lang="en-US" sz="1800" dirty="0">
                <a:latin typeface="Times New Roman" panose="02020603050405020304" pitchFamily="18" charset="0"/>
                <a:cs typeface="Times New Roman" panose="02020603050405020304" pitchFamily="18" charset="0"/>
              </a:rPr>
              <a:t>: Student support with admissions and academic queries.</a:t>
            </a:r>
          </a:p>
          <a:p>
            <a:pPr algn="just">
              <a:buFont typeface="Courier New" panose="02070309020205020404" pitchFamily="49" charset="0"/>
              <a:buChar char="o"/>
            </a:pPr>
            <a:r>
              <a:rPr lang="en-US" sz="1800" b="1" dirty="0">
                <a:latin typeface="Times New Roman" panose="02020603050405020304" pitchFamily="18" charset="0"/>
                <a:cs typeface="Times New Roman" panose="02020603050405020304" pitchFamily="18" charset="0"/>
              </a:rPr>
              <a:t>Banking &amp; Finance</a:t>
            </a:r>
            <a:r>
              <a:rPr lang="en-US" sz="1800" dirty="0">
                <a:latin typeface="Times New Roman" panose="02020603050405020304" pitchFamily="18" charset="0"/>
                <a:cs typeface="Times New Roman" panose="02020603050405020304" pitchFamily="18" charset="0"/>
              </a:rPr>
              <a:t>: Routine financial tasks and transaction management.</a:t>
            </a:r>
          </a:p>
          <a:p>
            <a:pPr algn="just">
              <a:buFont typeface="Courier New" panose="02070309020205020404" pitchFamily="49" charset="0"/>
              <a:buChar char="o"/>
            </a:pPr>
            <a:r>
              <a:rPr lang="en-US" sz="1800" b="1" dirty="0">
                <a:latin typeface="Times New Roman" panose="02020603050405020304" pitchFamily="18" charset="0"/>
                <a:cs typeface="Times New Roman" panose="02020603050405020304" pitchFamily="18" charset="0"/>
              </a:rPr>
              <a:t>Travel</a:t>
            </a:r>
            <a:r>
              <a:rPr lang="en-US" sz="1800" dirty="0">
                <a:latin typeface="Times New Roman" panose="02020603050405020304" pitchFamily="18" charset="0"/>
                <a:cs typeface="Times New Roman" panose="02020603050405020304" pitchFamily="18" charset="0"/>
              </a:rPr>
              <a:t>: Simplified bookings and real-time updates.</a:t>
            </a:r>
          </a:p>
          <a:p>
            <a:pPr>
              <a:buFont typeface="Courier New" panose="02070309020205020404" pitchFamily="49" charset="0"/>
              <a:buChar char="o"/>
            </a:pPr>
            <a:r>
              <a:rPr lang="en-US" sz="1800" b="1" dirty="0">
                <a:latin typeface="Times New Roman" panose="02020603050405020304" pitchFamily="18" charset="0"/>
                <a:cs typeface="Times New Roman" panose="02020603050405020304" pitchFamily="18" charset="0"/>
              </a:rPr>
              <a:t>In Our Project</a:t>
            </a:r>
            <a:r>
              <a:rPr lang="en-US" sz="1800" dirty="0">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Integrating a chatbot in the university to provide 24/7 support, improve student engagement, and ease administrative tasks, enhancing the overall academic experience.</a:t>
            </a:r>
          </a:p>
          <a:p>
            <a:pPr marL="76200" indent="0" algn="just">
              <a:buNone/>
            </a:pPr>
            <a:endParaRPr lang="en-IN" dirty="0"/>
          </a:p>
        </p:txBody>
      </p:sp>
    </p:spTree>
    <p:extLst>
      <p:ext uri="{BB962C8B-B14F-4D97-AF65-F5344CB8AC3E}">
        <p14:creationId xmlns:p14="http://schemas.microsoft.com/office/powerpoint/2010/main" val="1459673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Literature</a:t>
            </a:r>
            <a:r>
              <a:rPr lang="en-US"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Review</a:t>
            </a:r>
            <a:endParaRPr lang="en-IN" sz="3600" dirty="0">
              <a:latin typeface="Times New Roman" panose="02020603050405020304" pitchFamily="18" charset="0"/>
              <a:cs typeface="Times New Roman" panose="020206030504050203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147441280"/>
              </p:ext>
            </p:extLst>
          </p:nvPr>
        </p:nvGraphicFramePr>
        <p:xfrm>
          <a:off x="955040" y="1818641"/>
          <a:ext cx="10769600" cy="4893289"/>
        </p:xfrm>
        <a:graphic>
          <a:graphicData uri="http://schemas.openxmlformats.org/drawingml/2006/table">
            <a:tbl>
              <a:tblPr firstRow="1" bandRow="1"/>
              <a:tblGrid>
                <a:gridCol w="2692400">
                  <a:extLst>
                    <a:ext uri="{9D8B030D-6E8A-4147-A177-3AD203B41FA5}">
                      <a16:colId xmlns:a16="http://schemas.microsoft.com/office/drawing/2014/main" val="556861048"/>
                    </a:ext>
                  </a:extLst>
                </a:gridCol>
                <a:gridCol w="2692400">
                  <a:extLst>
                    <a:ext uri="{9D8B030D-6E8A-4147-A177-3AD203B41FA5}">
                      <a16:colId xmlns:a16="http://schemas.microsoft.com/office/drawing/2014/main" val="3341357474"/>
                    </a:ext>
                  </a:extLst>
                </a:gridCol>
                <a:gridCol w="2692400">
                  <a:extLst>
                    <a:ext uri="{9D8B030D-6E8A-4147-A177-3AD203B41FA5}">
                      <a16:colId xmlns:a16="http://schemas.microsoft.com/office/drawing/2014/main" val="1586666879"/>
                    </a:ext>
                  </a:extLst>
                </a:gridCol>
                <a:gridCol w="2692400">
                  <a:extLst>
                    <a:ext uri="{9D8B030D-6E8A-4147-A177-3AD203B41FA5}">
                      <a16:colId xmlns:a16="http://schemas.microsoft.com/office/drawing/2014/main" val="178674515"/>
                    </a:ext>
                  </a:extLst>
                </a:gridCol>
              </a:tblGrid>
              <a:tr h="1778755">
                <a:tc>
                  <a:txBody>
                    <a:bodyPr/>
                    <a:lstStyle/>
                    <a:p>
                      <a:r>
                        <a:rPr lang="pt-BR" dirty="0"/>
                        <a:t> Anbang Xu, Zhe Liu, Yufan Guo, Vibha Sinha, Rama Akkiraju</a:t>
                      </a:r>
                      <a:endParaRPr lang="en-IN" dirty="0"/>
                    </a:p>
                  </a:txBody>
                  <a:tcPr/>
                </a:tc>
                <a:tc>
                  <a:txBody>
                    <a:bodyPr/>
                    <a:lstStyle/>
                    <a:p>
                      <a:r>
                        <a:rPr lang="en-US" dirty="0"/>
                        <a:t> A New Chatbot for Customer Service on Social Media</a:t>
                      </a:r>
                      <a:endParaRPr lang="en-IN" dirty="0"/>
                    </a:p>
                  </a:txBody>
                  <a:tcPr/>
                </a:tc>
                <a:tc>
                  <a:txBody>
                    <a:bodyPr/>
                    <a:lstStyle/>
                    <a:p>
                      <a:r>
                        <a:rPr lang="it-IT" dirty="0"/>
                        <a:t>3.  CHI 2017, ACM, Denver, CO, USA</a:t>
                      </a:r>
                      <a:endParaRPr lang="en-IN" dirty="0"/>
                    </a:p>
                  </a:txBody>
                  <a:tcPr/>
                </a:tc>
                <a:tc>
                  <a:txBody>
                    <a:bodyPr/>
                    <a:lstStyle/>
                    <a:p>
                      <a:r>
                        <a:rPr lang="en-US" dirty="0"/>
                        <a:t>The paper presents a conversational system (chatbot) aimed at improving customer service on social media platforms, specifically addressing the problem of delayed or unaddressed user requests</a:t>
                      </a:r>
                      <a:endParaRPr lang="en-IN" dirty="0"/>
                    </a:p>
                  </a:txBody>
                  <a:tcPr/>
                </a:tc>
                <a:extLst>
                  <a:ext uri="{0D108BD9-81ED-4DB2-BD59-A6C34878D82A}">
                    <a16:rowId xmlns:a16="http://schemas.microsoft.com/office/drawing/2014/main" val="2546493115"/>
                  </a:ext>
                </a:extLst>
              </a:tr>
              <a:tr h="1567716">
                <a:tc>
                  <a:txBody>
                    <a:bodyPr/>
                    <a:lstStyle/>
                    <a:p>
                      <a:r>
                        <a:rPr lang="en-IN" dirty="0"/>
                        <a:t>Anna Chizik and Yulia Sherberts've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Challenges of Building an Intelligent Chatbot</a:t>
                      </a:r>
                      <a:endParaRPr lang="en-IN" dirty="0"/>
                    </a:p>
                  </a:txBody>
                  <a:tcPr/>
                </a:tc>
                <a:tc>
                  <a:txBody>
                    <a:bodyPr/>
                    <a:lstStyle/>
                    <a:p>
                      <a:r>
                        <a:rPr lang="en-US" dirty="0"/>
                        <a:t>International Conference "Internet and Modern Society" (IMS-2020), CEUR Proceedings</a:t>
                      </a:r>
                      <a:endParaRPr lang="en-IN" dirty="0"/>
                    </a:p>
                  </a:txBody>
                  <a:tcPr/>
                </a:tc>
                <a:tc>
                  <a:txBody>
                    <a:bodyPr/>
                    <a:lstStyle/>
                    <a:p>
                      <a:r>
                        <a:rPr lang="en-US" dirty="0"/>
                        <a:t>The paper provides a technical overview of the complexities involved in building conversational agents, particularly the difficulties of ensuring coherent, human-like interactions. </a:t>
                      </a:r>
                      <a:endParaRPr lang="en-IN" dirty="0"/>
                    </a:p>
                  </a:txBody>
                  <a:tcPr/>
                </a:tc>
                <a:extLst>
                  <a:ext uri="{0D108BD9-81ED-4DB2-BD59-A6C34878D82A}">
                    <a16:rowId xmlns:a16="http://schemas.microsoft.com/office/drawing/2014/main" val="2713129313"/>
                  </a:ext>
                </a:extLst>
              </a:tr>
              <a:tr h="1510009">
                <a:tc>
                  <a:txBody>
                    <a:bodyPr/>
                    <a:lstStyle/>
                    <a:p>
                      <a:r>
                        <a:rPr lang="en-US" dirty="0"/>
                        <a:t>Theodora A. Manicou ,</a:t>
                      </a:r>
                      <a:r>
                        <a:rPr lang="en-US" baseline="0" dirty="0"/>
                        <a:t> </a:t>
                      </a:r>
                      <a:r>
                        <a:rPr lang="en-US" dirty="0"/>
                        <a:t>Andreas Veglias </a:t>
                      </a:r>
                      <a:endParaRPr lang="en-IN" dirty="0"/>
                    </a:p>
                  </a:txBody>
                  <a:tcPr/>
                </a:tc>
                <a:tc>
                  <a:txBody>
                    <a:bodyPr/>
                    <a:lstStyle/>
                    <a:p>
                      <a:r>
                        <a:rPr lang="en-US" dirty="0"/>
                        <a:t>"Employing a Chatbot for News Dissemination during Crisis: Design, Implementation and Evaluation"</a:t>
                      </a:r>
                      <a:endParaRPr lang="en-IN" dirty="0"/>
                    </a:p>
                  </a:txBody>
                  <a:tcPr/>
                </a:tc>
                <a:tc>
                  <a:txBody>
                    <a:bodyPr/>
                    <a:lstStyle/>
                    <a:p>
                      <a:r>
                        <a:rPr lang="fr-FR" dirty="0"/>
                        <a:t>Future Internet Journal, June 2020, Volume 12, Article 109.</a:t>
                      </a:r>
                      <a:endParaRPr lang="en-IN" dirty="0"/>
                    </a:p>
                  </a:txBody>
                  <a:tcPr/>
                </a:tc>
                <a:tc>
                  <a:txBody>
                    <a:bodyPr/>
                    <a:lstStyle/>
                    <a:p>
                      <a:r>
                        <a:rPr lang="en-US" dirty="0"/>
                        <a:t>This paper discusses the design, implementation, and evaluation of a chatbot for news dissemination during crises, specifically focusing on the COVID-19 pandemic.</a:t>
                      </a:r>
                      <a:endParaRPr lang="en-IN" dirty="0"/>
                    </a:p>
                  </a:txBody>
                  <a:tcPr/>
                </a:tc>
                <a:extLst>
                  <a:ext uri="{0D108BD9-81ED-4DB2-BD59-A6C34878D82A}">
                    <a16:rowId xmlns:a16="http://schemas.microsoft.com/office/drawing/2014/main" val="3832291763"/>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607838586"/>
              </p:ext>
            </p:extLst>
          </p:nvPr>
        </p:nvGraphicFramePr>
        <p:xfrm>
          <a:off x="955040" y="1158241"/>
          <a:ext cx="10769600" cy="660400"/>
        </p:xfrm>
        <a:graphic>
          <a:graphicData uri="http://schemas.openxmlformats.org/drawingml/2006/table">
            <a:tbl>
              <a:tblPr firstRow="1" bandRow="1"/>
              <a:tblGrid>
                <a:gridCol w="2692400">
                  <a:extLst>
                    <a:ext uri="{9D8B030D-6E8A-4147-A177-3AD203B41FA5}">
                      <a16:colId xmlns:a16="http://schemas.microsoft.com/office/drawing/2014/main" val="2722423823"/>
                    </a:ext>
                  </a:extLst>
                </a:gridCol>
                <a:gridCol w="2702560">
                  <a:extLst>
                    <a:ext uri="{9D8B030D-6E8A-4147-A177-3AD203B41FA5}">
                      <a16:colId xmlns:a16="http://schemas.microsoft.com/office/drawing/2014/main" val="139434882"/>
                    </a:ext>
                  </a:extLst>
                </a:gridCol>
                <a:gridCol w="2682240">
                  <a:extLst>
                    <a:ext uri="{9D8B030D-6E8A-4147-A177-3AD203B41FA5}">
                      <a16:colId xmlns:a16="http://schemas.microsoft.com/office/drawing/2014/main" val="1125370560"/>
                    </a:ext>
                  </a:extLst>
                </a:gridCol>
                <a:gridCol w="2692400">
                  <a:extLst>
                    <a:ext uri="{9D8B030D-6E8A-4147-A177-3AD203B41FA5}">
                      <a16:colId xmlns:a16="http://schemas.microsoft.com/office/drawing/2014/main" val="3047637509"/>
                    </a:ext>
                  </a:extLst>
                </a:gridCol>
              </a:tblGrid>
              <a:tr h="660400">
                <a:tc>
                  <a:txBody>
                    <a:bodyPr/>
                    <a:lstStyle/>
                    <a:p>
                      <a:r>
                        <a:rPr lang="en-US" sz="1800" b="1" dirty="0"/>
                        <a:t>AUTHORS</a:t>
                      </a:r>
                      <a:endParaRPr lang="en-IN" sz="1800" b="1" dirty="0"/>
                    </a:p>
                  </a:txBody>
                  <a:tcPr/>
                </a:tc>
                <a:tc>
                  <a:txBody>
                    <a:bodyPr/>
                    <a:lstStyle/>
                    <a:p>
                      <a:r>
                        <a:rPr lang="en-US" sz="1800" b="1" dirty="0"/>
                        <a:t>TITLE</a:t>
                      </a:r>
                      <a:r>
                        <a:rPr lang="en-US" sz="1800" b="1" baseline="0" dirty="0"/>
                        <a:t> OF THE PAPER</a:t>
                      </a:r>
                      <a:endParaRPr lang="en-IN" sz="1800" b="1" dirty="0"/>
                    </a:p>
                  </a:txBody>
                  <a:tcPr/>
                </a:tc>
                <a:tc>
                  <a:txBody>
                    <a:bodyPr/>
                    <a:lstStyle/>
                    <a:p>
                      <a:r>
                        <a:rPr lang="en-US" sz="1800" b="1" dirty="0"/>
                        <a:t>WHERE</a:t>
                      </a:r>
                      <a:r>
                        <a:rPr lang="en-US" sz="1800" b="1" baseline="0" dirty="0"/>
                        <a:t> IT WAS PUBLISHED</a:t>
                      </a:r>
                      <a:endParaRPr lang="en-IN" sz="1800" b="1" dirty="0"/>
                    </a:p>
                  </a:txBody>
                  <a:tcPr/>
                </a:tc>
                <a:tc>
                  <a:txBody>
                    <a:bodyPr/>
                    <a:lstStyle/>
                    <a:p>
                      <a:r>
                        <a:rPr lang="en-US" sz="1800" b="1" dirty="0"/>
                        <a:t>UNDERSTANDING OF</a:t>
                      </a:r>
                      <a:r>
                        <a:rPr lang="en-US" sz="1800" b="1" baseline="0" dirty="0"/>
                        <a:t> THE PAPER</a:t>
                      </a:r>
                      <a:endParaRPr lang="en-IN" sz="1800" b="1" dirty="0"/>
                    </a:p>
                  </a:txBody>
                  <a:tcPr/>
                </a:tc>
                <a:extLst>
                  <a:ext uri="{0D108BD9-81ED-4DB2-BD59-A6C34878D82A}">
                    <a16:rowId xmlns:a16="http://schemas.microsoft.com/office/drawing/2014/main" val="499850500"/>
                  </a:ext>
                </a:extLst>
              </a:tr>
            </a:tbl>
          </a:graphicData>
        </a:graphic>
      </p:graphicFrame>
    </p:spTree>
    <p:extLst>
      <p:ext uri="{BB962C8B-B14F-4D97-AF65-F5344CB8AC3E}">
        <p14:creationId xmlns:p14="http://schemas.microsoft.com/office/powerpoint/2010/main" val="192297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280" y="274638"/>
            <a:ext cx="10668000" cy="487500"/>
          </a:xfrm>
        </p:spPr>
        <p:txBody>
          <a:bodyPr/>
          <a:lstStyle/>
          <a:p>
            <a:r>
              <a:rPr lang="en-US" sz="3600" dirty="0">
                <a:latin typeface="Times New Roman" panose="02020603050405020304" pitchFamily="18" charset="0"/>
                <a:cs typeface="Times New Roman" panose="02020603050405020304" pitchFamily="18" charset="0"/>
              </a:rPr>
              <a:t>Literature</a:t>
            </a:r>
            <a:r>
              <a:rPr lang="en-US" dirty="0"/>
              <a:t> Review (contd..)</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121996813"/>
              </p:ext>
            </p:extLst>
          </p:nvPr>
        </p:nvGraphicFramePr>
        <p:xfrm>
          <a:off x="1122680" y="1473199"/>
          <a:ext cx="10048240" cy="4328160"/>
        </p:xfrm>
        <a:graphic>
          <a:graphicData uri="http://schemas.openxmlformats.org/drawingml/2006/table">
            <a:tbl>
              <a:tblPr firstRow="1" bandRow="1"/>
              <a:tblGrid>
                <a:gridCol w="2512060">
                  <a:extLst>
                    <a:ext uri="{9D8B030D-6E8A-4147-A177-3AD203B41FA5}">
                      <a16:colId xmlns:a16="http://schemas.microsoft.com/office/drawing/2014/main" val="4127899694"/>
                    </a:ext>
                  </a:extLst>
                </a:gridCol>
                <a:gridCol w="2324100">
                  <a:extLst>
                    <a:ext uri="{9D8B030D-6E8A-4147-A177-3AD203B41FA5}">
                      <a16:colId xmlns:a16="http://schemas.microsoft.com/office/drawing/2014/main" val="964872307"/>
                    </a:ext>
                  </a:extLst>
                </a:gridCol>
                <a:gridCol w="2700020">
                  <a:extLst>
                    <a:ext uri="{9D8B030D-6E8A-4147-A177-3AD203B41FA5}">
                      <a16:colId xmlns:a16="http://schemas.microsoft.com/office/drawing/2014/main" val="3464618720"/>
                    </a:ext>
                  </a:extLst>
                </a:gridCol>
                <a:gridCol w="2512060">
                  <a:extLst>
                    <a:ext uri="{9D8B030D-6E8A-4147-A177-3AD203B41FA5}">
                      <a16:colId xmlns:a16="http://schemas.microsoft.com/office/drawing/2014/main" val="3298869840"/>
                    </a:ext>
                  </a:extLst>
                </a:gridCol>
              </a:tblGrid>
              <a:tr h="2125802">
                <a:tc>
                  <a:txBody>
                    <a:bodyPr/>
                    <a:lstStyle/>
                    <a:p>
                      <a:r>
                        <a:rPr lang="en-IN" dirty="0"/>
                        <a:t>Ika Melian Untrain</a:t>
                      </a:r>
                    </a:p>
                  </a:txBody>
                  <a:tcPr/>
                </a:tc>
                <a:tc>
                  <a:txBody>
                    <a:bodyPr/>
                    <a:lstStyle/>
                    <a:p>
                      <a:r>
                        <a:rPr lang="en-US" dirty="0"/>
                        <a:t>Chatbots and Government Communications in Covid-19 Pandemic</a:t>
                      </a:r>
                      <a:endParaRPr lang="en-IN" dirty="0"/>
                    </a:p>
                  </a:txBody>
                  <a:tcPr/>
                </a:tc>
                <a:tc>
                  <a:txBody>
                    <a:bodyPr/>
                    <a:lstStyle/>
                    <a:p>
                      <a:r>
                        <a:rPr lang="en-IN" dirty="0"/>
                        <a:t>Journal CommunicAsia Indonesia, Volume IX, Issue 2, July 2020</a:t>
                      </a:r>
                    </a:p>
                  </a:txBody>
                  <a:tcPr/>
                </a:tc>
                <a:tc>
                  <a:txBody>
                    <a:bodyPr/>
                    <a:lstStyle/>
                    <a:p>
                      <a:r>
                        <a:rPr lang="en-US" dirty="0"/>
                        <a:t>The paper effectively discusses the relevance of chatbots as a communication tool during the COVID-19 pandemic. Using Media Richness Theory, the author argues that chatbots provide an essential channel for conveying clear, real-time information to the public. </a:t>
                      </a:r>
                      <a:endParaRPr lang="en-IN" dirty="0"/>
                    </a:p>
                  </a:txBody>
                  <a:tcPr/>
                </a:tc>
                <a:extLst>
                  <a:ext uri="{0D108BD9-81ED-4DB2-BD59-A6C34878D82A}">
                    <a16:rowId xmlns:a16="http://schemas.microsoft.com/office/drawing/2014/main" val="1858361056"/>
                  </a:ext>
                </a:extLst>
              </a:tr>
              <a:tr h="1718114">
                <a:tc>
                  <a:txBody>
                    <a:bodyPr/>
                    <a:lstStyle/>
                    <a:p>
                      <a:r>
                        <a:rPr lang="pt-BR" dirty="0"/>
                        <a:t>Wagobera Edgar Kedi Chibundom Ejimuda, Courage Idemudia, Tochukwu Ignatius Ijomah</a:t>
                      </a:r>
                      <a:endParaRPr lang="en-IN" dirty="0"/>
                    </a:p>
                  </a:txBody>
                  <a:tcPr/>
                </a:tc>
                <a:tc>
                  <a:txBody>
                    <a:bodyPr/>
                    <a:lstStyle/>
                    <a:p>
                      <a:r>
                        <a:rPr lang="en-IN" dirty="0"/>
                        <a:t>AI Chatbot Integration in SME Marketing Platforms</a:t>
                      </a:r>
                    </a:p>
                  </a:txBody>
                  <a:tcPr/>
                </a:tc>
                <a:tc>
                  <a:txBody>
                    <a:bodyPr/>
                    <a:lstStyle/>
                    <a:p>
                      <a:r>
                        <a:rPr lang="en-US" dirty="0"/>
                        <a:t>International Journal of Management &amp; Entrepreneurship Research, Volume 6, Issue 7, July 2024.</a:t>
                      </a:r>
                      <a:endParaRPr lang="en-IN" dirty="0"/>
                    </a:p>
                  </a:txBody>
                  <a:tcPr/>
                </a:tc>
                <a:tc>
                  <a:txBody>
                    <a:bodyPr/>
                    <a:lstStyle/>
                    <a:p>
                      <a:r>
                        <a:rPr lang="en-US" dirty="0"/>
                        <a:t>The paper examines how AI chatbots are integrated into marketing platforms for small and medium-sized enterprises (SMEs) to enhance customer interaction and improve service efficiency</a:t>
                      </a:r>
                      <a:endParaRPr lang="en-IN" dirty="0"/>
                    </a:p>
                  </a:txBody>
                  <a:tcPr/>
                </a:tc>
                <a:extLst>
                  <a:ext uri="{0D108BD9-81ED-4DB2-BD59-A6C34878D82A}">
                    <a16:rowId xmlns:a16="http://schemas.microsoft.com/office/drawing/2014/main" val="2142599466"/>
                  </a:ext>
                </a:extLst>
              </a:tr>
              <a:tr h="291206">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717939499"/>
                  </a:ext>
                </a:extLst>
              </a:tr>
            </a:tbl>
          </a:graphicData>
        </a:graphic>
      </p:graphicFrame>
    </p:spTree>
    <p:extLst>
      <p:ext uri="{BB962C8B-B14F-4D97-AF65-F5344CB8AC3E}">
        <p14:creationId xmlns:p14="http://schemas.microsoft.com/office/powerpoint/2010/main" val="1275863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422D8-4FC1-BBB9-0227-7502A52CF2DC}"/>
              </a:ext>
            </a:extLst>
          </p:cNvPr>
          <p:cNvSpPr>
            <a:spLocks noGrp="1"/>
          </p:cNvSpPr>
          <p:nvPr>
            <p:ph type="title"/>
          </p:nvPr>
        </p:nvSpPr>
        <p:spPr/>
        <p:txBody>
          <a:bodyPr/>
          <a:lstStyle/>
          <a:p>
            <a:br>
              <a:rPr lang="en-US" dirty="0">
                <a:latin typeface="Cambria" panose="02040503050406030204" pitchFamily="18" charset="0"/>
                <a:ea typeface="Cambria" panose="02040503050406030204" pitchFamily="18" charset="0"/>
              </a:rPr>
            </a:br>
            <a:r>
              <a:rPr lang="en-US" sz="3600" dirty="0">
                <a:latin typeface="Cambria" panose="02040503050406030204" pitchFamily="18" charset="0"/>
                <a:ea typeface="Cambria" panose="02040503050406030204" pitchFamily="18" charset="0"/>
              </a:rPr>
              <a:t>Research Gaps Identified</a:t>
            </a:r>
            <a:br>
              <a:rPr lang="en-US" dirty="0">
                <a:latin typeface="Cambria" panose="02040503050406030204" pitchFamily="18" charset="0"/>
                <a:ea typeface="Cambria" panose="02040503050406030204" pitchFamily="18" charset="0"/>
              </a:rPr>
            </a:br>
            <a:endParaRPr lang="en-IN" dirty="0"/>
          </a:p>
        </p:txBody>
      </p:sp>
      <p:sp>
        <p:nvSpPr>
          <p:cNvPr id="3" name="Text Placeholder 2">
            <a:extLst>
              <a:ext uri="{FF2B5EF4-FFF2-40B4-BE49-F238E27FC236}">
                <a16:creationId xmlns:a16="http://schemas.microsoft.com/office/drawing/2014/main" id="{25ECE58A-CAD2-00FF-2E67-2681C73FE776}"/>
              </a:ext>
            </a:extLst>
          </p:cNvPr>
          <p:cNvSpPr>
            <a:spLocks noGrp="1"/>
          </p:cNvSpPr>
          <p:nvPr>
            <p:ph type="body" idx="1"/>
          </p:nvPr>
        </p:nvSpPr>
        <p:spPr/>
        <p:txBody>
          <a:bodyPr/>
          <a:lstStyle/>
          <a:p>
            <a:r>
              <a:rPr lang="en-IN" sz="1800" dirty="0">
                <a:effectLst/>
                <a:latin typeface="Times New Roman" panose="02020603050405020304" pitchFamily="18" charset="0"/>
                <a:ea typeface="Times New Roman" panose="02020603050405020304" pitchFamily="18" charset="0"/>
              </a:rPr>
              <a:t>Limited Contextual Understanding</a:t>
            </a:r>
          </a:p>
          <a:p>
            <a:r>
              <a:rPr lang="en-IN" sz="1800" dirty="0">
                <a:effectLst/>
                <a:latin typeface="Times New Roman" panose="02020603050405020304" pitchFamily="18" charset="0"/>
                <a:ea typeface="Times New Roman" panose="02020603050405020304" pitchFamily="18" charset="0"/>
              </a:rPr>
              <a:t>Dependency on Keyword-Based Processing</a:t>
            </a:r>
          </a:p>
          <a:p>
            <a:r>
              <a:rPr lang="en-IN" sz="1800" dirty="0">
                <a:effectLst/>
                <a:latin typeface="Times New Roman" panose="02020603050405020304" pitchFamily="18" charset="0"/>
                <a:ea typeface="Times New Roman" panose="02020603050405020304" pitchFamily="18" charset="0"/>
              </a:rPr>
              <a:t>Lack of Multilingual Support</a:t>
            </a:r>
            <a:endParaRPr lang="en-IN" sz="1800" dirty="0">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Inadequate Personalization</a:t>
            </a:r>
          </a:p>
          <a:p>
            <a:r>
              <a:rPr lang="en-IN" sz="1800" dirty="0">
                <a:effectLst/>
                <a:latin typeface="Times New Roman" panose="02020603050405020304" pitchFamily="18" charset="0"/>
                <a:ea typeface="Times New Roman" panose="02020603050405020304" pitchFamily="18" charset="0"/>
              </a:rPr>
              <a:t>Static Knowledge Bases</a:t>
            </a:r>
            <a:endParaRPr lang="en-IN" sz="1800" dirty="0">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Underutilization of Advanced AI Technologies</a:t>
            </a:r>
            <a:endParaRPr lang="en-IN" sz="1800" dirty="0">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Security and Data Privacy Concerns</a:t>
            </a:r>
          </a:p>
          <a:p>
            <a:r>
              <a:rPr lang="en-IN" sz="1800" dirty="0">
                <a:effectLst/>
                <a:latin typeface="Times New Roman" panose="02020603050405020304" pitchFamily="18" charset="0"/>
                <a:ea typeface="Times New Roman" panose="02020603050405020304" pitchFamily="18" charset="0"/>
              </a:rPr>
              <a:t>Ethical and Bias Challenges</a:t>
            </a:r>
            <a:endParaRPr lang="en-IN" dirty="0"/>
          </a:p>
        </p:txBody>
      </p:sp>
    </p:spTree>
    <p:extLst>
      <p:ext uri="{BB962C8B-B14F-4D97-AF65-F5344CB8AC3E}">
        <p14:creationId xmlns:p14="http://schemas.microsoft.com/office/powerpoint/2010/main" val="1509261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Proposed Methodology:</a:t>
            </a:r>
          </a:p>
        </p:txBody>
      </p:sp>
      <p:sp>
        <p:nvSpPr>
          <p:cNvPr id="115" name="Google Shape;115;p17"/>
          <p:cNvSpPr txBox="1">
            <a:spLocks noGrp="1"/>
          </p:cNvSpPr>
          <p:nvPr>
            <p:ph type="body" idx="1"/>
          </p:nvPr>
        </p:nvSpPr>
        <p:spPr>
          <a:xfrm>
            <a:off x="336550" y="3161319"/>
            <a:ext cx="10668000" cy="4977352"/>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2" name="Rectangle 1"/>
          <p:cNvSpPr>
            <a:spLocks noChangeArrowheads="1"/>
          </p:cNvSpPr>
          <p:nvPr/>
        </p:nvSpPr>
        <p:spPr bwMode="auto">
          <a:xfrm>
            <a:off x="812800" y="413205"/>
            <a:ext cx="9885680"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R="0" lvl="0" defTabSz="914400" rtl="0" eaLnBrk="0" fontAlgn="base" latinLnBrk="0" hangingPunct="0">
              <a:lnSpc>
                <a:spcPct val="100000"/>
              </a:lnSpc>
              <a:spcBef>
                <a:spcPct val="0"/>
              </a:spcBef>
              <a:spcAft>
                <a:spcPct val="0"/>
              </a:spcAft>
              <a:buClrTx/>
              <a:buSzTx/>
              <a:tabLst/>
            </a:pPr>
            <a:endParaRPr lang="en-US" altLang="en-US" sz="1800" dirty="0">
              <a:solidFill>
                <a:schemeClr val="tx1"/>
              </a:solidFill>
              <a:latin typeface="Times New Roman" panose="02020603050405020304" pitchFamily="18" charset="0"/>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tabLst/>
            </a:pPr>
            <a:endParaRPr lang="en-US" altLang="en-US" sz="2000" dirty="0">
              <a:solidFill>
                <a:schemeClr val="tx1"/>
              </a:solidFill>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tabLst/>
            </a:pPr>
            <a:r>
              <a:rPr lang="en-US" altLang="en-US" sz="2000" b="1" dirty="0">
                <a:solidFill>
                  <a:schemeClr val="tx1"/>
                </a:solidFill>
                <a:latin typeface="Times New Roman" panose="02020603050405020304" pitchFamily="18" charset="0"/>
                <a:cs typeface="Times New Roman" panose="02020603050405020304" pitchFamily="18" charset="0"/>
              </a:rPr>
              <a:t>1.Framework Selection</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1800" dirty="0">
                <a:solidFill>
                  <a:schemeClr val="tx1"/>
                </a:solidFill>
                <a:latin typeface="Times New Roman" panose="02020603050405020304" pitchFamily="18" charset="0"/>
                <a:cs typeface="Times New Roman" panose="02020603050405020304" pitchFamily="18" charset="0"/>
              </a:rPr>
              <a:t>Bot press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700" dirty="0">
                <a:solidFill>
                  <a:schemeClr val="tx1"/>
                </a:solidFill>
                <a:latin typeface="Times New Roman" panose="02020603050405020304" pitchFamily="18" charset="0"/>
                <a:cs typeface="Times New Roman" panose="02020603050405020304" pitchFamily="18" charset="0"/>
              </a:rPr>
              <a:t>Reason for Selection: Modular, flexible, and open-source.</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700" dirty="0">
                <a:solidFill>
                  <a:schemeClr val="tx1"/>
                </a:solidFill>
                <a:latin typeface="Times New Roman" panose="02020603050405020304" pitchFamily="18" charset="0"/>
                <a:cs typeface="Times New Roman" panose="02020603050405020304" pitchFamily="18" charset="0"/>
              </a:rPr>
              <a:t>Features</a:t>
            </a:r>
            <a:r>
              <a:rPr lang="en-US" altLang="en-US" sz="1700" b="1" dirty="0">
                <a:solidFill>
                  <a:schemeClr val="tx1"/>
                </a:solidFill>
                <a:latin typeface="Times New Roman" panose="02020603050405020304" pitchFamily="18" charset="0"/>
                <a:cs typeface="Times New Roman" panose="02020603050405020304" pitchFamily="18" charset="0"/>
              </a:rPr>
              <a:t>: </a:t>
            </a:r>
            <a:r>
              <a:rPr lang="en-US" altLang="en-US" sz="1700" dirty="0">
                <a:solidFill>
                  <a:schemeClr val="tx1"/>
                </a:solidFill>
                <a:latin typeface="Times New Roman" panose="02020603050405020304" pitchFamily="18" charset="0"/>
                <a:cs typeface="Times New Roman" panose="02020603050405020304" pitchFamily="18" charset="0"/>
              </a:rPr>
              <a:t>Built-in NLP capabilities for structured queries.</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700" dirty="0">
                <a:solidFill>
                  <a:schemeClr val="tx1"/>
                </a:solidFill>
                <a:latin typeface="Times New Roman" panose="02020603050405020304" pitchFamily="18" charset="0"/>
                <a:cs typeface="Times New Roman" panose="02020603050405020304" pitchFamily="18" charset="0"/>
              </a:rPr>
              <a:t>Seamless integration with web platforms.</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700" dirty="0">
                <a:solidFill>
                  <a:schemeClr val="tx1"/>
                </a:solidFill>
                <a:latin typeface="Times New Roman" panose="02020603050405020304" pitchFamily="18" charset="0"/>
                <a:cs typeface="Times New Roman" panose="02020603050405020304" pitchFamily="18" charset="0"/>
              </a:rPr>
              <a:t>Modular architecture for easy expansion.</a:t>
            </a:r>
          </a:p>
          <a:p>
            <a:pPr marR="0" lvl="0" algn="just" defTabSz="914400" rtl="0" eaLnBrk="0" fontAlgn="base" latinLnBrk="0" hangingPunct="0">
              <a:lnSpc>
                <a:spcPct val="100000"/>
              </a:lnSpc>
              <a:spcBef>
                <a:spcPct val="0"/>
              </a:spcBef>
              <a:spcAft>
                <a:spcPct val="0"/>
              </a:spcAft>
              <a:buClrTx/>
              <a:buSzTx/>
              <a:tabLst/>
            </a:pPr>
            <a:endParaRPr lang="en-US" altLang="en-US" sz="1700" dirty="0">
              <a:solidFill>
                <a:schemeClr val="tx1"/>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lang="en-US" altLang="en-US" sz="2000" b="1" dirty="0">
                <a:solidFill>
                  <a:schemeClr val="tx1"/>
                </a:solidFill>
                <a:latin typeface="Times New Roman" panose="02020603050405020304" pitchFamily="18" charset="0"/>
                <a:cs typeface="Times New Roman" panose="02020603050405020304" pitchFamily="18" charset="0"/>
              </a:rPr>
              <a:t>2. LLM Integration Purpose: </a:t>
            </a:r>
            <a:r>
              <a:rPr lang="en-US" altLang="en-US" sz="1700" dirty="0">
                <a:solidFill>
                  <a:schemeClr val="tx1"/>
                </a:solidFill>
                <a:latin typeface="Times New Roman" panose="02020603050405020304" pitchFamily="18" charset="0"/>
                <a:cs typeface="Times New Roman" panose="02020603050405020304" pitchFamily="18" charset="0"/>
              </a:rPr>
              <a:t>Handle complex, open-ended, context-sensitive queries.</a:t>
            </a:r>
          </a:p>
          <a:p>
            <a:pPr marR="0" lvl="0" algn="just" defTabSz="914400" rtl="0" eaLnBrk="0" fontAlgn="base" latinLnBrk="0" hangingPunct="0">
              <a:lnSpc>
                <a:spcPct val="100000"/>
              </a:lnSpc>
              <a:spcBef>
                <a:spcPct val="0"/>
              </a:spcBef>
              <a:spcAft>
                <a:spcPct val="0"/>
              </a:spcAft>
              <a:buClrTx/>
              <a:buSzTx/>
              <a:tabLst/>
            </a:pPr>
            <a:r>
              <a:rPr lang="en-US" altLang="en-US" sz="1700" b="1" dirty="0">
                <a:solidFill>
                  <a:schemeClr val="tx1"/>
                </a:solidFill>
                <a:latin typeface="Times New Roman" panose="02020603050405020304" pitchFamily="18" charset="0"/>
                <a:cs typeface="Times New Roman" panose="02020603050405020304" pitchFamily="18" charset="0"/>
              </a:rPr>
              <a:t>Advantages: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700" dirty="0">
                <a:solidFill>
                  <a:schemeClr val="tx1"/>
                </a:solidFill>
                <a:latin typeface="Times New Roman" panose="02020603050405020304" pitchFamily="18" charset="0"/>
                <a:cs typeface="Times New Roman" panose="02020603050405020304" pitchFamily="18" charset="0"/>
              </a:rPr>
              <a:t>Advanced natural language understanding.</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700" dirty="0">
                <a:solidFill>
                  <a:schemeClr val="tx1"/>
                </a:solidFill>
                <a:latin typeface="Times New Roman" panose="02020603050405020304" pitchFamily="18" charset="0"/>
                <a:cs typeface="Times New Roman" panose="02020603050405020304" pitchFamily="18" charset="0"/>
              </a:rPr>
              <a:t>Contextual interaction for diverse user queries.</a:t>
            </a:r>
          </a:p>
          <a:p>
            <a:pPr marR="0" lvl="0" algn="just" defTabSz="914400" rtl="0" eaLnBrk="0" fontAlgn="base" latinLnBrk="0" hangingPunct="0">
              <a:lnSpc>
                <a:spcPct val="100000"/>
              </a:lnSpc>
              <a:spcBef>
                <a:spcPct val="0"/>
              </a:spcBef>
              <a:spcAft>
                <a:spcPct val="0"/>
              </a:spcAft>
              <a:buClrTx/>
              <a:buSzTx/>
              <a:tabLst/>
            </a:pPr>
            <a:endParaRPr lang="en-US" altLang="en-US" sz="1700" dirty="0">
              <a:solidFill>
                <a:schemeClr val="tx1"/>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User Authentication System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 secure and personalized interactions.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Features: </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input validation (name and phone number).</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Session management for personalized experiences.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lang="en-US" altLang="en-US" sz="2000" b="1" dirty="0">
                <a:solidFill>
                  <a:schemeClr val="tx1"/>
                </a:solidFill>
                <a:latin typeface="Times New Roman" panose="02020603050405020304" pitchFamily="18" charset="0"/>
                <a:cs typeface="Times New Roman" panose="02020603050405020304" pitchFamily="18" charset="0"/>
              </a:rPr>
              <a:t>4</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Backend Infrastructure Components: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Relational database for storing user data and logs. Server infrastructure for scalability and performance.</a:t>
            </a:r>
          </a:p>
          <a:p>
            <a:pPr marL="0" marR="0" lvl="0" indent="0"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6357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3" name="TextBox 2">
            <a:extLst>
              <a:ext uri="{FF2B5EF4-FFF2-40B4-BE49-F238E27FC236}">
                <a16:creationId xmlns:a16="http://schemas.microsoft.com/office/drawing/2014/main" id="{FB1AC647-6F00-9770-6D4B-EB9FC1FDE2EA}"/>
              </a:ext>
            </a:extLst>
          </p:cNvPr>
          <p:cNvSpPr txBox="1"/>
          <p:nvPr/>
        </p:nvSpPr>
        <p:spPr>
          <a:xfrm>
            <a:off x="7033967" y="2132029"/>
            <a:ext cx="3148553" cy="307777"/>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016BD700-E9C4-0CA4-D1CF-2D8F5EAFC9ED}"/>
              </a:ext>
            </a:extLst>
          </p:cNvPr>
          <p:cNvSpPr txBox="1"/>
          <p:nvPr/>
        </p:nvSpPr>
        <p:spPr>
          <a:xfrm>
            <a:off x="7186367" y="2284429"/>
            <a:ext cx="3148553" cy="307777"/>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9AC74701-D1B7-AA01-E4A5-4BF19EED614B}"/>
              </a:ext>
            </a:extLst>
          </p:cNvPr>
          <p:cNvSpPr txBox="1"/>
          <p:nvPr/>
        </p:nvSpPr>
        <p:spPr>
          <a:xfrm>
            <a:off x="747699" y="213360"/>
            <a:ext cx="6093228" cy="646331"/>
          </a:xfrm>
          <a:prstGeom prst="rect">
            <a:avLst/>
          </a:prstGeom>
          <a:noFill/>
        </p:spPr>
        <p:txBody>
          <a:bodyPr wrap="square">
            <a:spAutoFit/>
          </a:bodyPr>
          <a:lstStyle/>
          <a:p>
            <a:r>
              <a:rPr lang="en-US" sz="3600" b="1" dirty="0">
                <a:solidFill>
                  <a:srgbClr val="002060"/>
                </a:solidFill>
                <a:latin typeface="Times New Roman" panose="02020603050405020304" pitchFamily="18" charset="0"/>
                <a:cs typeface="Times New Roman" panose="02020603050405020304" pitchFamily="18" charset="0"/>
              </a:rPr>
              <a:t>Objectives</a:t>
            </a:r>
            <a:endParaRPr lang="en-IN" sz="3600" b="1" dirty="0">
              <a:solidFill>
                <a:srgbClr val="002060"/>
              </a:solidFill>
              <a:latin typeface="Times New Roman" panose="02020603050405020304" pitchFamily="18" charset="0"/>
              <a:cs typeface="Times New Roman" panose="02020603050405020304" pitchFamily="18" charset="0"/>
            </a:endParaRPr>
          </a:p>
        </p:txBody>
      </p:sp>
      <p:sp>
        <p:nvSpPr>
          <p:cNvPr id="5" name="Rectangle 1"/>
          <p:cNvSpPr>
            <a:spLocks noGrp="1" noChangeArrowheads="1"/>
          </p:cNvSpPr>
          <p:nvPr>
            <p:ph type="body" idx="1"/>
          </p:nvPr>
        </p:nvSpPr>
        <p:spPr bwMode="auto">
          <a:xfrm>
            <a:off x="823288" y="860964"/>
            <a:ext cx="9660219" cy="3462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 User Experience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visitors at public places with quick and automated access to frequently asked information through a chatbot, reducing the need for manual inquiry windows.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 Public Announcements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 facility administrators to broadcast important announcements to all visitors in real-time, ensuring efficient communication.</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Seamless User Authentication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a simple user authentication system where users provide their name and Indian phone number before accessing services, ensuring personalized support.</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en-US" sz="1800" b="1" dirty="0">
                <a:latin typeface="Times New Roman" panose="02020603050405020304" pitchFamily="18" charset="0"/>
                <a:cs typeface="Times New Roman" panose="02020603050405020304" pitchFamily="18" charset="0"/>
              </a:rPr>
              <a:t>Enhance User Engagement:  </a:t>
            </a:r>
            <a:r>
              <a:rPr lang="en-US" sz="1800" dirty="0">
                <a:latin typeface="Times New Roman" panose="02020603050405020304" pitchFamily="18" charset="0"/>
                <a:cs typeface="Times New Roman" panose="02020603050405020304" pitchFamily="18" charset="0"/>
              </a:rPr>
              <a:t>Provide 24/7 accessibility to university resources through an intelligent chatbot. Offer real-time responses to inquiries about admissions, academic support, campus events, and more</a:t>
            </a:r>
            <a:r>
              <a:rPr lang="en-US" sz="1400" dirty="0"/>
              <a:t>.</a:t>
            </a: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2240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644012" y="252240"/>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sz="3600" dirty="0">
                <a:latin typeface="Times New Roman" panose="02020603050405020304" pitchFamily="18" charset="0"/>
                <a:ea typeface="Cambria" panose="02040503050406030204" pitchFamily="18" charset="0"/>
                <a:cs typeface="Times New Roman" panose="02020603050405020304" pitchFamily="18" charset="0"/>
              </a:rPr>
              <a:t>Proposed</a:t>
            </a:r>
            <a:r>
              <a:rPr lang="en-US" sz="3600" b="0" dirty="0">
                <a:latin typeface="Times New Roman" panose="02020603050405020304" pitchFamily="18" charset="0"/>
                <a:ea typeface="Cambria" panose="02040503050406030204" pitchFamily="18" charset="0"/>
                <a:cs typeface="Times New Roman" panose="02020603050405020304" pitchFamily="18" charset="0"/>
              </a:rPr>
              <a:t> </a:t>
            </a:r>
            <a:r>
              <a:rPr lang="en-US" sz="3600" dirty="0">
                <a:latin typeface="Times New Roman" panose="02020603050405020304" pitchFamily="18" charset="0"/>
                <a:ea typeface="Cambria" panose="02040503050406030204" pitchFamily="18" charset="0"/>
                <a:cs typeface="Times New Roman" panose="02020603050405020304" pitchFamily="18" charset="0"/>
              </a:rPr>
              <a:t>Methodology</a:t>
            </a:r>
            <a:r>
              <a:rPr lang="en-US" sz="3600" b="0" dirty="0">
                <a:latin typeface="Times New Roman" panose="02020603050405020304" pitchFamily="18" charset="0"/>
                <a:ea typeface="Cambria" panose="02040503050406030204" pitchFamily="18" charset="0"/>
                <a:cs typeface="Times New Roman" panose="02020603050405020304" pitchFamily="18" charset="0"/>
              </a:rPr>
              <a:t>:</a:t>
            </a:r>
          </a:p>
        </p:txBody>
      </p:sp>
      <p:sp>
        <p:nvSpPr>
          <p:cNvPr id="2" name="Text Placeholder 1"/>
          <p:cNvSpPr>
            <a:spLocks noGrp="1"/>
          </p:cNvSpPr>
          <p:nvPr>
            <p:ph type="body" idx="1"/>
          </p:nvPr>
        </p:nvSpPr>
        <p:spPr>
          <a:xfrm>
            <a:off x="812799" y="1066938"/>
            <a:ext cx="10499213" cy="4953000"/>
          </a:xfrm>
        </p:spPr>
        <p:txBody>
          <a:bodyPr>
            <a:noAutofit/>
          </a:bodyPr>
          <a:lstStyle/>
          <a:p>
            <a:pPr marL="0" marR="0" lvl="0" indent="0" algn="just" defTabSz="914400" rtl="0" eaLnBrk="0" fontAlgn="base" latinLnBrk="0" hangingPunct="0">
              <a:spcBef>
                <a:spcPct val="0"/>
              </a:spcBef>
              <a:spcAft>
                <a:spcPct val="0"/>
              </a:spcAft>
              <a:buClrTx/>
              <a:buSzTx/>
              <a:buNone/>
              <a:tabLst/>
            </a:pPr>
            <a:r>
              <a:rPr lang="en-US" altLang="en-US" sz="2000" b="1" dirty="0">
                <a:solidFill>
                  <a:schemeClr val="tx1"/>
                </a:solidFill>
                <a:latin typeface="Times New Roman" panose="02020603050405020304" pitchFamily="18" charset="0"/>
                <a:cs typeface="Times New Roman" panose="02020603050405020304" pitchFamily="18" charset="0"/>
              </a:rPr>
              <a:t>5</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Broadcast Module</a:t>
            </a:r>
          </a:p>
          <a:p>
            <a:pPr marL="0" marR="0" lvl="0" indent="0" algn="just" defTabSz="914400" rtl="0" eaLnBrk="0" fontAlgn="base" latinLnBrk="0" hangingPunct="0">
              <a:spcBef>
                <a:spcPct val="0"/>
              </a:spcBef>
              <a:spcAft>
                <a:spcPct val="0"/>
              </a:spcAft>
              <a:buClrTx/>
              <a:buSzTx/>
              <a:buNone/>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 </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 real-time announcements.</a:t>
            </a:r>
          </a:p>
          <a:p>
            <a:pPr marL="0" marR="0" lvl="0" indent="0" algn="just" defTabSz="914400" rtl="0" eaLnBrk="0" fontAlgn="base" latinLnBrk="0" hangingPunct="0">
              <a:spcBef>
                <a:spcPct val="0"/>
              </a:spcBef>
              <a:spcAft>
                <a:spcPct val="0"/>
              </a:spcAft>
              <a:buClrTx/>
              <a:buSzTx/>
              <a:buNone/>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Features: </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Dynamic updates displayed as a scrolling ticker.</a:t>
            </a:r>
          </a:p>
          <a:p>
            <a:pPr marL="0" marR="0" lvl="0" indent="0" algn="just" defTabSz="914400" rtl="0" eaLnBrk="0" fontAlgn="base" latinLnBrk="0" hangingPunct="0">
              <a:spcBef>
                <a:spcPct val="0"/>
              </a:spcBef>
              <a:spcAft>
                <a:spcPct val="0"/>
              </a:spcAft>
              <a:buClrTx/>
              <a:buSzTx/>
              <a:buNone/>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admin panel for content management.</a:t>
            </a:r>
          </a:p>
          <a:p>
            <a:pPr marL="0" marR="0" lvl="0" indent="0" algn="just" defTabSz="914400" rtl="0" eaLnBrk="0" fontAlgn="base" latinLnBrk="0" hangingPunct="0">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None/>
              <a:tabLst/>
            </a:pPr>
            <a:r>
              <a:rPr lang="en-US" altLang="en-US" sz="2000" b="1" dirty="0">
                <a:solidFill>
                  <a:schemeClr val="tx1"/>
                </a:solidFill>
                <a:latin typeface="Times New Roman" panose="02020603050405020304" pitchFamily="18" charset="0"/>
                <a:cs typeface="Times New Roman" panose="02020603050405020304" pitchFamily="18" charset="0"/>
              </a:rPr>
              <a:t>6</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Knowledge Base &amp; Log Management</a:t>
            </a:r>
          </a:p>
          <a:p>
            <a:pPr marL="0" marR="0" lvl="0" indent="0" algn="just" defTabSz="914400" rtl="0" eaLnBrk="0" fontAlgn="base" latinLnBrk="0" hangingPunct="0">
              <a:spcBef>
                <a:spcPct val="0"/>
              </a:spcBef>
              <a:spcAft>
                <a:spcPct val="0"/>
              </a:spcAft>
              <a:buClrTx/>
              <a:buSzTx/>
              <a:buNone/>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Knowledge Base</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Managed via Bot press for FAQs like admissions, campus events, etc.</a:t>
            </a:r>
          </a:p>
          <a:p>
            <a:pPr marL="0" marR="0" lvl="0" indent="0" algn="just" defTabSz="914400" rtl="0" eaLnBrk="0" fontAlgn="base" latinLnBrk="0" hangingPunct="0">
              <a:spcBef>
                <a:spcPct val="0"/>
              </a:spcBef>
              <a:spcAft>
                <a:spcPct val="0"/>
              </a:spcAft>
              <a:buClrTx/>
              <a:buSzTx/>
              <a:buNone/>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 System: </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Records unhandled queries for further analysis.</a:t>
            </a:r>
          </a:p>
          <a:p>
            <a:pPr marL="0" marR="0" lvl="0" indent="0" algn="just" defTabSz="914400" rtl="0" eaLnBrk="0" fontAlgn="base" latinLnBrk="0" hangingPunct="0">
              <a:spcBef>
                <a:spcPct val="0"/>
              </a:spcBef>
              <a:spcAft>
                <a:spcPct val="0"/>
              </a:spcAft>
              <a:buClrTx/>
              <a:buSzTx/>
              <a:buNone/>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Ensures continuous improvement by refining responses.</a:t>
            </a:r>
          </a:p>
          <a:p>
            <a:pPr marL="0" marR="0" lvl="0" indent="0" algn="just" defTabSz="914400" rtl="0" eaLnBrk="0" fontAlgn="base" latinLnBrk="0" hangingPunct="0">
              <a:spcBef>
                <a:spcPct val="0"/>
              </a:spcBef>
              <a:spcAft>
                <a:spcPct val="0"/>
              </a:spcAft>
              <a:buClrTx/>
              <a:buSzTx/>
              <a:buNone/>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None/>
              <a:tabLst/>
            </a:pPr>
            <a:r>
              <a:rPr lang="en-IN" sz="2000" b="1" dirty="0">
                <a:latin typeface="Times New Roman" panose="02020603050405020304" pitchFamily="18" charset="0"/>
                <a:cs typeface="Times New Roman" panose="02020603050405020304" pitchFamily="18" charset="0"/>
              </a:rPr>
              <a:t>7. Map-Based Directions Feature:</a:t>
            </a:r>
          </a:p>
          <a:p>
            <a:pPr marL="0" marR="0" lvl="0" indent="0" algn="just" defTabSz="914400" rtl="0" eaLnBrk="0" fontAlgn="base" latinLnBrk="0" hangingPunct="0">
              <a:spcBef>
                <a:spcPct val="0"/>
              </a:spcBef>
              <a:spcAft>
                <a:spcPct val="0"/>
              </a:spcAft>
              <a:buClrTx/>
              <a:buSzTx/>
              <a:buNone/>
              <a:tabLst/>
            </a:pPr>
            <a:r>
              <a:rPr lang="en-IN" sz="1700" dirty="0">
                <a:latin typeface="Times New Roman" panose="02020603050405020304" pitchFamily="18" charset="0"/>
                <a:cs typeface="Times New Roman" panose="02020603050405020304" pitchFamily="18" charset="0"/>
              </a:rPr>
              <a:t>Integrated university map to provide navigation support. Real-time guidance for new students and visitors.</a:t>
            </a:r>
          </a:p>
          <a:p>
            <a:pPr marL="0" marR="0" lvl="0" indent="0" algn="just" defTabSz="914400" rtl="0" eaLnBrk="0" fontAlgn="base" latinLnBrk="0" hangingPunct="0">
              <a:spcBef>
                <a:spcPct val="0"/>
              </a:spcBef>
              <a:spcAft>
                <a:spcPct val="0"/>
              </a:spcAft>
              <a:buClrTx/>
              <a:buSzTx/>
              <a:buNone/>
              <a:tabLst/>
            </a:pPr>
            <a:endParaRPr lang="en-IN" sz="17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None/>
              <a:tabLst/>
            </a:pPr>
            <a:r>
              <a:rPr lang="en-IN" sz="2000" b="1" dirty="0">
                <a:latin typeface="Times New Roman" panose="02020603050405020304" pitchFamily="18" charset="0"/>
                <a:cs typeface="Times New Roman" panose="02020603050405020304" pitchFamily="18" charset="0"/>
              </a:rPr>
              <a:t>8. Continuous Learning LLM Updates: </a:t>
            </a:r>
          </a:p>
          <a:p>
            <a:pPr marL="0" marR="0" lvl="0" indent="0" algn="just" defTabSz="914400" rtl="0" eaLnBrk="0" fontAlgn="base" latinLnBrk="0" hangingPunct="0">
              <a:spcBef>
                <a:spcPct val="0"/>
              </a:spcBef>
              <a:spcAft>
                <a:spcPct val="0"/>
              </a:spcAft>
              <a:buClrTx/>
              <a:buSzTx/>
              <a:buNone/>
              <a:tabLst/>
            </a:pPr>
            <a:r>
              <a:rPr lang="en-IN" sz="1700" dirty="0">
                <a:latin typeface="Times New Roman" panose="02020603050405020304" pitchFamily="18" charset="0"/>
                <a:cs typeface="Times New Roman" panose="02020603050405020304" pitchFamily="18" charset="0"/>
              </a:rPr>
              <a:t>Fine-tuned with additional data for improved accuracy.</a:t>
            </a:r>
          </a:p>
          <a:p>
            <a:pPr marL="0" marR="0" lvl="0" indent="0" algn="just" defTabSz="914400" rtl="0" eaLnBrk="0" fontAlgn="base" latinLnBrk="0" hangingPunct="0">
              <a:spcBef>
                <a:spcPct val="0"/>
              </a:spcBef>
              <a:spcAft>
                <a:spcPct val="0"/>
              </a:spcAft>
              <a:buClrTx/>
              <a:buSzTx/>
              <a:buNone/>
              <a:tabLst/>
            </a:pPr>
            <a:r>
              <a:rPr lang="en-IN" sz="1700" b="1" dirty="0">
                <a:latin typeface="Times New Roman" panose="02020603050405020304" pitchFamily="18" charset="0"/>
                <a:cs typeface="Times New Roman" panose="02020603050405020304" pitchFamily="18" charset="0"/>
              </a:rPr>
              <a:t>Admin Feedback Loop: Logs</a:t>
            </a:r>
            <a:r>
              <a:rPr lang="en-IN" sz="1700" dirty="0">
                <a:latin typeface="Times New Roman" panose="02020603050405020304" pitchFamily="18" charset="0"/>
                <a:cs typeface="Times New Roman" panose="02020603050405020304" pitchFamily="18" charset="0"/>
              </a:rPr>
              <a:t> analysed to update knowledge base and refine system responses.</a:t>
            </a:r>
          </a:p>
        </p:txBody>
      </p:sp>
    </p:spTree>
    <p:extLst>
      <p:ext uri="{BB962C8B-B14F-4D97-AF65-F5344CB8AC3E}">
        <p14:creationId xmlns:p14="http://schemas.microsoft.com/office/powerpoint/2010/main" val="10569048"/>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2138</TotalTime>
  <Words>1878</Words>
  <Application>Microsoft Office PowerPoint</Application>
  <PresentationFormat>Widescreen</PresentationFormat>
  <Paragraphs>267</Paragraphs>
  <Slides>20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Cambria</vt:lpstr>
      <vt:lpstr>Courier New</vt:lpstr>
      <vt:lpstr>Times New Roman</vt:lpstr>
      <vt:lpstr>Verdana</vt:lpstr>
      <vt:lpstr>Wingdings</vt:lpstr>
      <vt:lpstr>Bioinformatics</vt:lpstr>
      <vt:lpstr>PROJECT TITLE:Integrating LLMs for Intelligent Chatbot Support in University Web Platforms</vt:lpstr>
      <vt:lpstr>Content</vt:lpstr>
      <vt:lpstr>Introduction </vt:lpstr>
      <vt:lpstr>Literature Review</vt:lpstr>
      <vt:lpstr>Literature Review (contd..)</vt:lpstr>
      <vt:lpstr> Research Gaps Identified </vt:lpstr>
      <vt:lpstr>Proposed Methodology:</vt:lpstr>
      <vt:lpstr>PowerPoint Presentation</vt:lpstr>
      <vt:lpstr>Proposed Methodology:</vt:lpstr>
      <vt:lpstr>System Design and Implementation </vt:lpstr>
      <vt:lpstr>System Design and Implementation </vt:lpstr>
      <vt:lpstr>System Design and Implementation </vt:lpstr>
      <vt:lpstr>System Design and Implementation </vt:lpstr>
      <vt:lpstr>System Design and Implementation </vt:lpstr>
      <vt:lpstr>Timeline of the project:</vt:lpstr>
      <vt:lpstr>PowerPoint Presentation</vt:lpstr>
      <vt:lpstr> Outcomes:</vt:lpstr>
      <vt:lpstr>PowerPoint Presentation</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Swarna</dc:creator>
  <cp:lastModifiedBy>SUSHMITHA BS</cp:lastModifiedBy>
  <cp:revision>74</cp:revision>
  <dcterms:modified xsi:type="dcterms:W3CDTF">2025-01-23T05:48:50Z</dcterms:modified>
</cp:coreProperties>
</file>