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305" r:id="rId2"/>
    <p:sldId id="275" r:id="rId3"/>
    <p:sldId id="306" r:id="rId4"/>
    <p:sldId id="276" r:id="rId5"/>
    <p:sldId id="277" r:id="rId6"/>
    <p:sldId id="278" r:id="rId7"/>
    <p:sldId id="279" r:id="rId8"/>
    <p:sldId id="280" r:id="rId9"/>
    <p:sldId id="281" r:id="rId10"/>
    <p:sldId id="282" r:id="rId11"/>
    <p:sldId id="283" r:id="rId12"/>
    <p:sldId id="284" r:id="rId13"/>
    <p:sldId id="287" r:id="rId14"/>
    <p:sldId id="288" r:id="rId15"/>
    <p:sldId id="289" r:id="rId16"/>
    <p:sldId id="285" r:id="rId17"/>
    <p:sldId id="286" r:id="rId18"/>
    <p:sldId id="290" r:id="rId19"/>
    <p:sldId id="291" r:id="rId20"/>
    <p:sldId id="292" r:id="rId21"/>
    <p:sldId id="293" r:id="rId22"/>
    <p:sldId id="294" r:id="rId23"/>
    <p:sldId id="295" r:id="rId24"/>
    <p:sldId id="298" r:id="rId25"/>
    <p:sldId id="299" r:id="rId26"/>
    <p:sldId id="300" r:id="rId27"/>
    <p:sldId id="301" r:id="rId28"/>
    <p:sldId id="307"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F55950-44C0-444E-9A83-F0C34BDE14CA}" type="datetimeFigureOut">
              <a:rPr lang="en-US" smtClean="0"/>
              <a:t>11/2/2022</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PREPARED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D7C79D-17CD-4467-950C-D8D623155564}"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FC2F0-E378-464E-9972-14E8E043DE26}" type="datetimeFigureOut">
              <a:rPr lang="en-US" smtClean="0"/>
              <a:t>11/2/2022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PREPARED </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5560B-A885-4261-9260-2D30F958519E}"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D385560B-A885-4261-9260-2D30F958519E}" type="slidenum">
              <a:rPr lang="en-IN" smtClean="0"/>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E75291-BD80-4870-AB5B-1081FAE39170}"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77DE7-6E78-44FA-A635-48CBE37D4B5A}"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CEF71-8654-498C-B3A4-B0FD6E852E66}"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86A4CF-E21F-4D8B-AAE8-87ADCC520175}"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A900B0-074D-4329-8A72-20C934302AD3}"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A6551-FA7D-4D46-B3AA-AA1C10405281}"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46C6E5-9961-468C-9EF0-93F288E5C3FF}" type="datetime1">
              <a:rPr lang="en-US" smtClean="0"/>
              <a:t>11/2/2022</a:t>
            </a:fld>
            <a:endParaRPr lang="en-US" dirty="0"/>
          </a:p>
        </p:txBody>
      </p:sp>
      <p:sp>
        <p:nvSpPr>
          <p:cNvPr id="8" name="Footer Placeholder 7"/>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4EF81B-4C65-4153-8EB4-6A9A3A763884}" type="datetime1">
              <a:rPr lang="en-US" smtClean="0"/>
              <a:t>11/2/2022</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0D606-369D-47E9-8F02-49C3CC958485}" type="datetime1">
              <a:rPr lang="en-US" smtClean="0"/>
              <a:t>11/2/2022</a:t>
            </a:fld>
            <a:endParaRPr lang="en-US" dirty="0"/>
          </a:p>
        </p:txBody>
      </p:sp>
      <p:sp>
        <p:nvSpPr>
          <p:cNvPr id="3" name="Footer Placeholder 2"/>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2B97DA-9EE5-45A7-B469-E11EA1CFA8CB}"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A5ADCA-B5B2-4917-9BBD-7A7A4D4F9860}"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49183-17A1-4049-89E4-91F25C35F0B6}" type="datetime1">
              <a:rPr lang="en-US" smtClean="0"/>
              <a:t>11/2/2022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KAMALA PRIYA B (Asst Professor),  LAKIREDDY BALI REDDY COLLEGE OF ENGINEEIRNG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DEC7-F976-3334-7DBA-FDF57AC7C345}"/>
              </a:ext>
            </a:extLst>
          </p:cNvPr>
          <p:cNvSpPr>
            <a:spLocks noGrp="1"/>
          </p:cNvSpPr>
          <p:nvPr>
            <p:ph type="title"/>
          </p:nvPr>
        </p:nvSpPr>
        <p:spPr>
          <a:xfrm>
            <a:off x="457200" y="274638"/>
            <a:ext cx="8229600" cy="5973762"/>
          </a:xfrm>
        </p:spPr>
        <p:txBody>
          <a:bodyPr/>
          <a:lstStyle/>
          <a:p>
            <a:r>
              <a:rPr lang="en-US" dirty="0"/>
              <a:t>UNIT IV</a:t>
            </a:r>
            <a:endParaRPr lang="en-IN" dirty="0"/>
          </a:p>
        </p:txBody>
      </p:sp>
      <p:sp>
        <p:nvSpPr>
          <p:cNvPr id="3" name="Footer Placeholder 2">
            <a:extLst>
              <a:ext uri="{FF2B5EF4-FFF2-40B4-BE49-F238E27FC236}">
                <a16:creationId xmlns:a16="http://schemas.microsoft.com/office/drawing/2014/main" id="{6EB6744F-23A1-5D00-D669-C7E6631AA4AA}"/>
              </a:ext>
            </a:extLst>
          </p:cNvPr>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4" name="Slide Number Placeholder 3">
            <a:extLst>
              <a:ext uri="{FF2B5EF4-FFF2-40B4-BE49-F238E27FC236}">
                <a16:creationId xmlns:a16="http://schemas.microsoft.com/office/drawing/2014/main" id="{27053CF9-90A7-71BE-0D58-3F1D5C37B147}"/>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90732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295400"/>
            <a:ext cx="8305800" cy="4953000"/>
          </a:xfrm>
        </p:spPr>
        <p:txBody>
          <a:bodyPr/>
          <a:lstStyle/>
          <a:p>
            <a:endParaRPr lang="en-IN" dirty="0"/>
          </a:p>
        </p:txBody>
      </p:sp>
      <p:pic>
        <p:nvPicPr>
          <p:cNvPr id="1027" name="Picture 3"/>
          <p:cNvPicPr>
            <a:picLocks noChangeAspect="1" noChangeArrowheads="1"/>
          </p:cNvPicPr>
          <p:nvPr/>
        </p:nvPicPr>
        <p:blipFill>
          <a:blip r:embed="rId2"/>
          <a:srcRect/>
          <a:stretch>
            <a:fillRect/>
          </a:stretch>
        </p:blipFill>
        <p:spPr bwMode="auto">
          <a:xfrm>
            <a:off x="0" y="0"/>
            <a:ext cx="9144000" cy="6858000"/>
          </a:xfrm>
          <a:prstGeom prst="rect">
            <a:avLst/>
          </a:prstGeom>
          <a:ln>
            <a:headEnd/>
            <a:tailEnd/>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BIOGAS:</a:t>
            </a:r>
            <a:br>
              <a:rPr lang="en-US" sz="2400" b="1" u="sng"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IN" sz="2000" dirty="0">
                <a:latin typeface="Times New Roman" pitchFamily="18" charset="0"/>
                <a:cs typeface="Times New Roman" pitchFamily="18" charset="0"/>
              </a:rPr>
              <a:t>Biogas is the mixture of  gases produced by the breakdown of organic matter in the absence of oxygen (anaerobically), primarily consisting of methane and carbon dioxide. Biogas can be produced from raw materials such as agricultural waste, manure, municipal waste , plant material , sewage , green waste or food waste .Biogas is a renewable source. In India, it is also known as “ </a:t>
            </a:r>
            <a:r>
              <a:rPr lang="en-IN" sz="2000" dirty="0" err="1">
                <a:latin typeface="Times New Roman" pitchFamily="18" charset="0"/>
                <a:cs typeface="Times New Roman" pitchFamily="18" charset="0"/>
              </a:rPr>
              <a:t>Gobar</a:t>
            </a:r>
            <a:r>
              <a:rPr lang="en-IN" sz="2000" dirty="0">
                <a:latin typeface="Times New Roman" pitchFamily="18" charset="0"/>
                <a:cs typeface="Times New Roman" pitchFamily="18" charset="0"/>
              </a:rPr>
              <a:t> Gas".</a:t>
            </a: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Biogas is produced by anaerobic digestion with </a:t>
            </a:r>
            <a:r>
              <a:rPr lang="en-IN" sz="2000" dirty="0" err="1">
                <a:latin typeface="Times New Roman" pitchFamily="18" charset="0"/>
                <a:cs typeface="Times New Roman" pitchFamily="18" charset="0"/>
              </a:rPr>
              <a:t>methanogen</a:t>
            </a:r>
            <a:r>
              <a:rPr lang="en-IN" sz="2000" dirty="0">
                <a:latin typeface="Times New Roman" pitchFamily="18" charset="0"/>
                <a:cs typeface="Times New Roman" pitchFamily="18" charset="0"/>
              </a:rPr>
              <a:t> or anaerobic organisms, which digest material inside a closed system, or fermentation  of biodegradable materials.</a:t>
            </a:r>
            <a:br>
              <a:rPr lang="en-IN" sz="2000" dirty="0"/>
            </a:br>
            <a:br>
              <a:rPr lang="en-IN" sz="2000" dirty="0"/>
            </a:br>
            <a:r>
              <a:rPr lang="en-US" sz="2000" dirty="0">
                <a:solidFill>
                  <a:schemeClr val="tx1"/>
                </a:solidFill>
                <a:latin typeface="Times New Roman" pitchFamily="18" charset="0"/>
                <a:cs typeface="Times New Roman" pitchFamily="18" charset="0"/>
                <a:sym typeface="Wingdings" pitchFamily="2" charset="2"/>
              </a:rPr>
              <a:t> </a:t>
            </a:r>
            <a:r>
              <a:rPr lang="en-US" sz="2400" b="1" u="sng" dirty="0">
                <a:solidFill>
                  <a:schemeClr val="tx1"/>
                </a:solidFill>
                <a:latin typeface="Times New Roman" pitchFamily="18" charset="0"/>
                <a:cs typeface="Times New Roman" pitchFamily="18" charset="0"/>
                <a:sym typeface="Wingdings" pitchFamily="2" charset="2"/>
              </a:rPr>
              <a:t>Aerobic and Anaerobic Processes:</a:t>
            </a:r>
            <a:br>
              <a:rPr lang="en-US" sz="2000" dirty="0">
                <a:solidFill>
                  <a:schemeClr val="tx1"/>
                </a:solidFill>
                <a:latin typeface="Times New Roman" pitchFamily="18" charset="0"/>
                <a:cs typeface="Times New Roman" pitchFamily="18" charset="0"/>
                <a:sym typeface="Wingdings" pitchFamily="2" charset="2"/>
              </a:rPr>
            </a:br>
            <a:r>
              <a:rPr lang="en-US" sz="2000" dirty="0">
                <a:solidFill>
                  <a:schemeClr val="tx1"/>
                </a:solidFill>
                <a:latin typeface="Times New Roman" pitchFamily="18" charset="0"/>
                <a:cs typeface="Times New Roman" pitchFamily="18" charset="0"/>
                <a:sym typeface="Wingdings" pitchFamily="2" charset="2"/>
              </a:rPr>
              <a:t>	Aerobic  -- In the presence of air</a:t>
            </a:r>
            <a:br>
              <a:rPr lang="en-US" sz="2000" dirty="0">
                <a:solidFill>
                  <a:schemeClr val="tx1"/>
                </a:solidFill>
                <a:latin typeface="Times New Roman" pitchFamily="18" charset="0"/>
                <a:cs typeface="Times New Roman" pitchFamily="18" charset="0"/>
                <a:sym typeface="Wingdings" pitchFamily="2" charset="2"/>
              </a:rPr>
            </a:br>
            <a:r>
              <a:rPr lang="en-US" sz="2000" dirty="0">
                <a:solidFill>
                  <a:schemeClr val="tx1"/>
                </a:solidFill>
                <a:latin typeface="Times New Roman" pitchFamily="18" charset="0"/>
                <a:cs typeface="Times New Roman" pitchFamily="18" charset="0"/>
                <a:sym typeface="Wingdings" pitchFamily="2" charset="2"/>
              </a:rPr>
              <a:t>	Anaerobic – In the absence of air or oxygen</a:t>
            </a:r>
            <a:br>
              <a:rPr lang="en-US" sz="2000" dirty="0">
                <a:solidFill>
                  <a:schemeClr val="tx1"/>
                </a:solidFill>
                <a:latin typeface="Times New Roman" pitchFamily="18" charset="0"/>
                <a:cs typeface="Times New Roman" pitchFamily="18" charset="0"/>
                <a:sym typeface="Wingdings" pitchFamily="2" charset="2"/>
              </a:rPr>
            </a:br>
            <a:br>
              <a:rPr lang="en-US" sz="2000" dirty="0">
                <a:solidFill>
                  <a:schemeClr val="tx1"/>
                </a:solidFill>
                <a:latin typeface="Times New Roman" pitchFamily="18" charset="0"/>
                <a:cs typeface="Times New Roman" pitchFamily="18" charset="0"/>
                <a:sym typeface="Wingdings" pitchFamily="2" charset="2"/>
              </a:rPr>
            </a:br>
            <a:r>
              <a:rPr lang="en-US" sz="2000" dirty="0">
                <a:solidFill>
                  <a:schemeClr val="tx1"/>
                </a:solidFill>
                <a:latin typeface="Times New Roman" pitchFamily="18" charset="0"/>
                <a:cs typeface="Times New Roman" pitchFamily="18" charset="0"/>
                <a:sym typeface="Wingdings" pitchFamily="2" charset="2"/>
              </a:rPr>
              <a:t> </a:t>
            </a:r>
            <a:r>
              <a:rPr lang="en-US" sz="2000" b="1" u="sng" dirty="0">
                <a:solidFill>
                  <a:schemeClr val="tx1"/>
                </a:solidFill>
                <a:latin typeface="Times New Roman" pitchFamily="18" charset="0"/>
                <a:cs typeface="Times New Roman" pitchFamily="18" charset="0"/>
                <a:sym typeface="Wingdings" pitchFamily="2" charset="2"/>
              </a:rPr>
              <a:t>Aerobic Process:</a:t>
            </a:r>
            <a:br>
              <a:rPr lang="en-US" sz="2000" dirty="0">
                <a:solidFill>
                  <a:schemeClr val="tx1"/>
                </a:solidFill>
                <a:latin typeface="Times New Roman" pitchFamily="18" charset="0"/>
                <a:cs typeface="Times New Roman" pitchFamily="18" charset="0"/>
                <a:sym typeface="Wingdings" pitchFamily="2" charset="2"/>
              </a:rPr>
            </a:br>
            <a:r>
              <a:rPr lang="en-US" sz="2000" dirty="0">
                <a:solidFill>
                  <a:schemeClr val="tx1"/>
                </a:solidFill>
                <a:latin typeface="Times New Roman" pitchFamily="18" charset="0"/>
                <a:cs typeface="Times New Roman" pitchFamily="18" charset="0"/>
                <a:sym typeface="Wingdings" pitchFamily="2" charset="2"/>
              </a:rPr>
              <a:t>	</a:t>
            </a:r>
            <a:r>
              <a:rPr lang="en-IN" sz="2000" dirty="0"/>
              <a:t> An </a:t>
            </a:r>
            <a:r>
              <a:rPr lang="en-IN" sz="2000" b="1" dirty="0"/>
              <a:t>aerobic process</a:t>
            </a:r>
            <a:r>
              <a:rPr lang="en-IN" sz="2000" dirty="0"/>
              <a:t> refers to a </a:t>
            </a:r>
            <a:r>
              <a:rPr lang="en-IN" sz="2000" b="1" dirty="0"/>
              <a:t>process</a:t>
            </a:r>
            <a:r>
              <a:rPr lang="en-IN" sz="2000" dirty="0"/>
              <a:t> that requires the presence of oxygen or air as opposed to an </a:t>
            </a:r>
            <a:r>
              <a:rPr lang="en-IN" sz="2000" b="1" dirty="0"/>
              <a:t>anaerobic process</a:t>
            </a:r>
            <a:r>
              <a:rPr lang="en-IN" sz="2000" dirty="0"/>
              <a:t> that does not require it</a:t>
            </a:r>
            <a:endParaRPr lang="en-IN" sz="2000" u="sng"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000" dirty="0">
                <a:latin typeface="Times New Roman" pitchFamily="18" charset="0"/>
                <a:cs typeface="Times New Roman" pitchFamily="18" charset="0"/>
                <a:sym typeface="Wingdings" pitchFamily="2" charset="2"/>
              </a:rPr>
              <a:t></a:t>
            </a:r>
            <a:r>
              <a:rPr lang="en-US" sz="2400" b="1" u="sng" dirty="0">
                <a:latin typeface="Times New Roman" pitchFamily="18" charset="0"/>
                <a:cs typeface="Times New Roman" pitchFamily="18" charset="0"/>
              </a:rPr>
              <a:t>Anaerobic Digestion</a:t>
            </a:r>
            <a:r>
              <a:rPr lang="en-US" sz="24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sym typeface="Wingdings" pitchFamily="2" charset="2"/>
              </a:rPr>
              <a:t> It is the anaerobic process or digestion in biomass slurry which helps in converting biomass into biogas.</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biochemical process of converse in from biomass to biogas takes place in the following three stages:</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 Hydrolysis of organic matter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(ii) Anaerobic and faculative microorganisms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(iii) Digestion</a:t>
            </a:r>
            <a:br>
              <a:rPr lang="en-US" sz="2000" dirty="0">
                <a:latin typeface="Times New Roman" pitchFamily="18" charset="0"/>
                <a:cs typeface="Times New Roman" pitchFamily="18" charset="0"/>
              </a:rPr>
            </a:br>
            <a:br>
              <a:rPr lang="en-US" sz="2000" b="1" u="sng" dirty="0">
                <a:latin typeface="Times New Roman" pitchFamily="18" charset="0"/>
                <a:cs typeface="Times New Roman" pitchFamily="18" charset="0"/>
                <a:sym typeface="Wingdings" pitchFamily="2" charset="2"/>
              </a:rPr>
            </a:br>
            <a:br>
              <a:rPr lang="en-US" sz="2000" b="1" u="sng"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a:t>
            </a:r>
            <a:r>
              <a:rPr lang="en-US" sz="2000" b="1" u="sng" dirty="0">
                <a:latin typeface="Times New Roman" pitchFamily="18" charset="0"/>
                <a:cs typeface="Times New Roman" pitchFamily="18" charset="0"/>
                <a:sym typeface="Wingdings" pitchFamily="2" charset="2"/>
              </a:rPr>
              <a:t>Advantages of Anaerobic Digestion</a:t>
            </a:r>
            <a:r>
              <a:rPr lang="en-US" sz="2000" dirty="0">
                <a:latin typeface="Times New Roman" pitchFamily="18" charset="0"/>
                <a:cs typeface="Times New Roman" pitchFamily="18" charset="0"/>
                <a:sym typeface="Wingdings" pitchFamily="2" charset="2"/>
              </a:rPr>
              <a:t>:</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Helps to obtain energy from discarded or waste matter.</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Helps in conserving complete nitrogen content of the biomass.</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Helps in waste management of an industry.</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Helps in Urban waste management.</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Helps in containing and controlling the odours of solid and liquid wastes.</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a:t>
            </a:r>
            <a:endParaRPr lang="en-IN"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Digester:</a:t>
            </a:r>
            <a:endParaRPr lang="en-IN" sz="24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pic>
        <p:nvPicPr>
          <p:cNvPr id="6" name="Picture 5">
            <a:extLst>
              <a:ext uri="{FF2B5EF4-FFF2-40B4-BE49-F238E27FC236}">
                <a16:creationId xmlns:a16="http://schemas.microsoft.com/office/drawing/2014/main" id="{0FC5FBF1-5D51-F101-FF08-C7AC278EA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915400" cy="56864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Digester:</a:t>
            </a:r>
            <a:br>
              <a:rPr lang="en-US" sz="2400" b="1" u="sng"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The anaerobic digester  (or) plant is shown in figure. Feed consists of organic material slurry prepared in mixing tank. Feed supply per day to the digester is called the loading rate. Neither overloading or under loading of the digester is desirable as it reduces biogas production. The acid forming bacteria grows rapidly where as methane forming bacteria (anaerobe) grows slowly. To obtain maximum biogas generation rate , seeding of digestion slurry with methane forming bacteria is done. This is achieved by adding certain portion of digested slurry to the fresh slurry. It is also possible to add nutrients containing nitrogen, hydrogen, oxygen, </a:t>
            </a:r>
            <a:r>
              <a:rPr lang="en-US" sz="2400" dirty="0" err="1">
                <a:latin typeface="Times New Roman" pitchFamily="18" charset="0"/>
                <a:cs typeface="Times New Roman" pitchFamily="18" charset="0"/>
              </a:rPr>
              <a:t>sulphur</a:t>
            </a:r>
            <a:r>
              <a:rPr lang="en-US" sz="2400" dirty="0">
                <a:latin typeface="Times New Roman" pitchFamily="18" charset="0"/>
                <a:cs typeface="Times New Roman" pitchFamily="18" charset="0"/>
              </a:rPr>
              <a:t> and carbon which can increase the anaerobic digestion rate. The recommended pH for the digestion of biomass slurry is about 7-8. </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000" b="1" u="sng" dirty="0">
                <a:latin typeface="Times New Roman" pitchFamily="18" charset="0"/>
                <a:cs typeface="Times New Roman" pitchFamily="18" charset="0"/>
              </a:rPr>
              <a:t>Factors affecting the performance of a digestor</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sym typeface="Wingdings" pitchFamily="2" charset="2"/>
              </a:rPr>
              <a:t> Temperature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Pressure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Water</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pH Value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Feeding Rate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Presence of nutrients</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Seeding</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Mixing and Stirring</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Retention time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Toxic Substances</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Type of Biomass</a:t>
            </a:r>
            <a:br>
              <a:rPr lang="en-US" sz="2000" dirty="0">
                <a:latin typeface="Times New Roman" pitchFamily="18" charset="0"/>
                <a:cs typeface="Times New Roman" pitchFamily="18" charset="0"/>
                <a:sym typeface="Wingdings" pitchFamily="2" charset="2"/>
              </a:rPr>
            </a:br>
            <a:br>
              <a:rPr lang="en-US" sz="2000" dirty="0">
                <a:latin typeface="Times New Roman" pitchFamily="18" charset="0"/>
                <a:cs typeface="Times New Roman" pitchFamily="18" charset="0"/>
                <a:sym typeface="Wingdings" pitchFamily="2" charset="2"/>
              </a:rPr>
            </a:br>
            <a:r>
              <a:rPr lang="en-US" sz="2400" b="1" u="sng" dirty="0">
                <a:latin typeface="Times New Roman" pitchFamily="18" charset="0"/>
                <a:cs typeface="Times New Roman" pitchFamily="18" charset="0"/>
                <a:sym typeface="Wingdings" pitchFamily="2" charset="2"/>
              </a:rPr>
              <a:t>Type of Biomass:</a:t>
            </a:r>
            <a:br>
              <a:rPr lang="en-US" sz="2400" b="1" u="sng" dirty="0">
                <a:latin typeface="Times New Roman" pitchFamily="18" charset="0"/>
                <a:cs typeface="Times New Roman" pitchFamily="18" charset="0"/>
                <a:sym typeface="Wingdings" pitchFamily="2" charset="2"/>
              </a:rPr>
            </a:br>
            <a:r>
              <a:rPr lang="en-US" sz="2400" dirty="0">
                <a:latin typeface="Times New Roman" pitchFamily="18" charset="0"/>
                <a:cs typeface="Times New Roman" pitchFamily="18" charset="0"/>
                <a:sym typeface="Wingdings" pitchFamily="2" charset="2"/>
              </a:rPr>
              <a:t>	</a:t>
            </a:r>
            <a:r>
              <a:rPr lang="en-US" sz="2000" dirty="0">
                <a:latin typeface="Times New Roman" pitchFamily="18" charset="0"/>
                <a:cs typeface="Times New Roman" pitchFamily="18" charset="0"/>
                <a:sym typeface="Wingdings" pitchFamily="2" charset="2"/>
              </a:rPr>
              <a:t>The digestion process also depends on type of biomass. The biomass can be cow dung, poultry manure, sheep manure, night soil, rice husk, algae and water which have a different rate of biogas yield per unit mass.</a:t>
            </a:r>
            <a:endParaRPr lang="en-IN" sz="2400" b="1" u="sng"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br>
              <a:rPr lang="en-US" sz="2000" dirty="0">
                <a:latin typeface="Times New Roman" pitchFamily="18" charset="0"/>
                <a:cs typeface="Times New Roman" pitchFamily="18" charset="0"/>
              </a:rPr>
            </a:br>
            <a:r>
              <a:rPr lang="en-US" sz="2000" b="1" u="sng" dirty="0">
                <a:latin typeface="Times New Roman" pitchFamily="18" charset="0"/>
                <a:cs typeface="Times New Roman" pitchFamily="18" charset="0"/>
              </a:rPr>
              <a:t>Properties of Biogas</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sym typeface="Wingdings" pitchFamily="2" charset="2"/>
              </a:rPr>
              <a:t> </a:t>
            </a:r>
            <a:r>
              <a:rPr lang="en-US" sz="2000" u="sng" dirty="0">
                <a:latin typeface="Times New Roman" pitchFamily="18" charset="0"/>
                <a:cs typeface="Times New Roman" pitchFamily="18" charset="0"/>
                <a:sym typeface="Wingdings" pitchFamily="2" charset="2"/>
              </a:rPr>
              <a:t>Composition</a:t>
            </a:r>
            <a:r>
              <a:rPr lang="en-US" sz="2000" dirty="0">
                <a:latin typeface="Times New Roman" pitchFamily="18" charset="0"/>
                <a:cs typeface="Times New Roman" pitchFamily="18" charset="0"/>
                <a:sym typeface="Wingdings" pitchFamily="2" charset="2"/>
              </a:rPr>
              <a:t>: Methane 60%, carbon dioxide 40% and traces of hydrogen, hydrogen sulphide and other gases.</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a:t>
            </a:r>
            <a:r>
              <a:rPr lang="en-US" sz="2000" u="sng" dirty="0">
                <a:latin typeface="Times New Roman" pitchFamily="18" charset="0"/>
                <a:cs typeface="Times New Roman" pitchFamily="18" charset="0"/>
                <a:sym typeface="Wingdings" pitchFamily="2" charset="2"/>
              </a:rPr>
              <a:t>Calorific Value</a:t>
            </a:r>
            <a:r>
              <a:rPr lang="en-US" sz="2000" dirty="0">
                <a:latin typeface="Times New Roman" pitchFamily="18" charset="0"/>
                <a:cs typeface="Times New Roman" pitchFamily="18" charset="0"/>
                <a:sym typeface="Wingdings" pitchFamily="2" charset="2"/>
              </a:rPr>
              <a:t>: Calorific value 5160 kcal/m3 or 4250 kcal/kg</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a:t>
            </a:r>
            <a:r>
              <a:rPr lang="en-US" sz="2000" u="sng" dirty="0">
                <a:latin typeface="Times New Roman" pitchFamily="18" charset="0"/>
                <a:cs typeface="Times New Roman" pitchFamily="18" charset="0"/>
                <a:sym typeface="Wingdings" pitchFamily="2" charset="2"/>
              </a:rPr>
              <a:t>Stoichiometric air fuel ratio</a:t>
            </a:r>
            <a:r>
              <a:rPr lang="en-US" sz="2000" dirty="0">
                <a:latin typeface="Times New Roman" pitchFamily="18" charset="0"/>
                <a:cs typeface="Times New Roman" pitchFamily="18" charset="0"/>
                <a:sym typeface="Wingdings" pitchFamily="2" charset="2"/>
              </a:rPr>
              <a:t>: The stoichiometric air fuel ratio is 5.27 by volume.</a:t>
            </a:r>
            <a:br>
              <a:rPr lang="en-US" sz="2000" dirty="0">
                <a:latin typeface="Times New Roman" pitchFamily="18" charset="0"/>
                <a:cs typeface="Times New Roman" pitchFamily="18" charset="0"/>
                <a:sym typeface="Wingdings" pitchFamily="2" charset="2"/>
              </a:rPr>
            </a:br>
            <a:r>
              <a:rPr lang="en-US" sz="2000" dirty="0">
                <a:latin typeface="Times New Roman" pitchFamily="18" charset="0"/>
                <a:cs typeface="Times New Roman" pitchFamily="18" charset="0"/>
                <a:sym typeface="Wingdings" pitchFamily="2" charset="2"/>
              </a:rPr>
              <a:t> </a:t>
            </a:r>
            <a:r>
              <a:rPr lang="en-US" sz="2000" u="sng" dirty="0">
                <a:latin typeface="Times New Roman" pitchFamily="18" charset="0"/>
                <a:cs typeface="Times New Roman" pitchFamily="18" charset="0"/>
                <a:sym typeface="Wingdings" pitchFamily="2" charset="2"/>
              </a:rPr>
              <a:t>Calorific value of mixture </a:t>
            </a:r>
            <a:r>
              <a:rPr lang="en-US" sz="2000" dirty="0">
                <a:latin typeface="Times New Roman" pitchFamily="18" charset="0"/>
                <a:cs typeface="Times New Roman" pitchFamily="18" charset="0"/>
                <a:sym typeface="Wingdings" pitchFamily="2" charset="2"/>
              </a:rPr>
              <a:t>: It is equal to 767 kcal/m3 that is 85% of gasoline.</a:t>
            </a:r>
            <a:br>
              <a:rPr lang="en-US" sz="2000" dirty="0">
                <a:latin typeface="Times New Roman" pitchFamily="18" charset="0"/>
                <a:cs typeface="Times New Roman" pitchFamily="18" charset="0"/>
              </a:rPr>
            </a:br>
            <a:br>
              <a:rPr lang="en-US" sz="2000" b="1" u="sng" dirty="0">
                <a:latin typeface="Times New Roman" pitchFamily="18" charset="0"/>
                <a:cs typeface="Times New Roman" pitchFamily="18" charset="0"/>
              </a:rPr>
            </a:br>
            <a:br>
              <a:rPr lang="en-US" sz="2000" b="1" u="sng" dirty="0">
                <a:latin typeface="Times New Roman" pitchFamily="18" charset="0"/>
                <a:cs typeface="Times New Roman" pitchFamily="18" charset="0"/>
              </a:rPr>
            </a:br>
            <a:r>
              <a:rPr lang="en-US" sz="2000" b="1" u="sng" dirty="0">
                <a:latin typeface="Times New Roman" pitchFamily="18" charset="0"/>
                <a:cs typeface="Times New Roman" pitchFamily="18" charset="0"/>
              </a:rPr>
              <a:t>Classification of Biogas Plants:</a:t>
            </a:r>
            <a:br>
              <a:rPr lang="en-US" sz="2000" b="1" u="sng" dirty="0">
                <a:latin typeface="Times New Roman" pitchFamily="18" charset="0"/>
                <a:cs typeface="Times New Roman" pitchFamily="18" charset="0"/>
              </a:rPr>
            </a:br>
            <a:br>
              <a:rPr lang="en-US" sz="2000" b="1" u="sng" dirty="0">
                <a:latin typeface="Times New Roman" pitchFamily="18" charset="0"/>
                <a:cs typeface="Times New Roman" pitchFamily="18" charset="0"/>
              </a:rPr>
            </a:br>
            <a:r>
              <a:rPr lang="en-US" sz="2000" dirty="0">
                <a:latin typeface="Times New Roman" pitchFamily="18" charset="0"/>
                <a:cs typeface="Times New Roman" pitchFamily="18" charset="0"/>
              </a:rPr>
              <a:t>	Biogas plants can be classified as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 Batch type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(ii) Continuous type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 Floating drum or constant pressure type plant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(b) Fixed dome or constant volume type plant</a:t>
            </a:r>
            <a:br>
              <a:rPr lang="en-US" sz="2000" dirty="0">
                <a:latin typeface="Times New Roman" pitchFamily="18" charset="0"/>
                <a:cs typeface="Times New Roman" pitchFamily="18" charset="0"/>
              </a:rPr>
            </a:br>
            <a:br>
              <a:rPr lang="en-US" sz="2000" b="1" u="sng" dirty="0">
                <a:latin typeface="Times New Roman" pitchFamily="18" charset="0"/>
                <a:cs typeface="Times New Roman" pitchFamily="18" charset="0"/>
              </a:rPr>
            </a:br>
            <a:endParaRPr lang="en-IN" sz="2000" b="1" u="sng"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14401"/>
          </a:xfrm>
        </p:spPr>
        <p:style>
          <a:lnRef idx="2">
            <a:schemeClr val="dk1"/>
          </a:lnRef>
          <a:fillRef idx="1">
            <a:schemeClr val="lt1"/>
          </a:fillRef>
          <a:effectRef idx="0">
            <a:schemeClr val="dk1"/>
          </a:effectRef>
          <a:fontRef idx="minor">
            <a:schemeClr val="dk1"/>
          </a:fontRef>
        </p:style>
        <p:txBody>
          <a:bodyPr>
            <a:normAutofit/>
          </a:bodyPr>
          <a:lstStyle/>
          <a:p>
            <a:r>
              <a:rPr lang="en-US" sz="2400" b="1" u="sng" dirty="0">
                <a:latin typeface="Times New Roman" pitchFamily="18" charset="0"/>
                <a:cs typeface="Times New Roman" pitchFamily="18" charset="0"/>
              </a:rPr>
              <a:t>BATCH TYPE OF BIOGAS PLANT</a:t>
            </a:r>
            <a:endParaRPr lang="en-IN" sz="2400" b="1" u="sng" dirty="0">
              <a:latin typeface="Times New Roman" pitchFamily="18" charset="0"/>
              <a:cs typeface="Times New Roman" pitchFamily="18" charset="0"/>
            </a:endParaRPr>
          </a:p>
        </p:txBody>
      </p:sp>
      <p:sp>
        <p:nvSpPr>
          <p:cNvPr id="5" name="Subtitle 4"/>
          <p:cNvSpPr>
            <a:spLocks noGrp="1"/>
          </p:cNvSpPr>
          <p:nvPr>
            <p:ph type="subTitle" idx="1"/>
          </p:nvPr>
        </p:nvSpPr>
        <p:spPr>
          <a:xfrm>
            <a:off x="0" y="5943600"/>
            <a:ext cx="9144000" cy="914400"/>
          </a:xfrm>
        </p:spPr>
        <p:style>
          <a:lnRef idx="2">
            <a:schemeClr val="dk1"/>
          </a:lnRef>
          <a:fillRef idx="1">
            <a:schemeClr val="lt1"/>
          </a:fillRef>
          <a:effectRef idx="0">
            <a:schemeClr val="dk1"/>
          </a:effectRef>
          <a:fontRef idx="minor">
            <a:schemeClr val="dk1"/>
          </a:fontRef>
        </p:style>
        <p:txBody>
          <a:bodyPr>
            <a:normAutofit/>
          </a:bodyPr>
          <a:lstStyle/>
          <a:p>
            <a:r>
              <a:rPr lang="en-US" sz="1800" dirty="0">
                <a:solidFill>
                  <a:schemeClr val="tx1"/>
                </a:solidFill>
                <a:latin typeface="Times New Roman" pitchFamily="18" charset="0"/>
                <a:cs typeface="Times New Roman" pitchFamily="18" charset="0"/>
              </a:rPr>
              <a:t>Fig : Batch Type of Biogas Plant</a:t>
            </a:r>
            <a:endParaRPr lang="en-IN" sz="1800" dirty="0">
              <a:solidFill>
                <a:schemeClr val="tx1"/>
              </a:solidFill>
              <a:latin typeface="Times New Roman" pitchFamily="18" charset="0"/>
              <a:cs typeface="Times New Roman" pitchFamily="18" charset="0"/>
            </a:endParaRPr>
          </a:p>
        </p:txBody>
      </p:sp>
      <p:pic>
        <p:nvPicPr>
          <p:cNvPr id="1026" name="Picture 2" descr="D:\LBRCE\EEP 2020-2021\ENVIRONMENT\batch type.PNG"/>
          <p:cNvPicPr>
            <a:picLocks noChangeAspect="1" noChangeArrowheads="1"/>
          </p:cNvPicPr>
          <p:nvPr/>
        </p:nvPicPr>
        <p:blipFill>
          <a:blip r:embed="rId2"/>
          <a:srcRect/>
          <a:stretch>
            <a:fillRect/>
          </a:stretch>
        </p:blipFill>
        <p:spPr bwMode="auto">
          <a:xfrm>
            <a:off x="1" y="914400"/>
            <a:ext cx="9144000" cy="50292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BATCH TYPE OF BIOGAS PLANT:</a:t>
            </a:r>
            <a:br>
              <a:rPr lang="en-US" sz="2400" b="1" u="sng"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 batch type plant consists of a number of digesters which are charged, used and emptied one by one in a synchronous manner to maintain regular supply to gas holder (or) storage tank. Each digester is charged with fresh biomass and it starts supplying biogas after 8-10 days. The digester is now capable of supplying biogas for about 40-50 days till it’s biomass is completely digested. Hence each digester should be charged in about at an interval of 50-60 days. Digester in a batch biogas plant is shown in the above figure. The installation and operation of batch type plant is both capital and </a:t>
            </a:r>
            <a:r>
              <a:rPr lang="en-US" sz="2400" dirty="0" err="1">
                <a:latin typeface="Times New Roman" pitchFamily="18" charset="0"/>
                <a:cs typeface="Times New Roman" pitchFamily="18" charset="0"/>
              </a:rPr>
              <a:t>labour</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66799"/>
          </a:xfrm>
        </p:spPr>
        <p:style>
          <a:lnRef idx="2">
            <a:schemeClr val="dk1"/>
          </a:lnRef>
          <a:fillRef idx="1">
            <a:schemeClr val="lt1"/>
          </a:fillRef>
          <a:effectRef idx="0">
            <a:schemeClr val="dk1"/>
          </a:effectRef>
          <a:fontRef idx="minor">
            <a:schemeClr val="dk1"/>
          </a:fontRef>
        </p:style>
        <p:txBody>
          <a:bodyPr>
            <a:normAutofit/>
          </a:bodyPr>
          <a:lstStyle/>
          <a:p>
            <a:r>
              <a:rPr lang="en-US" sz="2400" b="1" u="sng" dirty="0">
                <a:latin typeface="Times New Roman" pitchFamily="18" charset="0"/>
                <a:cs typeface="Times New Roman" pitchFamily="18" charset="0"/>
              </a:rPr>
              <a:t>CONTINUOUS TYPE BIOGAS PLANT</a:t>
            </a:r>
            <a:endParaRPr lang="en-IN" sz="2400" b="1" u="sng" dirty="0">
              <a:latin typeface="Times New Roman" pitchFamily="18" charset="0"/>
              <a:cs typeface="Times New Roman" pitchFamily="18" charset="0"/>
            </a:endParaRPr>
          </a:p>
        </p:txBody>
      </p:sp>
      <p:sp>
        <p:nvSpPr>
          <p:cNvPr id="5" name="Subtitle 4"/>
          <p:cNvSpPr>
            <a:spLocks noGrp="1"/>
          </p:cNvSpPr>
          <p:nvPr>
            <p:ph type="subTitle" idx="1"/>
          </p:nvPr>
        </p:nvSpPr>
        <p:spPr>
          <a:xfrm>
            <a:off x="0" y="6096000"/>
            <a:ext cx="9144000" cy="762000"/>
          </a:xfrm>
        </p:spPr>
        <p:style>
          <a:lnRef idx="2">
            <a:schemeClr val="dk1"/>
          </a:lnRef>
          <a:fillRef idx="1">
            <a:schemeClr val="lt1"/>
          </a:fillRef>
          <a:effectRef idx="0">
            <a:schemeClr val="dk1"/>
          </a:effectRef>
          <a:fontRef idx="minor">
            <a:schemeClr val="dk1"/>
          </a:fontRef>
        </p:style>
        <p:txBody>
          <a:bodyPr>
            <a:normAutofit/>
          </a:bodyPr>
          <a:lstStyle/>
          <a:p>
            <a:r>
              <a:rPr lang="en-US" sz="1800" dirty="0">
                <a:solidFill>
                  <a:schemeClr val="tx1"/>
                </a:solidFill>
                <a:latin typeface="Times New Roman" pitchFamily="18" charset="0"/>
                <a:cs typeface="Times New Roman" pitchFamily="18" charset="0"/>
              </a:rPr>
              <a:t>Fig: CONTINUOUS TYPE BIOGAS PLANT</a:t>
            </a:r>
            <a:endParaRPr lang="en-IN" sz="1800" dirty="0">
              <a:solidFill>
                <a:schemeClr val="tx1"/>
              </a:solidFill>
              <a:latin typeface="Times New Roman" pitchFamily="18" charset="0"/>
              <a:cs typeface="Times New Roman" pitchFamily="18" charset="0"/>
            </a:endParaRPr>
          </a:p>
        </p:txBody>
      </p:sp>
      <p:pic>
        <p:nvPicPr>
          <p:cNvPr id="2050" name="Picture 2" descr="D:\LBRCE\EEP 2020-2021\ENVIRONMENT\continuos type.PNG"/>
          <p:cNvPicPr>
            <a:picLocks noChangeAspect="1" noChangeArrowheads="1"/>
          </p:cNvPicPr>
          <p:nvPr/>
        </p:nvPicPr>
        <p:blipFill>
          <a:blip r:embed="rId2"/>
          <a:srcRect/>
          <a:stretch>
            <a:fillRect/>
          </a:stretch>
        </p:blipFill>
        <p:spPr bwMode="auto">
          <a:xfrm>
            <a:off x="0" y="1066800"/>
            <a:ext cx="9143999" cy="50292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dirty="0">
                <a:latin typeface="Times New Roman" pitchFamily="18" charset="0"/>
                <a:cs typeface="Times New Roman" pitchFamily="18" charset="0"/>
              </a:rPr>
              <a:t>Biomass:</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Biomass is organic matter produced by plants both terrestrial (those grown on land) and aquatic (those grown in water) and their derivatives. It includes forest crops and residues, crops grown especially for their energy content on “energy farms” and animal manure.</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As the word clearly signifies; biomass means organic matter and photo chemical approach to harness solar energy means harnessing of solar energy by photosynthesis. Solar energy stored in the form of chemical energy. Hence</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Solar energy </a:t>
            </a:r>
            <a:r>
              <a:rPr lang="en-US" sz="1600" dirty="0">
                <a:latin typeface="Times New Roman" pitchFamily="18" charset="0"/>
                <a:cs typeface="Times New Roman" pitchFamily="18" charset="0"/>
                <a:sym typeface="Wingdings" pitchFamily="2" charset="2"/>
              </a:rPr>
              <a:t> Photosynthesis  Biomass  Energy generation.</a:t>
            </a:r>
            <a:br>
              <a:rPr lang="en-US" sz="1600" dirty="0">
                <a:latin typeface="Times New Roman" pitchFamily="18" charset="0"/>
                <a:cs typeface="Times New Roman" pitchFamily="18" charset="0"/>
                <a:sym typeface="Wingdings" pitchFamily="2" charset="2"/>
              </a:rPr>
            </a:br>
            <a:br>
              <a:rPr lang="en-US" sz="1600" dirty="0">
                <a:latin typeface="Times New Roman" pitchFamily="18" charset="0"/>
                <a:cs typeface="Times New Roman" pitchFamily="18" charset="0"/>
                <a:sym typeface="Wingdings" pitchFamily="2" charset="2"/>
              </a:rPr>
            </a:br>
            <a:br>
              <a:rPr lang="en-US" sz="1600" dirty="0">
                <a:latin typeface="Times New Roman" pitchFamily="18" charset="0"/>
                <a:cs typeface="Times New Roman" pitchFamily="18" charset="0"/>
                <a:sym typeface="Wingdings" pitchFamily="2" charset="2"/>
              </a:rPr>
            </a:br>
            <a:br>
              <a:rPr lang="en-US" sz="1600" dirty="0">
                <a:latin typeface="Times New Roman" pitchFamily="18" charset="0"/>
                <a:cs typeface="Times New Roman" pitchFamily="18" charset="0"/>
                <a:sym typeface="Wingdings" pitchFamily="2" charset="2"/>
              </a:rPr>
            </a:br>
            <a:br>
              <a:rPr lang="en-US" sz="1600" dirty="0">
                <a:latin typeface="Times New Roman" pitchFamily="18" charset="0"/>
                <a:cs typeface="Times New Roman" pitchFamily="18" charset="0"/>
                <a:sym typeface="Wingdings" pitchFamily="2" charset="2"/>
              </a:rPr>
            </a:br>
            <a:br>
              <a:rPr lang="en-US" sz="1600" dirty="0">
                <a:latin typeface="Times New Roman" pitchFamily="18" charset="0"/>
                <a:cs typeface="Times New Roman" pitchFamily="18" charset="0"/>
                <a:sym typeface="Wingdings" pitchFamily="2" charset="2"/>
              </a:rPr>
            </a:br>
            <a:r>
              <a:rPr lang="en-US" sz="1600" dirty="0">
                <a:latin typeface="Times New Roman" pitchFamily="18" charset="0"/>
                <a:cs typeface="Times New Roman" pitchFamily="18" charset="0"/>
                <a:sym typeface="Wingdings" pitchFamily="2" charset="2"/>
              </a:rPr>
              <a:t>	</a:t>
            </a:r>
            <a:endParaRPr lang="en-IN" sz="1600" dirty="0">
              <a:latin typeface="Times New Roman" pitchFamily="18" charset="0"/>
              <a:cs typeface="Times New Roman" pitchFamily="18" charset="0"/>
            </a:endParaRPr>
          </a:p>
        </p:txBody>
      </p:sp>
      <p:pic>
        <p:nvPicPr>
          <p:cNvPr id="4" name="Picture 3" descr="D:\bkp\EEP\ISEL0021-Article-41-BioMassEnergy_v1_2.png"/>
          <p:cNvPicPr>
            <a:picLocks noChangeAspect="1" noChangeArrowheads="1"/>
          </p:cNvPicPr>
          <p:nvPr/>
        </p:nvPicPr>
        <p:blipFill>
          <a:blip r:embed="rId2"/>
          <a:srcRect/>
          <a:stretch>
            <a:fillRect/>
          </a:stretch>
        </p:blipFill>
        <p:spPr bwMode="auto">
          <a:xfrm>
            <a:off x="0" y="2590800"/>
            <a:ext cx="9144000" cy="4267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Footer Placeholder 5"/>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dirty="0">
                <a:latin typeface="Times New Roman" pitchFamily="18" charset="0"/>
                <a:cs typeface="Times New Roman" pitchFamily="18" charset="0"/>
              </a:rPr>
              <a:t>		</a:t>
            </a:r>
            <a:r>
              <a:rPr lang="en-US" sz="2400" b="1" u="sng" dirty="0">
                <a:latin typeface="Times New Roman" pitchFamily="18" charset="0"/>
                <a:cs typeface="Times New Roman" pitchFamily="18" charset="0"/>
              </a:rPr>
              <a:t>CONTINUOUS TYPE BIOGAS PLANT</a:t>
            </a:r>
            <a:br>
              <a:rPr lang="en-US" sz="2400" b="1" u="sng" dirty="0">
                <a:latin typeface="Times New Roman" pitchFamily="18" charset="0"/>
                <a:cs typeface="Times New Roman" pitchFamily="18" charset="0"/>
              </a:rPr>
            </a:br>
            <a:br>
              <a:rPr lang="en-US" sz="2400" b="1" u="sng" dirty="0">
                <a:latin typeface="Times New Roman" pitchFamily="18" charset="0"/>
                <a:cs typeface="Times New Roman" pitchFamily="18" charset="0"/>
              </a:rPr>
            </a:br>
            <a:r>
              <a:rPr lang="en-US" sz="2400" dirty="0">
                <a:latin typeface="Times New Roman" pitchFamily="18" charset="0"/>
                <a:cs typeface="Times New Roman" pitchFamily="18" charset="0"/>
              </a:rPr>
              <a:t>	The continuous type of biogas plant , a certain quantity of biomass slurry is fed daily into the digester. This is made possible by the removal of slurry through an outlet so that the digester can have space to intake fresh biomass slurry. The biogas produced is either stored in the digester (or) removed to be stored in a gas holder. The plant operates continuously and it stopped only for the removal of sludge. The layer of slum at the top of the biomass slurry is periodically broken with the help of the stirrer as shown in the figure. The stirring also helps in better mixing of biomass slurry to speed up the digestion process. This type of plant  is most suitable for individual house owners as the daily wastage can meet the biomass feed requirement of the digester.</a:t>
            </a:r>
            <a:br>
              <a:rPr lang="en-US" sz="2400" b="1" u="sng"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66800"/>
          </a:xfrm>
        </p:spPr>
        <p:style>
          <a:lnRef idx="2">
            <a:schemeClr val="dk1"/>
          </a:lnRef>
          <a:fillRef idx="1">
            <a:schemeClr val="lt1"/>
          </a:fillRef>
          <a:effectRef idx="0">
            <a:schemeClr val="dk1"/>
          </a:effectRef>
          <a:fontRef idx="minor">
            <a:schemeClr val="dk1"/>
          </a:fontRef>
        </p:style>
        <p:txBody>
          <a:bodyPr>
            <a:normAutofit/>
          </a:bodyPr>
          <a:lstStyle/>
          <a:p>
            <a:r>
              <a:rPr lang="en-US" sz="2400" b="1" u="sng" dirty="0">
                <a:latin typeface="Times New Roman" pitchFamily="18" charset="0"/>
                <a:cs typeface="Times New Roman" pitchFamily="18" charset="0"/>
              </a:rPr>
              <a:t>FLOATING DRUM TYPE BIOGAS PLANT</a:t>
            </a:r>
            <a:endParaRPr lang="en-IN" sz="2400" b="1" u="sng" dirty="0">
              <a:latin typeface="Times New Roman" pitchFamily="18" charset="0"/>
              <a:cs typeface="Times New Roman" pitchFamily="18" charset="0"/>
            </a:endParaRPr>
          </a:p>
        </p:txBody>
      </p:sp>
      <p:sp>
        <p:nvSpPr>
          <p:cNvPr id="5" name="Subtitle 4"/>
          <p:cNvSpPr>
            <a:spLocks noGrp="1"/>
          </p:cNvSpPr>
          <p:nvPr>
            <p:ph type="subTitle" idx="1"/>
          </p:nvPr>
        </p:nvSpPr>
        <p:spPr>
          <a:xfrm>
            <a:off x="0" y="6019800"/>
            <a:ext cx="9144000" cy="838200"/>
          </a:xfrm>
        </p:spPr>
        <p:style>
          <a:lnRef idx="2">
            <a:schemeClr val="dk1"/>
          </a:lnRef>
          <a:fillRef idx="1">
            <a:schemeClr val="lt1"/>
          </a:fillRef>
          <a:effectRef idx="0">
            <a:schemeClr val="dk1"/>
          </a:effectRef>
          <a:fontRef idx="minor">
            <a:schemeClr val="dk1"/>
          </a:fontRef>
        </p:style>
        <p:txBody>
          <a:bodyPr>
            <a:normAutofit/>
          </a:bodyPr>
          <a:lstStyle/>
          <a:p>
            <a:r>
              <a:rPr lang="en-US" sz="1800" dirty="0">
                <a:solidFill>
                  <a:schemeClr val="tx1"/>
                </a:solidFill>
                <a:latin typeface="Times New Roman" pitchFamily="18" charset="0"/>
                <a:cs typeface="Times New Roman" pitchFamily="18" charset="0"/>
              </a:rPr>
              <a:t> Fig: FLOATING DRUM TYPE BIOGAS PLANT</a:t>
            </a:r>
            <a:endParaRPr lang="en-IN" sz="1800" dirty="0">
              <a:solidFill>
                <a:schemeClr val="tx1"/>
              </a:solidFill>
              <a:latin typeface="Times New Roman" pitchFamily="18" charset="0"/>
              <a:cs typeface="Times New Roman" pitchFamily="18" charset="0"/>
            </a:endParaRPr>
          </a:p>
        </p:txBody>
      </p:sp>
      <p:pic>
        <p:nvPicPr>
          <p:cNvPr id="3074" name="Picture 2" descr="D:\LBRCE\EEP 2020-2021\ENVIRONMENT\floating drum.PNG"/>
          <p:cNvPicPr>
            <a:picLocks noChangeAspect="1" noChangeArrowheads="1"/>
          </p:cNvPicPr>
          <p:nvPr/>
        </p:nvPicPr>
        <p:blipFill>
          <a:blip r:embed="rId2"/>
          <a:srcRect/>
          <a:stretch>
            <a:fillRect/>
          </a:stretch>
        </p:blipFill>
        <p:spPr bwMode="auto">
          <a:xfrm>
            <a:off x="0" y="1066800"/>
            <a:ext cx="9144000" cy="49530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br>
              <a:rPr lang="en-US" sz="2400" dirty="0">
                <a:latin typeface="Times New Roman" pitchFamily="18" charset="0"/>
                <a:cs typeface="Times New Roman" pitchFamily="18" charset="0"/>
              </a:rPr>
            </a:br>
            <a:r>
              <a:rPr lang="en-US" sz="2400" b="1" u="sng" dirty="0">
                <a:latin typeface="Times New Roman" pitchFamily="18" charset="0"/>
                <a:cs typeface="Times New Roman" pitchFamily="18" charset="0"/>
              </a:rPr>
              <a:t>FLOATING DRUM TYPE BIOGAS PLANT:</a:t>
            </a:r>
            <a:br>
              <a:rPr lang="en-US" sz="2400" b="1" u="sng" dirty="0">
                <a:latin typeface="Times New Roman" pitchFamily="18" charset="0"/>
                <a:cs typeface="Times New Roman" pitchFamily="18" charset="0"/>
              </a:rPr>
            </a:b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The digester chamber is provided with a partition wall at the centre so that optimum condition is for growth of acid forming bacteria and methane forming bacteria can be provided in the partitioned portions as biomass slurry should be acidic and basic for acid foaming and methane foaming respectively. The pipe arrangements are provided to the digester for the supply of feed of biomass slurry and the removal of digested slurry. As digested slurry has floating gas holder , the pressure inside the digester remains constant. There is no risk of explosion due to prevailing low pressure of gas.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990599"/>
          </a:xfrm>
        </p:spPr>
        <p:style>
          <a:lnRef idx="2">
            <a:schemeClr val="dk1"/>
          </a:lnRef>
          <a:fillRef idx="1">
            <a:schemeClr val="lt1"/>
          </a:fillRef>
          <a:effectRef idx="0">
            <a:schemeClr val="dk1"/>
          </a:effectRef>
          <a:fontRef idx="minor">
            <a:schemeClr val="dk1"/>
          </a:fontRef>
        </p:style>
        <p:txBody>
          <a:bodyPr>
            <a:normAutofit/>
          </a:bodyPr>
          <a:lstStyle/>
          <a:p>
            <a:r>
              <a:rPr lang="en-US" sz="2400" b="1" u="sng" dirty="0">
                <a:latin typeface="Times New Roman" pitchFamily="18" charset="0"/>
                <a:cs typeface="Times New Roman" pitchFamily="18" charset="0"/>
              </a:rPr>
              <a:t>FIXED DOME TYPE OF BIOGAS PLANT</a:t>
            </a:r>
            <a:endParaRPr lang="en-IN" sz="2400" b="1" u="sng" dirty="0">
              <a:latin typeface="Times New Roman" pitchFamily="18" charset="0"/>
              <a:cs typeface="Times New Roman" pitchFamily="18" charset="0"/>
            </a:endParaRPr>
          </a:p>
        </p:txBody>
      </p:sp>
      <p:sp>
        <p:nvSpPr>
          <p:cNvPr id="5" name="Subtitle 4"/>
          <p:cNvSpPr>
            <a:spLocks noGrp="1"/>
          </p:cNvSpPr>
          <p:nvPr>
            <p:ph type="subTitle" idx="1"/>
          </p:nvPr>
        </p:nvSpPr>
        <p:spPr>
          <a:xfrm>
            <a:off x="0" y="6248400"/>
            <a:ext cx="9144000" cy="609600"/>
          </a:xfrm>
        </p:spPr>
        <p:style>
          <a:lnRef idx="2">
            <a:schemeClr val="dk1"/>
          </a:lnRef>
          <a:fillRef idx="1">
            <a:schemeClr val="lt1"/>
          </a:fillRef>
          <a:effectRef idx="0">
            <a:schemeClr val="dk1"/>
          </a:effectRef>
          <a:fontRef idx="minor">
            <a:schemeClr val="dk1"/>
          </a:fontRef>
        </p:style>
        <p:txBody>
          <a:bodyPr>
            <a:normAutofit/>
          </a:bodyPr>
          <a:lstStyle/>
          <a:p>
            <a:r>
              <a:rPr lang="en-US" sz="1800" dirty="0">
                <a:solidFill>
                  <a:schemeClr val="tx1"/>
                </a:solidFill>
                <a:latin typeface="Times New Roman" pitchFamily="18" charset="0"/>
                <a:cs typeface="Times New Roman" pitchFamily="18" charset="0"/>
              </a:rPr>
              <a:t>Fig : FIXED DOME TYPE OF BIOGAS PLANT</a:t>
            </a:r>
            <a:endParaRPr lang="en-IN" sz="1800" dirty="0">
              <a:solidFill>
                <a:schemeClr val="tx1"/>
              </a:solidFill>
              <a:latin typeface="Times New Roman" pitchFamily="18" charset="0"/>
              <a:cs typeface="Times New Roman" pitchFamily="18" charset="0"/>
            </a:endParaRPr>
          </a:p>
        </p:txBody>
      </p:sp>
      <p:pic>
        <p:nvPicPr>
          <p:cNvPr id="4098" name="Picture 2" descr="D:\LBRCE\EEP 2020-2021\ENVIRONMENT\fixed dome type.PNG"/>
          <p:cNvPicPr>
            <a:picLocks noChangeAspect="1" noChangeArrowheads="1"/>
          </p:cNvPicPr>
          <p:nvPr/>
        </p:nvPicPr>
        <p:blipFill>
          <a:blip r:embed="rId2"/>
          <a:srcRect/>
          <a:stretch>
            <a:fillRect/>
          </a:stretch>
        </p:blipFill>
        <p:spPr bwMode="auto">
          <a:xfrm>
            <a:off x="0" y="990600"/>
            <a:ext cx="9144000" cy="52578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FIXED DOME TYPE OF BIOGAS PLANT</a:t>
            </a:r>
            <a:br>
              <a:rPr lang="en-US" sz="2400" b="1" u="sng" dirty="0">
                <a:latin typeface="Times New Roman" pitchFamily="18" charset="0"/>
                <a:cs typeface="Times New Roman" pitchFamily="18" charset="0"/>
              </a:rPr>
            </a:br>
            <a:br>
              <a:rPr lang="en-US" sz="2400" b="1" u="sng" dirty="0">
                <a:latin typeface="Times New Roman" pitchFamily="18" charset="0"/>
                <a:cs typeface="Times New Roman" pitchFamily="18" charset="0"/>
              </a:rPr>
            </a:br>
            <a:r>
              <a:rPr lang="en-US" sz="2400" dirty="0">
                <a:latin typeface="Times New Roman" pitchFamily="18" charset="0"/>
                <a:cs typeface="Times New Roman" pitchFamily="18" charset="0"/>
              </a:rPr>
              <a:t>	It has constant volume but varying pressure inside the digester as it has no movable type gas holder but a fixed dome at the upper portion of the digester as shown in figure. The biomass and water are mixed into slurry in inlet mixing tank, which is fed into the digester through the inlet pipe. A stirrer is provided in the digester tank to mix the slurry inside the digester, which also helps in mixing up of scum floating on the slurry. The generated biogas accumulates in the fixed dome of the digester and it is taken out from an opening in the digester. In the modified fixed dome type of biogas plant, a displacement tank is also provided which is connected to the digester. As the pressure of the gas in the fixed dome increase, the level of slurry inside the digester goes down and it forces the slurry to raise in the displacement tank. This arrangement helps in maintaining a constant pressure inside the digester about 1m of water column and the digested slurry from the displacement tank.</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2">
            <a:schemeClr val="dk1"/>
          </a:lnRef>
          <a:fillRef idx="1">
            <a:schemeClr val="lt1"/>
          </a:fillRef>
          <a:effectRef idx="0">
            <a:schemeClr val="dk1"/>
          </a:effectRef>
          <a:fontRef idx="minor">
            <a:schemeClr val="dk1"/>
          </a:fontRef>
        </p:style>
        <p:txBody>
          <a:bodyPr>
            <a:normAutofit/>
          </a:bodyPr>
          <a:lstStyle/>
          <a:p>
            <a:r>
              <a:rPr lang="en-US" sz="2000" b="1" u="sng" dirty="0">
                <a:latin typeface="Times New Roman" pitchFamily="18" charset="0"/>
                <a:cs typeface="Times New Roman" pitchFamily="18" charset="0"/>
              </a:rPr>
              <a:t>Comparison of floating drum and fixed dome plants</a:t>
            </a:r>
            <a:endParaRPr lang="en-IN" sz="2000" b="1" u="sng" dirty="0">
              <a:latin typeface="Times New Roman" pitchFamily="18" charset="0"/>
              <a:cs typeface="Times New Roman" pitchFamily="18" charset="0"/>
            </a:endParaRPr>
          </a:p>
        </p:txBody>
      </p:sp>
      <p:sp>
        <p:nvSpPr>
          <p:cNvPr id="3" name="Content Placeholder 2"/>
          <p:cNvSpPr>
            <a:spLocks noGrp="1"/>
          </p:cNvSpPr>
          <p:nvPr>
            <p:ph sz="half" idx="1"/>
          </p:nvPr>
        </p:nvSpPr>
        <p:spPr>
          <a:xfrm>
            <a:off x="0" y="990600"/>
            <a:ext cx="4495800" cy="5867400"/>
          </a:xfrm>
        </p:spPr>
        <p:style>
          <a:lnRef idx="2">
            <a:schemeClr val="dk1"/>
          </a:lnRef>
          <a:fillRef idx="1">
            <a:schemeClr val="lt1"/>
          </a:fillRef>
          <a:effectRef idx="0">
            <a:schemeClr val="dk1"/>
          </a:effectRef>
          <a:fontRef idx="minor">
            <a:schemeClr val="dk1"/>
          </a:fontRef>
        </p:style>
        <p:txBody>
          <a:bodyPr>
            <a:normAutofit/>
          </a:bodyPr>
          <a:lstStyle/>
          <a:p>
            <a:r>
              <a:rPr lang="en-US" sz="2000" dirty="0">
                <a:latin typeface="Times New Roman" pitchFamily="18" charset="0"/>
                <a:cs typeface="Times New Roman" pitchFamily="18" charset="0"/>
              </a:rPr>
              <a:t>It has constant pressure.</a:t>
            </a:r>
          </a:p>
          <a:p>
            <a:r>
              <a:rPr lang="en-US" sz="2000" dirty="0">
                <a:latin typeface="Times New Roman" pitchFamily="18" charset="0"/>
                <a:cs typeface="Times New Roman" pitchFamily="18" charset="0"/>
              </a:rPr>
              <a:t>Pressure is more than the atmospheric pressure.</a:t>
            </a:r>
          </a:p>
          <a:p>
            <a:r>
              <a:rPr lang="en-US" sz="2000" dirty="0">
                <a:latin typeface="Times New Roman" pitchFamily="18" charset="0"/>
                <a:cs typeface="Times New Roman" pitchFamily="18" charset="0"/>
              </a:rPr>
              <a:t>No danger of explosion of gas in the digester.</a:t>
            </a:r>
          </a:p>
          <a:p>
            <a:r>
              <a:rPr lang="en-US" sz="2000" dirty="0">
                <a:latin typeface="Times New Roman" pitchFamily="18" charset="0"/>
                <a:cs typeface="Times New Roman" pitchFamily="18" charset="0"/>
              </a:rPr>
              <a:t>No danger of leakage of gas.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Cost is more.</a:t>
            </a:r>
          </a:p>
          <a:p>
            <a:r>
              <a:rPr lang="en-US" sz="2000" dirty="0">
                <a:latin typeface="Times New Roman" pitchFamily="18" charset="0"/>
                <a:cs typeface="Times New Roman" pitchFamily="18" charset="0"/>
              </a:rPr>
              <a:t>Corrosion of steel is likely.</a:t>
            </a:r>
          </a:p>
          <a:p>
            <a:r>
              <a:rPr lang="en-US" sz="2000" dirty="0">
                <a:latin typeface="Times New Roman" pitchFamily="18" charset="0"/>
                <a:cs typeface="Times New Roman" pitchFamily="18" charset="0"/>
              </a:rPr>
              <a:t>More maintenance needed due to sliding metallic drum.</a:t>
            </a:r>
          </a:p>
          <a:p>
            <a:r>
              <a:rPr lang="en-US" sz="2000" dirty="0">
                <a:latin typeface="Times New Roman" pitchFamily="18" charset="0"/>
                <a:cs typeface="Times New Roman" pitchFamily="18" charset="0"/>
              </a:rPr>
              <a:t>Gas production is high due to lower pressure.</a:t>
            </a:r>
          </a:p>
          <a:p>
            <a:r>
              <a:rPr lang="en-US" sz="2000" dirty="0">
                <a:latin typeface="Times New Roman" pitchFamily="18" charset="0"/>
                <a:cs typeface="Times New Roman" pitchFamily="18" charset="0"/>
              </a:rPr>
              <a:t>Installation is simple.</a:t>
            </a:r>
            <a:endParaRPr lang="en-IN"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4495800" y="990600"/>
            <a:ext cx="4648200" cy="5867400"/>
          </a:xfrm>
        </p:spPr>
        <p:style>
          <a:lnRef idx="2">
            <a:schemeClr val="dk1"/>
          </a:lnRef>
          <a:fillRef idx="1">
            <a:schemeClr val="lt1"/>
          </a:fillRef>
          <a:effectRef idx="0">
            <a:schemeClr val="dk1"/>
          </a:effectRef>
          <a:fontRef idx="minor">
            <a:schemeClr val="dk1"/>
          </a:fontRef>
        </p:style>
        <p:txBody>
          <a:bodyPr>
            <a:normAutofit/>
          </a:bodyPr>
          <a:lstStyle/>
          <a:p>
            <a:r>
              <a:rPr lang="en-US" sz="2000" dirty="0">
                <a:latin typeface="Times New Roman" pitchFamily="18" charset="0"/>
                <a:cs typeface="Times New Roman" pitchFamily="18" charset="0"/>
              </a:rPr>
              <a:t>It has constant volume.</a:t>
            </a:r>
          </a:p>
          <a:p>
            <a:r>
              <a:rPr lang="en-US" sz="2000" dirty="0">
                <a:latin typeface="Times New Roman" pitchFamily="18" charset="0"/>
                <a:cs typeface="Times New Roman" pitchFamily="18" charset="0"/>
              </a:rPr>
              <a:t>Pressure can be as high as 1 m of water column.</a:t>
            </a:r>
          </a:p>
          <a:p>
            <a:r>
              <a:rPr lang="en-US" sz="2000" dirty="0">
                <a:latin typeface="Times New Roman" pitchFamily="18" charset="0"/>
                <a:cs typeface="Times New Roman" pitchFamily="18" charset="0"/>
              </a:rPr>
              <a:t>Danger of explosion exists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Due to high pressure there is danger of leakage of gas.</a:t>
            </a:r>
          </a:p>
          <a:p>
            <a:r>
              <a:rPr lang="en-US" sz="2000" dirty="0">
                <a:latin typeface="Times New Roman" pitchFamily="18" charset="0"/>
                <a:cs typeface="Times New Roman" pitchFamily="18" charset="0"/>
              </a:rPr>
              <a:t>Cost is less.</a:t>
            </a:r>
          </a:p>
          <a:p>
            <a:r>
              <a:rPr lang="en-US" sz="2000" dirty="0">
                <a:latin typeface="Times New Roman" pitchFamily="18" charset="0"/>
                <a:cs typeface="Times New Roman" pitchFamily="18" charset="0"/>
              </a:rPr>
              <a:t>There is no such danger.</a:t>
            </a:r>
          </a:p>
          <a:p>
            <a:r>
              <a:rPr lang="en-US" sz="2000" dirty="0">
                <a:latin typeface="Times New Roman" pitchFamily="18" charset="0"/>
                <a:cs typeface="Times New Roman" pitchFamily="18" charset="0"/>
              </a:rPr>
              <a:t>Less maintenance needed.</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Low production of gas.</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Installation is difficult.</a:t>
            </a:r>
            <a:endParaRPr lang="en-IN"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Footer Placeholder 5"/>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838199"/>
          </a:xfrm>
        </p:spPr>
        <p:style>
          <a:lnRef idx="2">
            <a:schemeClr val="dk1"/>
          </a:lnRef>
          <a:fillRef idx="1">
            <a:schemeClr val="lt1"/>
          </a:fillRef>
          <a:effectRef idx="0">
            <a:schemeClr val="dk1"/>
          </a:effectRef>
          <a:fontRef idx="minor">
            <a:schemeClr val="dk1"/>
          </a:fontRef>
        </p:style>
        <p:txBody>
          <a:bodyPr>
            <a:normAutofit/>
          </a:bodyPr>
          <a:lstStyle/>
          <a:p>
            <a:pPr algn="l"/>
            <a:r>
              <a:rPr lang="en-US" sz="2000" b="1" u="sng" dirty="0">
                <a:latin typeface="Times New Roman" pitchFamily="18" charset="0"/>
                <a:cs typeface="Times New Roman" pitchFamily="18" charset="0"/>
              </a:rPr>
              <a:t>Advantages and disadvantages of floating drum type biogas plant:</a:t>
            </a:r>
            <a:endParaRPr lang="en-IN" sz="20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0" y="838200"/>
            <a:ext cx="9144000" cy="6019800"/>
          </a:xfrm>
        </p:spPr>
        <p:style>
          <a:lnRef idx="2">
            <a:schemeClr val="dk1"/>
          </a:lnRef>
          <a:fillRef idx="1">
            <a:schemeClr val="lt1"/>
          </a:fillRef>
          <a:effectRef idx="0">
            <a:schemeClr val="dk1"/>
          </a:effectRef>
          <a:fontRef idx="minor">
            <a:schemeClr val="dk1"/>
          </a:fontRef>
        </p:style>
        <p:txBody>
          <a:bodyPr>
            <a:normAutofit/>
          </a:bodyPr>
          <a:lstStyle/>
          <a:p>
            <a:pPr algn="l"/>
            <a:r>
              <a:rPr lang="en-US" sz="2000" u="sng" dirty="0">
                <a:solidFill>
                  <a:schemeClr val="tx1"/>
                </a:solidFill>
                <a:latin typeface="Times New Roman" pitchFamily="18" charset="0"/>
                <a:cs typeface="Times New Roman" pitchFamily="18" charset="0"/>
              </a:rPr>
              <a:t>Advantages</a:t>
            </a:r>
            <a:r>
              <a:rPr lang="en-US" sz="2000" dirty="0">
                <a:solidFill>
                  <a:schemeClr val="tx1"/>
                </a:solidFill>
                <a:latin typeface="Times New Roman" pitchFamily="18" charset="0"/>
                <a:cs typeface="Times New Roman" pitchFamily="18" charset="0"/>
              </a:rPr>
              <a:t> :</a:t>
            </a:r>
          </a:p>
          <a:p>
            <a:pPr algn="l">
              <a:buFont typeface="Arial" pitchFamily="34" charset="0"/>
              <a:buChar char="•"/>
            </a:pPr>
            <a:r>
              <a:rPr lang="en-US" sz="2000" dirty="0">
                <a:solidFill>
                  <a:schemeClr val="tx1"/>
                </a:solidFill>
                <a:latin typeface="Times New Roman" pitchFamily="18" charset="0"/>
                <a:cs typeface="Times New Roman" pitchFamily="18" charset="0"/>
              </a:rPr>
              <a:t> Higher gas prodcution.</a:t>
            </a:r>
          </a:p>
          <a:p>
            <a:pPr algn="l">
              <a:buFont typeface="Arial" pitchFamily="34" charset="0"/>
              <a:buChar char="•"/>
            </a:pPr>
            <a:r>
              <a:rPr lang="en-US" sz="2000" dirty="0">
                <a:solidFill>
                  <a:schemeClr val="tx1"/>
                </a:solidFill>
                <a:latin typeface="Times New Roman" pitchFamily="18" charset="0"/>
                <a:cs typeface="Times New Roman" pitchFamily="18" charset="0"/>
              </a:rPr>
              <a:t> No gas leakage problem.</a:t>
            </a:r>
          </a:p>
          <a:p>
            <a:pPr algn="l">
              <a:buFont typeface="Arial" pitchFamily="34" charset="0"/>
              <a:buChar char="•"/>
            </a:pPr>
            <a:r>
              <a:rPr lang="en-US" sz="2000" dirty="0">
                <a:solidFill>
                  <a:schemeClr val="tx1"/>
                </a:solidFill>
                <a:latin typeface="Times New Roman" pitchFamily="18" charset="0"/>
                <a:cs typeface="Times New Roman" pitchFamily="18" charset="0"/>
              </a:rPr>
              <a:t> Constant Gas pressure.</a:t>
            </a:r>
          </a:p>
          <a:p>
            <a:pPr algn="l">
              <a:buFont typeface="Arial" pitchFamily="34" charset="0"/>
              <a:buChar char="•"/>
            </a:pPr>
            <a:r>
              <a:rPr lang="en-US" sz="2000" dirty="0">
                <a:solidFill>
                  <a:schemeClr val="tx1"/>
                </a:solidFill>
                <a:latin typeface="Times New Roman" pitchFamily="18" charset="0"/>
                <a:cs typeface="Times New Roman" pitchFamily="18" charset="0"/>
              </a:rPr>
              <a:t> Simple Installation.</a:t>
            </a: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r>
              <a:rPr lang="en-US" sz="2000" u="sng" dirty="0">
                <a:solidFill>
                  <a:schemeClr val="tx1"/>
                </a:solidFill>
                <a:latin typeface="Times New Roman" pitchFamily="18" charset="0"/>
                <a:cs typeface="Times New Roman" pitchFamily="18" charset="0"/>
              </a:rPr>
              <a:t>Disadvantages</a:t>
            </a:r>
            <a:r>
              <a:rPr lang="en-US" sz="2000" dirty="0">
                <a:solidFill>
                  <a:schemeClr val="tx1"/>
                </a:solidFill>
                <a:latin typeface="Times New Roman" pitchFamily="18" charset="0"/>
                <a:cs typeface="Times New Roman" pitchFamily="18" charset="0"/>
              </a:rPr>
              <a:t>:</a:t>
            </a:r>
          </a:p>
          <a:p>
            <a:pPr algn="l">
              <a:buFont typeface="Arial" pitchFamily="34" charset="0"/>
              <a:buChar char="•"/>
            </a:pPr>
            <a:r>
              <a:rPr lang="en-US" sz="2000" dirty="0">
                <a:solidFill>
                  <a:schemeClr val="tx1"/>
                </a:solidFill>
                <a:latin typeface="Times New Roman" pitchFamily="18" charset="0"/>
                <a:cs typeface="Times New Roman" pitchFamily="18" charset="0"/>
              </a:rPr>
              <a:t> Higher cost.</a:t>
            </a:r>
          </a:p>
          <a:p>
            <a:pPr algn="l">
              <a:buFont typeface="Arial" pitchFamily="34" charset="0"/>
              <a:buChar char="•"/>
            </a:pPr>
            <a:r>
              <a:rPr lang="en-US" sz="2000" dirty="0">
                <a:solidFill>
                  <a:schemeClr val="tx1"/>
                </a:solidFill>
                <a:latin typeface="Times New Roman" pitchFamily="18" charset="0"/>
                <a:cs typeface="Times New Roman" pitchFamily="18" charset="0"/>
              </a:rPr>
              <a:t> Has corrosion problem.</a:t>
            </a:r>
          </a:p>
          <a:p>
            <a:pPr algn="l">
              <a:buFont typeface="Arial" pitchFamily="34" charset="0"/>
              <a:buChar char="•"/>
            </a:pPr>
            <a:r>
              <a:rPr lang="en-US" sz="2000" dirty="0">
                <a:solidFill>
                  <a:schemeClr val="tx1"/>
                </a:solidFill>
                <a:latin typeface="Times New Roman" pitchFamily="18" charset="0"/>
                <a:cs typeface="Times New Roman" pitchFamily="18" charset="0"/>
              </a:rPr>
              <a:t> It requires maintenance.</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1"/>
            <a:ext cx="8382000" cy="609599"/>
          </a:xfrm>
        </p:spPr>
        <p:style>
          <a:lnRef idx="2">
            <a:schemeClr val="dk1"/>
          </a:lnRef>
          <a:fillRef idx="1">
            <a:schemeClr val="lt1"/>
          </a:fillRef>
          <a:effectRef idx="0">
            <a:schemeClr val="dk1"/>
          </a:effectRef>
          <a:fontRef idx="minor">
            <a:schemeClr val="dk1"/>
          </a:fontRef>
        </p:style>
        <p:txBody>
          <a:bodyPr>
            <a:normAutofit/>
          </a:bodyPr>
          <a:lstStyle/>
          <a:p>
            <a:pPr algn="l"/>
            <a:r>
              <a:rPr lang="en-US" sz="2000" b="1" u="sng" dirty="0">
                <a:latin typeface="Times New Roman" pitchFamily="18" charset="0"/>
                <a:cs typeface="Times New Roman" pitchFamily="18" charset="0"/>
              </a:rPr>
              <a:t>Advantages and disadvantages of fixed drum type biogas plant:</a:t>
            </a:r>
            <a:endParaRPr lang="en-IN" sz="2000" b="1" u="sng"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762000"/>
            <a:ext cx="8382000" cy="3505200"/>
          </a:xfrm>
        </p:spPr>
        <p:style>
          <a:lnRef idx="2">
            <a:schemeClr val="dk1"/>
          </a:lnRef>
          <a:fillRef idx="1">
            <a:schemeClr val="lt1"/>
          </a:fillRef>
          <a:effectRef idx="0">
            <a:schemeClr val="dk1"/>
          </a:effectRef>
          <a:fontRef idx="minor">
            <a:schemeClr val="dk1"/>
          </a:fontRef>
        </p:style>
        <p:txBody>
          <a:bodyPr>
            <a:normAutofit/>
          </a:bodyPr>
          <a:lstStyle/>
          <a:p>
            <a:pPr algn="l"/>
            <a:r>
              <a:rPr lang="en-US" sz="2000" dirty="0">
                <a:solidFill>
                  <a:schemeClr val="tx1"/>
                </a:solidFill>
                <a:latin typeface="Times New Roman" pitchFamily="18" charset="0"/>
                <a:cs typeface="Times New Roman" pitchFamily="18" charset="0"/>
              </a:rPr>
              <a:t>The advantages are as follows:</a:t>
            </a:r>
          </a:p>
          <a:p>
            <a:pPr algn="l">
              <a:buFont typeface="Arial" pitchFamily="34" charset="0"/>
              <a:buChar char="•"/>
            </a:pPr>
            <a:r>
              <a:rPr lang="en-US" sz="2000" dirty="0">
                <a:solidFill>
                  <a:schemeClr val="tx1"/>
                </a:solidFill>
                <a:latin typeface="Times New Roman" pitchFamily="18" charset="0"/>
                <a:cs typeface="Times New Roman" pitchFamily="18" charset="0"/>
              </a:rPr>
              <a:t> It has lower cost.</a:t>
            </a:r>
          </a:p>
          <a:p>
            <a:pPr algn="l">
              <a:buFont typeface="Arial" pitchFamily="34" charset="0"/>
              <a:buChar char="•"/>
            </a:pPr>
            <a:r>
              <a:rPr lang="en-US" sz="2000" dirty="0">
                <a:solidFill>
                  <a:schemeClr val="tx1"/>
                </a:solidFill>
                <a:latin typeface="Times New Roman" pitchFamily="18" charset="0"/>
                <a:cs typeface="Times New Roman" pitchFamily="18" charset="0"/>
              </a:rPr>
              <a:t> It has no corrosion problem.</a:t>
            </a:r>
          </a:p>
          <a:p>
            <a:pPr algn="l">
              <a:buFont typeface="Arial" pitchFamily="34" charset="0"/>
              <a:buChar char="•"/>
            </a:pPr>
            <a:r>
              <a:rPr lang="en-US" sz="2000" dirty="0">
                <a:solidFill>
                  <a:schemeClr val="tx1"/>
                </a:solidFill>
                <a:latin typeface="Times New Roman" pitchFamily="18" charset="0"/>
                <a:cs typeface="Times New Roman" pitchFamily="18" charset="0"/>
              </a:rPr>
              <a:t> It has better heat insulation.</a:t>
            </a:r>
          </a:p>
          <a:p>
            <a:pPr algn="l">
              <a:buFont typeface="Arial" pitchFamily="34" charset="0"/>
              <a:buChar char="•"/>
            </a:pPr>
            <a:r>
              <a:rPr lang="en-US" sz="2000" dirty="0">
                <a:solidFill>
                  <a:schemeClr val="tx1"/>
                </a:solidFill>
                <a:latin typeface="Times New Roman" pitchFamily="18" charset="0"/>
                <a:cs typeface="Times New Roman" pitchFamily="18" charset="0"/>
              </a:rPr>
              <a:t> It requires no maintenance.</a:t>
            </a:r>
          </a:p>
          <a:p>
            <a:pPr algn="l">
              <a:buFont typeface="Arial" pitchFamily="34" charset="0"/>
              <a:buChar char="•"/>
            </a:pPr>
            <a:endParaRPr lang="en-US" sz="2000" dirty="0">
              <a:solidFill>
                <a:schemeClr val="tx1"/>
              </a:solidFill>
              <a:latin typeface="Times New Roman" pitchFamily="18" charset="0"/>
              <a:cs typeface="Times New Roman" pitchFamily="18" charset="0"/>
            </a:endParaRPr>
          </a:p>
          <a:p>
            <a:pPr algn="l"/>
            <a:r>
              <a:rPr lang="en-US" sz="2000" dirty="0">
                <a:solidFill>
                  <a:schemeClr val="tx1"/>
                </a:solidFill>
                <a:latin typeface="Times New Roman" pitchFamily="18" charset="0"/>
                <a:cs typeface="Times New Roman" pitchFamily="18" charset="0"/>
              </a:rPr>
              <a:t>The disadvantages are as follows:</a:t>
            </a:r>
          </a:p>
          <a:p>
            <a:pPr algn="l">
              <a:buFont typeface="Arial" pitchFamily="34" charset="0"/>
              <a:buChar char="•"/>
            </a:pPr>
            <a:r>
              <a:rPr lang="en-US" sz="2000" dirty="0">
                <a:solidFill>
                  <a:schemeClr val="tx1"/>
                </a:solidFill>
                <a:latin typeface="Times New Roman" pitchFamily="18" charset="0"/>
                <a:cs typeface="Times New Roman" pitchFamily="18" charset="0"/>
              </a:rPr>
              <a:t> Gas production is less.</a:t>
            </a:r>
          </a:p>
          <a:p>
            <a:pPr algn="l">
              <a:buFont typeface="Arial" pitchFamily="34" charset="0"/>
              <a:buChar char="•"/>
            </a:pPr>
            <a:r>
              <a:rPr lang="en-US" sz="2000" dirty="0">
                <a:solidFill>
                  <a:schemeClr val="tx1"/>
                </a:solidFill>
                <a:latin typeface="Times New Roman" pitchFamily="18" charset="0"/>
                <a:cs typeface="Times New Roman" pitchFamily="18" charset="0"/>
              </a:rPr>
              <a:t> It has variable pressure of biogas.</a:t>
            </a:r>
            <a:endParaRPr lang="en-IN" sz="2000" dirty="0">
              <a:solidFill>
                <a:schemeClr val="tx1"/>
              </a:solidFill>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Biomass Gasification:</a:t>
            </a:r>
            <a:endParaRPr lang="en-IN" sz="24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pic>
        <p:nvPicPr>
          <p:cNvPr id="7" name="Picture 6">
            <a:extLst>
              <a:ext uri="{FF2B5EF4-FFF2-40B4-BE49-F238E27FC236}">
                <a16:creationId xmlns:a16="http://schemas.microsoft.com/office/drawing/2014/main" id="{3B2E9364-DCF6-F0D7-EFB9-75387E7FC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609599"/>
            <a:ext cx="8915400" cy="5610225"/>
          </a:xfrm>
          <a:prstGeom prst="rect">
            <a:avLst/>
          </a:prstGeom>
        </p:spPr>
      </p:pic>
    </p:spTree>
    <p:extLst>
      <p:ext uri="{BB962C8B-B14F-4D97-AF65-F5344CB8AC3E}">
        <p14:creationId xmlns:p14="http://schemas.microsoft.com/office/powerpoint/2010/main" val="1017234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2400" b="1" u="sng" dirty="0">
                <a:latin typeface="Times New Roman" pitchFamily="18" charset="0"/>
                <a:cs typeface="Times New Roman" pitchFamily="18" charset="0"/>
              </a:rPr>
              <a:t>Landfill Reactor:</a:t>
            </a:r>
            <a:endParaRPr lang="en-IN" sz="2400" b="1" u="sng"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pic>
        <p:nvPicPr>
          <p:cNvPr id="6" name="Picture 5">
            <a:extLst>
              <a:ext uri="{FF2B5EF4-FFF2-40B4-BE49-F238E27FC236}">
                <a16:creationId xmlns:a16="http://schemas.microsoft.com/office/drawing/2014/main" id="{21AD6EA8-0147-B4F1-205B-8A7833E06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685800"/>
            <a:ext cx="7924800" cy="4800600"/>
          </a:xfrm>
          <a:prstGeom prst="rect">
            <a:avLst/>
          </a:prstGeom>
        </p:spPr>
      </p:pic>
    </p:spTree>
    <p:extLst>
      <p:ext uri="{BB962C8B-B14F-4D97-AF65-F5344CB8AC3E}">
        <p14:creationId xmlns:p14="http://schemas.microsoft.com/office/powerpoint/2010/main" val="59848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E9BF-533B-0106-6F2F-9F9B85B35066}"/>
              </a:ext>
            </a:extLst>
          </p:cNvPr>
          <p:cNvSpPr>
            <a:spLocks noGrp="1"/>
          </p:cNvSpPr>
          <p:nvPr>
            <p:ph type="title"/>
          </p:nvPr>
        </p:nvSpPr>
        <p:spPr>
          <a:xfrm>
            <a:off x="76200" y="136525"/>
            <a:ext cx="8991600" cy="6035675"/>
          </a:xfrm>
        </p:spPr>
        <p:txBody>
          <a:bodyPr anchor="t">
            <a:normAutofit/>
          </a:bodyPr>
          <a:lstStyle/>
          <a:p>
            <a:pPr algn="l"/>
            <a:r>
              <a:rPr lang="en-US" sz="2400" dirty="0">
                <a:latin typeface="Times New Roman" panose="02020603050405020304" pitchFamily="18" charset="0"/>
                <a:cs typeface="Times New Roman" panose="02020603050405020304" pitchFamily="18" charset="0"/>
              </a:rPr>
              <a:t>Biomass Resources:</a:t>
            </a:r>
            <a:endParaRPr lang="en-IN"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382B6A2-67AC-2259-9D06-5730BAD9540F}"/>
              </a:ext>
            </a:extLst>
          </p:cNvPr>
          <p:cNvSpPr>
            <a:spLocks noGrp="1"/>
          </p:cNvSpPr>
          <p:nvPr>
            <p:ph type="ftr" sz="quarter" idx="11"/>
          </p:nvPr>
        </p:nvSpPr>
        <p:spPr/>
        <p:txBody>
          <a:bodyPr/>
          <a:lstStyle/>
          <a:p>
            <a:r>
              <a:rPr lang="en-US"/>
              <a:t>KAMALA PRIYA B (Asst Professor),  LAKIREDDY BALI REDDY COLLEGE OF ENGINEEIRNG</a:t>
            </a:r>
            <a:endParaRPr lang="en-US" dirty="0"/>
          </a:p>
        </p:txBody>
      </p:sp>
      <p:sp>
        <p:nvSpPr>
          <p:cNvPr id="4" name="Slide Number Placeholder 3">
            <a:extLst>
              <a:ext uri="{FF2B5EF4-FFF2-40B4-BE49-F238E27FC236}">
                <a16:creationId xmlns:a16="http://schemas.microsoft.com/office/drawing/2014/main" id="{853881D0-5AF7-ADF8-CD72-AA680FB12F7B}"/>
              </a:ext>
            </a:extLst>
          </p:cNvPr>
          <p:cNvSpPr>
            <a:spLocks noGrp="1"/>
          </p:cNvSpPr>
          <p:nvPr>
            <p:ph type="sldNum" sz="quarter" idx="12"/>
          </p:nvPr>
        </p:nvSpPr>
        <p:spPr/>
        <p:txBody>
          <a:bodyPr/>
          <a:lstStyle/>
          <a:p>
            <a:fld id="{B6F15528-21DE-4FAA-801E-634DDDAF4B2B}" type="slidenum">
              <a:rPr lang="en-US" smtClean="0"/>
              <a:pPr/>
              <a:t>3</a:t>
            </a:fld>
            <a:endParaRPr lang="en-US" dirty="0"/>
          </a:p>
        </p:txBody>
      </p:sp>
      <p:pic>
        <p:nvPicPr>
          <p:cNvPr id="6" name="Picture 5">
            <a:extLst>
              <a:ext uri="{FF2B5EF4-FFF2-40B4-BE49-F238E27FC236}">
                <a16:creationId xmlns:a16="http://schemas.microsoft.com/office/drawing/2014/main" id="{6FA7E2CF-B687-0482-2F21-526A37DA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067800" cy="5486400"/>
          </a:xfrm>
          <a:prstGeom prst="rect">
            <a:avLst/>
          </a:prstGeom>
        </p:spPr>
      </p:pic>
    </p:spTree>
    <p:extLst>
      <p:ext uri="{BB962C8B-B14F-4D97-AF65-F5344CB8AC3E}">
        <p14:creationId xmlns:p14="http://schemas.microsoft.com/office/powerpoint/2010/main" val="239113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dirty="0">
                <a:latin typeface="Times New Roman" pitchFamily="18" charset="0"/>
                <a:cs typeface="Times New Roman" pitchFamily="18" charset="0"/>
                <a:sym typeface="Wingdings" pitchFamily="2" charset="2"/>
              </a:rPr>
              <a:t>Bio-fuels:</a:t>
            </a:r>
            <a:br>
              <a:rPr lang="en-US" sz="1600" dirty="0">
                <a:latin typeface="Times New Roman" pitchFamily="18" charset="0"/>
                <a:cs typeface="Times New Roman" pitchFamily="18" charset="0"/>
                <a:sym typeface="Wingdings" pitchFamily="2" charset="2"/>
              </a:rPr>
            </a:br>
            <a:r>
              <a:rPr lang="en-US" sz="1600" dirty="0">
                <a:latin typeface="Times New Roman" pitchFamily="18" charset="0"/>
                <a:cs typeface="Times New Roman" pitchFamily="18" charset="0"/>
                <a:sym typeface="Wingdings" pitchFamily="2" charset="2"/>
              </a:rPr>
              <a:t>	The energy stored in dry biomass like wood and straw is most easily released by direct combustion-although dry materials can also be converted into liquid and gaseous fuels (later combustion) by various techniques.</a:t>
            </a:r>
            <a:br>
              <a:rPr lang="en-US" sz="1600" dirty="0">
                <a:latin typeface="Times New Roman" pitchFamily="18" charset="0"/>
                <a:cs typeface="Times New Roman" pitchFamily="18" charset="0"/>
                <a:sym typeface="Wingdings" pitchFamily="2" charset="2"/>
              </a:rPr>
            </a:br>
            <a:r>
              <a:rPr lang="en-US" sz="1600" dirty="0">
                <a:latin typeface="Times New Roman" pitchFamily="18" charset="0"/>
                <a:cs typeface="Times New Roman" pitchFamily="18" charset="0"/>
                <a:sym typeface="Wingdings" pitchFamily="2" charset="2"/>
              </a:rPr>
              <a:t>Examples: Wood , straw and refuse etc..</a:t>
            </a:r>
            <a:br>
              <a:rPr lang="en-US" sz="1600" dirty="0">
                <a:latin typeface="Times New Roman" pitchFamily="18" charset="0"/>
                <a:cs typeface="Times New Roman" pitchFamily="18" charset="0"/>
                <a:sym typeface="Wingdings" pitchFamily="2" charset="2"/>
              </a:rPr>
            </a:br>
            <a:endParaRPr lang="en-IN" sz="1600" dirty="0">
              <a:latin typeface="Times New Roman" pitchFamily="18" charset="0"/>
              <a:cs typeface="Times New Roman" pitchFamily="18" charset="0"/>
            </a:endParaRPr>
          </a:p>
        </p:txBody>
      </p:sp>
      <p:pic>
        <p:nvPicPr>
          <p:cNvPr id="3" name="Picture 2" descr="D:\bkp\EEP\biomass-fuel-types.jpg"/>
          <p:cNvPicPr>
            <a:picLocks noChangeAspect="1" noChangeArrowheads="1"/>
          </p:cNvPicPr>
          <p:nvPr/>
        </p:nvPicPr>
        <p:blipFill>
          <a:blip r:embed="rId2"/>
          <a:srcRect/>
          <a:stretch>
            <a:fillRect/>
          </a:stretch>
        </p:blipFill>
        <p:spPr bwMode="auto">
          <a:xfrm>
            <a:off x="990600" y="1524000"/>
            <a:ext cx="7162800" cy="4648200"/>
          </a:xfrm>
          <a:prstGeom prst="rect">
            <a:avLst/>
          </a:prstGeom>
          <a:noFill/>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u="sng" dirty="0">
                <a:latin typeface="Times New Roman" pitchFamily="18" charset="0"/>
                <a:cs typeface="Times New Roman" pitchFamily="18" charset="0"/>
              </a:rPr>
              <a:t>Biomass – Energy generation</a:t>
            </a:r>
            <a:r>
              <a:rPr lang="en-US" sz="1600" dirty="0">
                <a:latin typeface="Times New Roman" pitchFamily="18" charset="0"/>
                <a:cs typeface="Times New Roman" pitchFamily="18" charset="0"/>
              </a:rPr>
              <a:t>:</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sym typeface="Wingdings" pitchFamily="2" charset="2"/>
              </a:rPr>
              <a:t></a:t>
            </a:r>
            <a:r>
              <a:rPr lang="en-US" sz="1600" dirty="0">
                <a:latin typeface="Times New Roman" pitchFamily="18" charset="0"/>
                <a:cs typeface="Times New Roman" pitchFamily="18" charset="0"/>
              </a:rPr>
              <a:t>Biomass power is simply carbon neutral electricity produced from renewable organic waste products, which could have been openly burned, dumped in land fills or just left in the forest to cause fires.</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1.)Energy from the Sun is transferred and stored in plants in the form of chemical energy. When the plants are cut or die, wood chips, straw and other plant matter is delivered to biogas plant. When biomass is burnt, it releases energy in the form of heat.</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2.)The biomass plants burn wood or other forms of waste to generate steam. The energy from the steam is directed via pipes to run turbines.</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3.) The steam rises up to run turbines that produce electricity or generate heat for homes and industries.</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4.)In most countries, biomass plants have been built in the country side to provide electicity for the local population. There are waste-to-energy plants that burn trash to produce electricity and power millions of homes. Energy can also be used by burning the scrap wood or wood chips that are left over after trees have been trimmed.</a:t>
            </a:r>
            <a:endParaRPr lang="en-IN"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b="1" u="sng" dirty="0">
                <a:latin typeface="Times New Roman" pitchFamily="18" charset="0"/>
                <a:cs typeface="Times New Roman" pitchFamily="18" charset="0"/>
              </a:rPr>
              <a:t>Biomass Conversion</a:t>
            </a:r>
            <a:r>
              <a:rPr lang="en-US" sz="1600" dirty="0">
                <a:latin typeface="Times New Roman" pitchFamily="18" charset="0"/>
                <a:cs typeface="Times New Roman" pitchFamily="18" charset="0"/>
              </a:rPr>
              <a:t>: A wide variety of conversion technologies is available for manufacturing premium fuels from biomass.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Biomass Conversion</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Direct Combustion           Thermo chemical                Bio chemical</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conversion                        conversion</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Gasification                   Pyrolysis   </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Anaerobic digestion                       Fermentation</a:t>
            </a:r>
            <a:endParaRPr lang="en-IN" sz="1600" dirty="0">
              <a:latin typeface="Times New Roman" pitchFamily="18" charset="0"/>
              <a:cs typeface="Times New Roman" pitchFamily="18" charset="0"/>
            </a:endParaRPr>
          </a:p>
        </p:txBody>
      </p:sp>
      <p:cxnSp>
        <p:nvCxnSpPr>
          <p:cNvPr id="4" name="Straight Arrow Connector 3"/>
          <p:cNvCxnSpPr/>
          <p:nvPr/>
        </p:nvCxnSpPr>
        <p:spPr>
          <a:xfrm rot="5400000">
            <a:off x="3505597" y="1523603"/>
            <a:ext cx="6096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752600" y="1371600"/>
            <a:ext cx="411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1524794" y="1600200"/>
            <a:ext cx="456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5639594" y="1600200"/>
            <a:ext cx="456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658394" y="2590006"/>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95600" y="27432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2705894" y="2932906"/>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610894" y="2933700"/>
            <a:ext cx="3802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5410200" y="31242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24400" y="3733800"/>
            <a:ext cx="2667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a:off x="4457700" y="4000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rot="5400000">
            <a:off x="7124700" y="4000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Slide Number Placeholder 1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7" name="Footer Placeholder 16"/>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b="1" u="sng" dirty="0">
                <a:latin typeface="Times New Roman" pitchFamily="18" charset="0"/>
                <a:cs typeface="Times New Roman" pitchFamily="18" charset="0"/>
              </a:rPr>
              <a:t>Biomass Characterization</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r>
              <a:rPr lang="en-GB" sz="1600" dirty="0">
                <a:latin typeface="Times New Roman" pitchFamily="18" charset="0"/>
                <a:cs typeface="Times New Roman" pitchFamily="18" charset="0"/>
              </a:rPr>
              <a:t>The biomass forms the basis of any Bio energy application and often the physical</a:t>
            </a:r>
            <a:r>
              <a:rPr lang="it-IT" sz="1600" dirty="0">
                <a:latin typeface="Times New Roman" pitchFamily="18" charset="0"/>
                <a:cs typeface="Times New Roman" pitchFamily="18" charset="0"/>
              </a:rPr>
              <a:t>,</a:t>
            </a:r>
            <a:r>
              <a:rPr lang="en-GB" sz="1600" dirty="0">
                <a:latin typeface="Times New Roman" pitchFamily="18" charset="0"/>
                <a:cs typeface="Times New Roman" pitchFamily="18" charset="0"/>
              </a:rPr>
              <a:t> chemical characteristics of the fuel also define the type of technology to be used.</a:t>
            </a:r>
            <a:br>
              <a:rPr lang="en-GB" sz="1600" dirty="0">
                <a:latin typeface="Times New Roman" pitchFamily="18" charset="0"/>
                <a:cs typeface="Times New Roman" pitchFamily="18" charset="0"/>
              </a:rPr>
            </a:br>
            <a:br>
              <a:rPr lang="en-GB" sz="1600" dirty="0">
                <a:latin typeface="Times New Roman" pitchFamily="18" charset="0"/>
                <a:cs typeface="Times New Roman" pitchFamily="18" charset="0"/>
              </a:rPr>
            </a:br>
            <a:r>
              <a:rPr lang="en-GB" sz="1600" dirty="0">
                <a:latin typeface="Times New Roman" pitchFamily="18" charset="0"/>
                <a:cs typeface="Times New Roman" pitchFamily="18" charset="0"/>
              </a:rPr>
              <a:t>Characteristics affecting the wood as a fuel:</a:t>
            </a:r>
            <a:br>
              <a:rPr lang="en-GB" sz="1600" dirty="0">
                <a:latin typeface="Times New Roman" pitchFamily="18" charset="0"/>
                <a:cs typeface="Times New Roman" pitchFamily="18" charset="0"/>
              </a:rPr>
            </a:br>
            <a:r>
              <a:rPr lang="en-GB" sz="1600" dirty="0">
                <a:latin typeface="Times New Roman" pitchFamily="18" charset="0"/>
                <a:cs typeface="Times New Roman" pitchFamily="18" charset="0"/>
                <a:sym typeface="Wingdings" pitchFamily="2" charset="2"/>
              </a:rPr>
              <a:t> Heating value</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 Chemical composition</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 Moisture content</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 Density</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 Hardness</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amount of volatile matters</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amount of solid carbon</a:t>
            </a:r>
            <a:br>
              <a:rPr lang="en-GB" sz="1600" dirty="0">
                <a:latin typeface="Times New Roman" pitchFamily="18" charset="0"/>
                <a:cs typeface="Times New Roman" pitchFamily="18" charset="0"/>
                <a:sym typeface="Wingdings" pitchFamily="2" charset="2"/>
              </a:rPr>
            </a:br>
            <a:r>
              <a:rPr lang="en-GB" sz="1600" dirty="0">
                <a:latin typeface="Times New Roman" pitchFamily="18" charset="0"/>
                <a:cs typeface="Times New Roman" pitchFamily="18" charset="0"/>
                <a:sym typeface="Wingdings" pitchFamily="2" charset="2"/>
              </a:rPr>
              <a:t>ash</a:t>
            </a:r>
            <a:br>
              <a:rPr lang="en-GB" sz="1600" dirty="0">
                <a:latin typeface="Times New Roman" pitchFamily="18" charset="0"/>
                <a:cs typeface="Times New Roman" pitchFamily="18" charset="0"/>
                <a:sym typeface="Wingdings" pitchFamily="2" charset="2"/>
              </a:rPr>
            </a:br>
            <a:br>
              <a:rPr lang="en-GB" sz="1600" dirty="0">
                <a:latin typeface="Times New Roman" pitchFamily="18" charset="0"/>
                <a:cs typeface="Times New Roman" pitchFamily="18" charset="0"/>
                <a:sym typeface="Wingdings" pitchFamily="2" charset="2"/>
              </a:rPr>
            </a:br>
            <a:br>
              <a:rPr lang="en-GB" sz="1600" dirty="0">
                <a:latin typeface="Times New Roman" pitchFamily="18" charset="0"/>
                <a:cs typeface="Times New Roman" pitchFamily="18" charset="0"/>
              </a:rPr>
            </a:br>
            <a:endParaRPr lang="en-IN" sz="16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4" name="Footer Placeholder 3"/>
          <p:cNvSpPr>
            <a:spLocks noGrp="1"/>
          </p:cNvSpPr>
          <p:nvPr>
            <p:ph type="ftr" sz="quarter" idx="11"/>
          </p:nvPr>
        </p:nvSpPr>
        <p:spPr/>
        <p:txBody>
          <a:bodyPr/>
          <a:lstStyle/>
          <a:p>
            <a:r>
              <a:rPr lang="en-US"/>
              <a:t>KAMALA PRIYA B (Asst Professor),  LAKIREDDY BALI REDDY COLLEGE OF ENGINEEIRNG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838200"/>
          </a:xfrm>
        </p:spPr>
        <p:txBody>
          <a:bodyPr>
            <a:normAutofit/>
          </a:bodyPr>
          <a:lstStyle/>
          <a:p>
            <a:r>
              <a:rPr lang="en-IN" sz="2000" b="1" u="sng" dirty="0">
                <a:latin typeface="Times New Roman" pitchFamily="18" charset="0"/>
                <a:cs typeface="Times New Roman" pitchFamily="18" charset="0"/>
              </a:rPr>
              <a:t>HV - of biomass and some selected fuels are indicated below</a:t>
            </a:r>
          </a:p>
        </p:txBody>
      </p:sp>
      <p:sp>
        <p:nvSpPr>
          <p:cNvPr id="3" name="Subtitle 2"/>
          <p:cNvSpPr>
            <a:spLocks noGrp="1"/>
          </p:cNvSpPr>
          <p:nvPr>
            <p:ph type="subTitle" idx="1"/>
          </p:nvPr>
        </p:nvSpPr>
        <p:spPr>
          <a:xfrm>
            <a:off x="1447800" y="1371600"/>
            <a:ext cx="6172200" cy="4724400"/>
          </a:xfrm>
        </p:spPr>
        <p:txBody>
          <a:bodyPr>
            <a:normAutofit/>
          </a:bodyPr>
          <a:lstStyle/>
          <a:p>
            <a:endParaRPr lang="en-IN" dirty="0"/>
          </a:p>
        </p:txBody>
      </p:sp>
      <p:graphicFrame>
        <p:nvGraphicFramePr>
          <p:cNvPr id="4" name="Table 3"/>
          <p:cNvGraphicFramePr>
            <a:graphicFrameLocks noGrp="1"/>
          </p:cNvGraphicFramePr>
          <p:nvPr/>
        </p:nvGraphicFramePr>
        <p:xfrm>
          <a:off x="1524000" y="1397000"/>
          <a:ext cx="6096000" cy="4719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800" b="1" i="0" kern="1200" dirty="0">
                          <a:solidFill>
                            <a:schemeClr val="lt1"/>
                          </a:solidFill>
                          <a:latin typeface="+mn-lt"/>
                          <a:ea typeface="+mn-ea"/>
                          <a:cs typeface="+mn-cs"/>
                        </a:rPr>
                        <a:t>Material</a:t>
                      </a:r>
                      <a:endParaRPr lang="en-IN" dirty="0"/>
                    </a:p>
                  </a:txBody>
                  <a:tcPr/>
                </a:tc>
                <a:tc>
                  <a:txBody>
                    <a:bodyPr/>
                    <a:lstStyle/>
                    <a:p>
                      <a:r>
                        <a:rPr lang="en-IN" sz="1800" b="1" i="0" kern="1200" dirty="0">
                          <a:solidFill>
                            <a:schemeClr val="lt1"/>
                          </a:solidFill>
                          <a:latin typeface="+mn-lt"/>
                          <a:ea typeface="+mn-ea"/>
                          <a:cs typeface="+mn-cs"/>
                        </a:rPr>
                        <a:t>HV </a:t>
                      </a:r>
                      <a:br>
                        <a:rPr lang="en-IN" dirty="0"/>
                      </a:br>
                      <a:r>
                        <a:rPr lang="en-IN" sz="1800" b="1" i="1" kern="1200" dirty="0">
                          <a:solidFill>
                            <a:schemeClr val="lt1"/>
                          </a:solidFill>
                          <a:latin typeface="+mn-lt"/>
                          <a:ea typeface="+mn-ea"/>
                          <a:cs typeface="+mn-cs"/>
                        </a:rPr>
                        <a:t>(kJ/kg)</a:t>
                      </a:r>
                      <a:endParaRPr lang="en-IN" dirty="0"/>
                    </a:p>
                  </a:txBody>
                  <a:tcPr/>
                </a:tc>
                <a:extLst>
                  <a:ext uri="{0D108BD9-81ED-4DB2-BD59-A6C34878D82A}">
                    <a16:rowId xmlns:a16="http://schemas.microsoft.com/office/drawing/2014/main" val="10000"/>
                  </a:ext>
                </a:extLst>
              </a:tr>
              <a:tr h="370840">
                <a:tc>
                  <a:txBody>
                    <a:bodyPr/>
                    <a:lstStyle/>
                    <a:p>
                      <a:pPr algn="ctr"/>
                      <a:r>
                        <a:rPr lang="en-IN" dirty="0"/>
                        <a:t>Bituminous Coal</a:t>
                      </a:r>
                    </a:p>
                  </a:txBody>
                  <a:tcPr marL="19050" marR="19050" marT="19050" marB="19050" anchor="ctr"/>
                </a:tc>
                <a:tc>
                  <a:txBody>
                    <a:bodyPr/>
                    <a:lstStyle/>
                    <a:p>
                      <a:pPr algn="ctr"/>
                      <a:r>
                        <a:rPr lang="en-IN" dirty="0"/>
                        <a:t>17000 - 23250</a:t>
                      </a:r>
                    </a:p>
                  </a:txBody>
                  <a:tcPr marL="19050" marR="19050" marT="19050" marB="19050" anchor="ctr"/>
                </a:tc>
                <a:extLst>
                  <a:ext uri="{0D108BD9-81ED-4DB2-BD59-A6C34878D82A}">
                    <a16:rowId xmlns:a16="http://schemas.microsoft.com/office/drawing/2014/main" val="10001"/>
                  </a:ext>
                </a:extLst>
              </a:tr>
              <a:tr h="370840">
                <a:tc>
                  <a:txBody>
                    <a:bodyPr/>
                    <a:lstStyle/>
                    <a:p>
                      <a:pPr algn="ctr"/>
                      <a:r>
                        <a:rPr lang="en-IN" dirty="0"/>
                        <a:t>Charcoal</a:t>
                      </a:r>
                    </a:p>
                  </a:txBody>
                  <a:tcPr marL="19050" marR="19050" marT="19050" marB="19050" anchor="ctr"/>
                </a:tc>
                <a:tc>
                  <a:txBody>
                    <a:bodyPr/>
                    <a:lstStyle/>
                    <a:p>
                      <a:pPr algn="ctr"/>
                      <a:r>
                        <a:rPr lang="en-IN" dirty="0"/>
                        <a:t>29600</a:t>
                      </a:r>
                    </a:p>
                  </a:txBody>
                  <a:tcPr marL="19050" marR="19050" marT="19050" marB="19050" anchor="ctr"/>
                </a:tc>
                <a:extLst>
                  <a:ext uri="{0D108BD9-81ED-4DB2-BD59-A6C34878D82A}">
                    <a16:rowId xmlns:a16="http://schemas.microsoft.com/office/drawing/2014/main" val="10002"/>
                  </a:ext>
                </a:extLst>
              </a:tr>
              <a:tr h="370840">
                <a:tc>
                  <a:txBody>
                    <a:bodyPr/>
                    <a:lstStyle/>
                    <a:p>
                      <a:pPr algn="ctr"/>
                      <a:r>
                        <a:rPr lang="en-IN" dirty="0"/>
                        <a:t>Douglas fir</a:t>
                      </a:r>
                    </a:p>
                  </a:txBody>
                  <a:tcPr marL="19050" marR="19050" marT="19050" marB="19050" anchor="ctr"/>
                </a:tc>
                <a:tc>
                  <a:txBody>
                    <a:bodyPr/>
                    <a:lstStyle/>
                    <a:p>
                      <a:pPr algn="ctr"/>
                      <a:r>
                        <a:rPr lang="en-IN" dirty="0"/>
                        <a:t>21000</a:t>
                      </a:r>
                    </a:p>
                  </a:txBody>
                  <a:tcPr marL="19050" marR="19050" marT="19050" marB="19050" anchor="ctr"/>
                </a:tc>
                <a:extLst>
                  <a:ext uri="{0D108BD9-81ED-4DB2-BD59-A6C34878D82A}">
                    <a16:rowId xmlns:a16="http://schemas.microsoft.com/office/drawing/2014/main" val="10003"/>
                  </a:ext>
                </a:extLst>
              </a:tr>
              <a:tr h="370840">
                <a:tc>
                  <a:txBody>
                    <a:bodyPr/>
                    <a:lstStyle/>
                    <a:p>
                      <a:pPr algn="ctr"/>
                      <a:r>
                        <a:rPr lang="en-IN" dirty="0"/>
                        <a:t>Douglas fir bark</a:t>
                      </a:r>
                    </a:p>
                  </a:txBody>
                  <a:tcPr marL="19050" marR="19050" marT="19050" marB="19050" anchor="ctr"/>
                </a:tc>
                <a:tc>
                  <a:txBody>
                    <a:bodyPr/>
                    <a:lstStyle/>
                    <a:p>
                      <a:pPr algn="ctr"/>
                      <a:r>
                        <a:rPr lang="en-IN" dirty="0"/>
                        <a:t>22000</a:t>
                      </a:r>
                    </a:p>
                  </a:txBody>
                  <a:tcPr marL="19050" marR="19050" marT="19050" marB="19050" anchor="ctr"/>
                </a:tc>
                <a:extLst>
                  <a:ext uri="{0D108BD9-81ED-4DB2-BD59-A6C34878D82A}">
                    <a16:rowId xmlns:a16="http://schemas.microsoft.com/office/drawing/2014/main" val="10004"/>
                  </a:ext>
                </a:extLst>
              </a:tr>
              <a:tr h="370840">
                <a:tc>
                  <a:txBody>
                    <a:bodyPr/>
                    <a:lstStyle/>
                    <a:p>
                      <a:pPr algn="ctr"/>
                      <a:r>
                        <a:rPr lang="en-IN" dirty="0"/>
                        <a:t>Equcalypus grandis</a:t>
                      </a:r>
                    </a:p>
                  </a:txBody>
                  <a:tcPr marL="19050" marR="19050" marT="19050" marB="19050" anchor="ctr"/>
                </a:tc>
                <a:tc>
                  <a:txBody>
                    <a:bodyPr/>
                    <a:lstStyle/>
                    <a:p>
                      <a:pPr algn="ctr"/>
                      <a:r>
                        <a:rPr lang="en-IN" dirty="0"/>
                        <a:t>19400</a:t>
                      </a:r>
                    </a:p>
                  </a:txBody>
                  <a:tcPr marL="19050" marR="19050" marT="19050" marB="19050" anchor="ctr"/>
                </a:tc>
                <a:extLst>
                  <a:ext uri="{0D108BD9-81ED-4DB2-BD59-A6C34878D82A}">
                    <a16:rowId xmlns:a16="http://schemas.microsoft.com/office/drawing/2014/main" val="10005"/>
                  </a:ext>
                </a:extLst>
              </a:tr>
              <a:tr h="370840">
                <a:tc>
                  <a:txBody>
                    <a:bodyPr/>
                    <a:lstStyle/>
                    <a:p>
                      <a:pPr algn="ctr"/>
                      <a:r>
                        <a:rPr lang="en-IN" dirty="0"/>
                        <a:t>Beech</a:t>
                      </a:r>
                    </a:p>
                  </a:txBody>
                  <a:tcPr marL="19050" marR="19050" marT="19050" marB="19050" anchor="ctr"/>
                </a:tc>
                <a:tc>
                  <a:txBody>
                    <a:bodyPr/>
                    <a:lstStyle/>
                    <a:p>
                      <a:pPr algn="ctr"/>
                      <a:r>
                        <a:rPr lang="en-IN" dirty="0"/>
                        <a:t>20300</a:t>
                      </a:r>
                    </a:p>
                  </a:txBody>
                  <a:tcPr marL="19050" marR="19050" marT="19050" marB="19050" anchor="ctr"/>
                </a:tc>
                <a:extLst>
                  <a:ext uri="{0D108BD9-81ED-4DB2-BD59-A6C34878D82A}">
                    <a16:rowId xmlns:a16="http://schemas.microsoft.com/office/drawing/2014/main" val="10006"/>
                  </a:ext>
                </a:extLst>
              </a:tr>
              <a:tr h="370840">
                <a:tc>
                  <a:txBody>
                    <a:bodyPr/>
                    <a:lstStyle/>
                    <a:p>
                      <a:pPr algn="ctr"/>
                      <a:r>
                        <a:rPr lang="en-IN" dirty="0"/>
                        <a:t>Sugar cane bagasse</a:t>
                      </a:r>
                    </a:p>
                  </a:txBody>
                  <a:tcPr marL="19050" marR="19050" marT="19050" marB="19050" anchor="ctr"/>
                </a:tc>
                <a:tc>
                  <a:txBody>
                    <a:bodyPr/>
                    <a:lstStyle/>
                    <a:p>
                      <a:pPr algn="ctr"/>
                      <a:r>
                        <a:rPr lang="en-IN" dirty="0"/>
                        <a:t>17300</a:t>
                      </a:r>
                    </a:p>
                  </a:txBody>
                  <a:tcPr marL="19050" marR="19050" marT="19050" marB="19050" anchor="ctr"/>
                </a:tc>
                <a:extLst>
                  <a:ext uri="{0D108BD9-81ED-4DB2-BD59-A6C34878D82A}">
                    <a16:rowId xmlns:a16="http://schemas.microsoft.com/office/drawing/2014/main" val="10007"/>
                  </a:ext>
                </a:extLst>
              </a:tr>
              <a:tr h="370840">
                <a:tc>
                  <a:txBody>
                    <a:bodyPr/>
                    <a:lstStyle/>
                    <a:p>
                      <a:pPr algn="ctr"/>
                      <a:r>
                        <a:rPr lang="en-IN" dirty="0"/>
                        <a:t>Wheat straw</a:t>
                      </a:r>
                    </a:p>
                  </a:txBody>
                  <a:tcPr marL="19050" marR="19050" marT="19050" marB="19050" anchor="ctr"/>
                </a:tc>
                <a:tc>
                  <a:txBody>
                    <a:bodyPr/>
                    <a:lstStyle/>
                    <a:p>
                      <a:pPr algn="ctr"/>
                      <a:r>
                        <a:rPr lang="en-IN" dirty="0"/>
                        <a:t>17500</a:t>
                      </a:r>
                    </a:p>
                  </a:txBody>
                  <a:tcPr marL="19050" marR="19050" marT="19050" marB="19050" anchor="ctr"/>
                </a:tc>
                <a:extLst>
                  <a:ext uri="{0D108BD9-81ED-4DB2-BD59-A6C34878D82A}">
                    <a16:rowId xmlns:a16="http://schemas.microsoft.com/office/drawing/2014/main" val="10008"/>
                  </a:ext>
                </a:extLst>
              </a:tr>
              <a:tr h="370840">
                <a:tc>
                  <a:txBody>
                    <a:bodyPr/>
                    <a:lstStyle/>
                    <a:p>
                      <a:pPr algn="ctr"/>
                      <a:r>
                        <a:rPr lang="en-IN" dirty="0"/>
                        <a:t>Poplar</a:t>
                      </a:r>
                    </a:p>
                  </a:txBody>
                  <a:tcPr marL="19050" marR="19050" marT="19050" marB="19050" anchor="ctr"/>
                </a:tc>
                <a:tc>
                  <a:txBody>
                    <a:bodyPr/>
                    <a:lstStyle/>
                    <a:p>
                      <a:pPr algn="ctr"/>
                      <a:r>
                        <a:rPr lang="en-IN" dirty="0"/>
                        <a:t>20700</a:t>
                      </a:r>
                    </a:p>
                  </a:txBody>
                  <a:tcPr marL="19050" marR="19050" marT="19050" marB="19050" anchor="ctr"/>
                </a:tc>
                <a:extLst>
                  <a:ext uri="{0D108BD9-81ED-4DB2-BD59-A6C34878D82A}">
                    <a16:rowId xmlns:a16="http://schemas.microsoft.com/office/drawing/2014/main" val="10009"/>
                  </a:ext>
                </a:extLst>
              </a:tr>
              <a:tr h="370840">
                <a:tc>
                  <a:txBody>
                    <a:bodyPr/>
                    <a:lstStyle/>
                    <a:p>
                      <a:pPr algn="ctr"/>
                      <a:r>
                        <a:rPr lang="en-IN" dirty="0"/>
                        <a:t>Rice hulls</a:t>
                      </a:r>
                    </a:p>
                  </a:txBody>
                  <a:tcPr marL="19050" marR="19050" marT="19050" marB="19050" anchor="ctr"/>
                </a:tc>
                <a:tc>
                  <a:txBody>
                    <a:bodyPr/>
                    <a:lstStyle/>
                    <a:p>
                      <a:pPr algn="ctr"/>
                      <a:r>
                        <a:rPr lang="en-IN" dirty="0"/>
                        <a:t>15300</a:t>
                      </a:r>
                    </a:p>
                  </a:txBody>
                  <a:tcPr marL="19050" marR="19050" marT="19050" marB="19050" anchor="ctr"/>
                </a:tc>
                <a:extLst>
                  <a:ext uri="{0D108BD9-81ED-4DB2-BD59-A6C34878D82A}">
                    <a16:rowId xmlns:a16="http://schemas.microsoft.com/office/drawing/2014/main" val="10010"/>
                  </a:ext>
                </a:extLst>
              </a:tr>
              <a:tr h="370840">
                <a:tc>
                  <a:txBody>
                    <a:bodyPr/>
                    <a:lstStyle/>
                    <a:p>
                      <a:pPr algn="ctr"/>
                      <a:r>
                        <a:rPr lang="en-IN" dirty="0"/>
                        <a:t>Rice straw</a:t>
                      </a:r>
                    </a:p>
                  </a:txBody>
                  <a:tcPr marL="19050" marR="19050" marT="19050" marB="19050" anchor="ctr"/>
                </a:tc>
                <a:tc>
                  <a:txBody>
                    <a:bodyPr/>
                    <a:lstStyle/>
                    <a:p>
                      <a:pPr algn="ctr"/>
                      <a:r>
                        <a:rPr lang="en-IN" dirty="0"/>
                        <a:t>15800</a:t>
                      </a:r>
                    </a:p>
                  </a:txBody>
                  <a:tcPr marL="19050" marR="19050" marT="19050" marB="1905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8229600" cy="304799"/>
          </a:xfrm>
        </p:spPr>
        <p:txBody>
          <a:bodyPr>
            <a:noAutofit/>
          </a:bodyPr>
          <a:lstStyle/>
          <a:p>
            <a:pPr algn="l"/>
            <a:r>
              <a:rPr lang="en-US" sz="2400" b="1" u="sng" dirty="0">
                <a:latin typeface="Times New Roman" pitchFamily="18" charset="0"/>
                <a:cs typeface="Times New Roman" pitchFamily="18" charset="0"/>
              </a:rPr>
              <a:t>Plant Biomass Chemical Composition:</a:t>
            </a:r>
            <a:endParaRPr lang="en-IN" sz="2400" b="1" u="sng"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990600" y="609601"/>
          <a:ext cx="7467600" cy="1533232"/>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435952">
                <a:tc>
                  <a:txBody>
                    <a:bodyPr/>
                    <a:lstStyle/>
                    <a:p>
                      <a:endParaRPr lang="en-IN" dirty="0"/>
                    </a:p>
                  </a:txBody>
                  <a:tcPr/>
                </a:tc>
                <a:tc>
                  <a:txBody>
                    <a:bodyPr/>
                    <a:lstStyle/>
                    <a:p>
                      <a:r>
                        <a:rPr lang="en-IN" sz="1800" b="0" i="0" kern="1200" dirty="0">
                          <a:solidFill>
                            <a:schemeClr val="lt1"/>
                          </a:solidFill>
                          <a:latin typeface="+mn-lt"/>
                          <a:ea typeface="+mn-ea"/>
                          <a:cs typeface="+mn-cs"/>
                        </a:rPr>
                        <a:t>Cellulose</a:t>
                      </a:r>
                      <a:endParaRPr lang="en-IN" dirty="0"/>
                    </a:p>
                  </a:txBody>
                  <a:tcPr/>
                </a:tc>
                <a:tc>
                  <a:txBody>
                    <a:bodyPr/>
                    <a:lstStyle/>
                    <a:p>
                      <a:r>
                        <a:rPr lang="en-IN" dirty="0">
                          <a:solidFill>
                            <a:srgbClr val="FFFFFF"/>
                          </a:solidFill>
                        </a:rPr>
                        <a:t>Hemi-cellulose</a:t>
                      </a:r>
                      <a:endParaRPr lang="en-IN" dirty="0">
                        <a:solidFill>
                          <a:srgbClr val="777777"/>
                        </a:solidFill>
                      </a:endParaRPr>
                    </a:p>
                  </a:txBody>
                  <a:tcPr anchor="ctr"/>
                </a:tc>
                <a:tc>
                  <a:txBody>
                    <a:bodyPr/>
                    <a:lstStyle/>
                    <a:p>
                      <a:r>
                        <a:rPr lang="en-IN" dirty="0">
                          <a:solidFill>
                            <a:srgbClr val="FFFFFF"/>
                          </a:solidFill>
                        </a:rPr>
                        <a:t>Lignin</a:t>
                      </a:r>
                      <a:endParaRPr lang="en-IN" dirty="0">
                        <a:solidFill>
                          <a:srgbClr val="777777"/>
                        </a:solidFill>
                      </a:endParaRPr>
                    </a:p>
                  </a:txBody>
                  <a:tcPr anchor="ctr"/>
                </a:tc>
                <a:extLst>
                  <a:ext uri="{0D108BD9-81ED-4DB2-BD59-A6C34878D82A}">
                    <a16:rowId xmlns:a16="http://schemas.microsoft.com/office/drawing/2014/main" val="10000"/>
                  </a:ext>
                </a:extLst>
              </a:tr>
              <a:tr h="286483">
                <a:tc>
                  <a:txBody>
                    <a:bodyPr/>
                    <a:lstStyle/>
                    <a:p>
                      <a:r>
                        <a:rPr lang="en-GB" dirty="0">
                          <a:solidFill>
                            <a:srgbClr val="000000"/>
                          </a:solidFill>
                        </a:rPr>
                        <a:t>Softwood</a:t>
                      </a:r>
                      <a:endParaRPr lang="en-GB" dirty="0">
                        <a:solidFill>
                          <a:srgbClr val="777777"/>
                        </a:solidFill>
                      </a:endParaRPr>
                    </a:p>
                  </a:txBody>
                  <a:tcPr anchor="ctr"/>
                </a:tc>
                <a:tc>
                  <a:txBody>
                    <a:bodyPr/>
                    <a:lstStyle/>
                    <a:p>
                      <a:r>
                        <a:rPr lang="en-GB" dirty="0">
                          <a:solidFill>
                            <a:srgbClr val="000000"/>
                          </a:solidFill>
                        </a:rPr>
                        <a:t>45</a:t>
                      </a:r>
                      <a:endParaRPr lang="en-GB" dirty="0">
                        <a:solidFill>
                          <a:srgbClr val="777777"/>
                        </a:solidFill>
                      </a:endParaRPr>
                    </a:p>
                  </a:txBody>
                  <a:tcPr anchor="ctr"/>
                </a:tc>
                <a:tc>
                  <a:txBody>
                    <a:bodyPr/>
                    <a:lstStyle/>
                    <a:p>
                      <a:r>
                        <a:rPr lang="en-GB" dirty="0">
                          <a:solidFill>
                            <a:srgbClr val="000000"/>
                          </a:solidFill>
                        </a:rPr>
                        <a:t>25</a:t>
                      </a:r>
                      <a:endParaRPr lang="en-GB" dirty="0">
                        <a:solidFill>
                          <a:srgbClr val="777777"/>
                        </a:solidFill>
                      </a:endParaRPr>
                    </a:p>
                  </a:txBody>
                  <a:tcPr anchor="ctr"/>
                </a:tc>
                <a:tc>
                  <a:txBody>
                    <a:bodyPr/>
                    <a:lstStyle/>
                    <a:p>
                      <a:r>
                        <a:rPr lang="en-GB" dirty="0">
                          <a:solidFill>
                            <a:srgbClr val="000000"/>
                          </a:solidFill>
                        </a:rPr>
                        <a:t>30</a:t>
                      </a:r>
                      <a:endParaRPr lang="en-GB" dirty="0">
                        <a:solidFill>
                          <a:srgbClr val="777777"/>
                        </a:solidFill>
                      </a:endParaRPr>
                    </a:p>
                  </a:txBody>
                  <a:tcPr anchor="ctr"/>
                </a:tc>
                <a:extLst>
                  <a:ext uri="{0D108BD9-81ED-4DB2-BD59-A6C34878D82A}">
                    <a16:rowId xmlns:a16="http://schemas.microsoft.com/office/drawing/2014/main" val="10001"/>
                  </a:ext>
                </a:extLst>
              </a:tr>
              <a:tr h="286483">
                <a:tc>
                  <a:txBody>
                    <a:bodyPr/>
                    <a:lstStyle/>
                    <a:p>
                      <a:r>
                        <a:rPr lang="en-GB" dirty="0">
                          <a:solidFill>
                            <a:srgbClr val="000000"/>
                          </a:solidFill>
                        </a:rPr>
                        <a:t>Hardwood</a:t>
                      </a:r>
                      <a:endParaRPr lang="en-GB" dirty="0">
                        <a:solidFill>
                          <a:srgbClr val="777777"/>
                        </a:solidFill>
                      </a:endParaRPr>
                    </a:p>
                  </a:txBody>
                  <a:tcPr anchor="ctr"/>
                </a:tc>
                <a:tc>
                  <a:txBody>
                    <a:bodyPr/>
                    <a:lstStyle/>
                    <a:p>
                      <a:r>
                        <a:rPr lang="en-GB" dirty="0">
                          <a:solidFill>
                            <a:srgbClr val="000000"/>
                          </a:solidFill>
                        </a:rPr>
                        <a:t>42</a:t>
                      </a:r>
                      <a:endParaRPr lang="en-GB" dirty="0">
                        <a:solidFill>
                          <a:srgbClr val="777777"/>
                        </a:solidFill>
                      </a:endParaRPr>
                    </a:p>
                  </a:txBody>
                  <a:tcPr anchor="ctr"/>
                </a:tc>
                <a:tc>
                  <a:txBody>
                    <a:bodyPr/>
                    <a:lstStyle/>
                    <a:p>
                      <a:r>
                        <a:rPr lang="en-GB" dirty="0">
                          <a:solidFill>
                            <a:srgbClr val="000000"/>
                          </a:solidFill>
                        </a:rPr>
                        <a:t>38</a:t>
                      </a:r>
                      <a:endParaRPr lang="en-GB" dirty="0">
                        <a:solidFill>
                          <a:srgbClr val="777777"/>
                        </a:solidFill>
                      </a:endParaRPr>
                    </a:p>
                  </a:txBody>
                  <a:tcPr anchor="ctr"/>
                </a:tc>
                <a:tc>
                  <a:txBody>
                    <a:bodyPr/>
                    <a:lstStyle/>
                    <a:p>
                      <a:r>
                        <a:rPr lang="en-GB" dirty="0">
                          <a:solidFill>
                            <a:srgbClr val="000000"/>
                          </a:solidFill>
                        </a:rPr>
                        <a:t>20</a:t>
                      </a:r>
                      <a:endParaRPr lang="en-GB" dirty="0">
                        <a:solidFill>
                          <a:srgbClr val="777777"/>
                        </a:solidFill>
                      </a:endParaRPr>
                    </a:p>
                  </a:txBody>
                  <a:tcPr anchor="ctr"/>
                </a:tc>
                <a:extLst>
                  <a:ext uri="{0D108BD9-81ED-4DB2-BD59-A6C34878D82A}">
                    <a16:rowId xmlns:a16="http://schemas.microsoft.com/office/drawing/2014/main" val="10002"/>
                  </a:ext>
                </a:extLst>
              </a:tr>
              <a:tr h="286483">
                <a:tc>
                  <a:txBody>
                    <a:bodyPr/>
                    <a:lstStyle/>
                    <a:p>
                      <a:r>
                        <a:rPr lang="en-GB" dirty="0">
                          <a:solidFill>
                            <a:srgbClr val="000000"/>
                          </a:solidFill>
                        </a:rPr>
                        <a:t>Straw stalks</a:t>
                      </a:r>
                      <a:endParaRPr lang="en-GB" dirty="0">
                        <a:solidFill>
                          <a:srgbClr val="777777"/>
                        </a:solidFill>
                      </a:endParaRPr>
                    </a:p>
                  </a:txBody>
                  <a:tcPr anchor="ctr"/>
                </a:tc>
                <a:tc>
                  <a:txBody>
                    <a:bodyPr/>
                    <a:lstStyle/>
                    <a:p>
                      <a:r>
                        <a:rPr lang="en-GB" dirty="0">
                          <a:solidFill>
                            <a:srgbClr val="000000"/>
                          </a:solidFill>
                        </a:rPr>
                        <a:t>40</a:t>
                      </a:r>
                      <a:endParaRPr lang="en-GB" dirty="0">
                        <a:solidFill>
                          <a:srgbClr val="777777"/>
                        </a:solidFill>
                      </a:endParaRPr>
                    </a:p>
                  </a:txBody>
                  <a:tcPr anchor="ctr"/>
                </a:tc>
                <a:tc>
                  <a:txBody>
                    <a:bodyPr/>
                    <a:lstStyle/>
                    <a:p>
                      <a:r>
                        <a:rPr lang="en-GB" dirty="0">
                          <a:solidFill>
                            <a:srgbClr val="000000"/>
                          </a:solidFill>
                        </a:rPr>
                        <a:t>45</a:t>
                      </a:r>
                      <a:endParaRPr lang="en-GB" dirty="0">
                        <a:solidFill>
                          <a:srgbClr val="777777"/>
                        </a:solidFill>
                      </a:endParaRPr>
                    </a:p>
                  </a:txBody>
                  <a:tcPr anchor="ctr"/>
                </a:tc>
                <a:tc>
                  <a:txBody>
                    <a:bodyPr/>
                    <a:lstStyle/>
                    <a:p>
                      <a:r>
                        <a:rPr lang="en-GB" dirty="0">
                          <a:solidFill>
                            <a:srgbClr val="000000"/>
                          </a:solidFill>
                        </a:rPr>
                        <a:t>15</a:t>
                      </a:r>
                      <a:endParaRPr lang="en-GB" dirty="0">
                        <a:solidFill>
                          <a:srgbClr val="777777"/>
                        </a:solidFill>
                      </a:endParaRPr>
                    </a:p>
                  </a:txBody>
                  <a:tcPr anchor="ctr"/>
                </a:tc>
                <a:extLst>
                  <a:ext uri="{0D108BD9-81ED-4DB2-BD59-A6C34878D82A}">
                    <a16:rowId xmlns:a16="http://schemas.microsoft.com/office/drawing/2014/main" val="10003"/>
                  </a:ext>
                </a:extLst>
              </a:tr>
            </a:tbl>
          </a:graphicData>
        </a:graphic>
      </p:graphicFrame>
      <p:sp>
        <p:nvSpPr>
          <p:cNvPr id="5" name="Rectangle 4"/>
          <p:cNvSpPr/>
          <p:nvPr/>
        </p:nvSpPr>
        <p:spPr>
          <a:xfrm>
            <a:off x="228600" y="2286000"/>
            <a:ext cx="8305800" cy="338554"/>
          </a:xfrm>
          <a:prstGeom prst="rect">
            <a:avLst/>
          </a:prstGeom>
        </p:spPr>
        <p:txBody>
          <a:bodyPr wrap="square">
            <a:spAutoFit/>
          </a:bodyPr>
          <a:lstStyle/>
          <a:p>
            <a:r>
              <a:rPr lang="en-IN" sz="1600" dirty="0">
                <a:latin typeface="Times New Roman" pitchFamily="18" charset="0"/>
                <a:cs typeface="Times New Roman" pitchFamily="18" charset="0"/>
              </a:rPr>
              <a:t>The table below shows possible ranges in moisture content for selected biomass resources:</a:t>
            </a:r>
            <a:endParaRPr lang="en-IN" sz="1600" u="sng"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62000" y="2819400"/>
          <a:ext cx="7620000" cy="3657601"/>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432747">
                <a:tc>
                  <a:txBody>
                    <a:bodyPr/>
                    <a:lstStyle/>
                    <a:p>
                      <a:r>
                        <a:rPr lang="en-IN" dirty="0">
                          <a:solidFill>
                            <a:srgbClr val="FFFFFF"/>
                          </a:solidFill>
                        </a:rPr>
                        <a:t>Biomass resource</a:t>
                      </a:r>
                      <a:endParaRPr lang="en-IN" dirty="0">
                        <a:solidFill>
                          <a:srgbClr val="777777"/>
                        </a:solidFill>
                      </a:endParaRPr>
                    </a:p>
                  </a:txBody>
                  <a:tcPr anchor="ctr"/>
                </a:tc>
                <a:tc>
                  <a:txBody>
                    <a:bodyPr/>
                    <a:lstStyle/>
                    <a:p>
                      <a:r>
                        <a:rPr lang="en-IN" dirty="0">
                          <a:solidFill>
                            <a:srgbClr val="FFFFFF"/>
                          </a:solidFill>
                        </a:rPr>
                        <a:t>Moisture content</a:t>
                      </a:r>
                      <a:endParaRPr lang="en-IN" dirty="0">
                        <a:solidFill>
                          <a:srgbClr val="777777"/>
                        </a:solidFill>
                      </a:endParaRPr>
                    </a:p>
                  </a:txBody>
                  <a:tcPr anchor="ctr"/>
                </a:tc>
                <a:extLst>
                  <a:ext uri="{0D108BD9-81ED-4DB2-BD59-A6C34878D82A}">
                    <a16:rowId xmlns:a16="http://schemas.microsoft.com/office/drawing/2014/main" val="10000"/>
                  </a:ext>
                </a:extLst>
              </a:tr>
              <a:tr h="746933">
                <a:tc>
                  <a:txBody>
                    <a:bodyPr/>
                    <a:lstStyle/>
                    <a:p>
                      <a:r>
                        <a:rPr lang="en-IN" dirty="0">
                          <a:solidFill>
                            <a:schemeClr val="tx1"/>
                          </a:solidFill>
                        </a:rPr>
                        <a:t>Industrial fresh wood chips and sawdust</a:t>
                      </a:r>
                    </a:p>
                  </a:txBody>
                  <a:tcPr anchor="ctr"/>
                </a:tc>
                <a:tc>
                  <a:txBody>
                    <a:bodyPr/>
                    <a:lstStyle/>
                    <a:p>
                      <a:r>
                        <a:rPr lang="en-IN" dirty="0">
                          <a:solidFill>
                            <a:schemeClr val="tx1"/>
                          </a:solidFill>
                        </a:rPr>
                        <a:t>40-60 wt. % (wb)</a:t>
                      </a:r>
                    </a:p>
                  </a:txBody>
                  <a:tcPr anchor="ctr"/>
                </a:tc>
                <a:extLst>
                  <a:ext uri="{0D108BD9-81ED-4DB2-BD59-A6C34878D82A}">
                    <a16:rowId xmlns:a16="http://schemas.microsoft.com/office/drawing/2014/main" val="10001"/>
                  </a:ext>
                </a:extLst>
              </a:tr>
              <a:tr h="432747">
                <a:tc>
                  <a:txBody>
                    <a:bodyPr/>
                    <a:lstStyle/>
                    <a:p>
                      <a:r>
                        <a:rPr lang="en-IN" dirty="0">
                          <a:solidFill>
                            <a:schemeClr val="tx1"/>
                          </a:solidFill>
                        </a:rPr>
                        <a:t>Industrial dry wood chips and sawdust</a:t>
                      </a:r>
                    </a:p>
                  </a:txBody>
                  <a:tcPr anchor="ctr"/>
                </a:tc>
                <a:tc>
                  <a:txBody>
                    <a:bodyPr/>
                    <a:lstStyle/>
                    <a:p>
                      <a:r>
                        <a:rPr lang="en-US" dirty="0">
                          <a:solidFill>
                            <a:schemeClr val="tx1"/>
                          </a:solidFill>
                        </a:rPr>
                        <a:t>10-20 wt. % (wb)</a:t>
                      </a:r>
                    </a:p>
                  </a:txBody>
                  <a:tcPr anchor="ctr"/>
                </a:tc>
                <a:extLst>
                  <a:ext uri="{0D108BD9-81ED-4DB2-BD59-A6C34878D82A}">
                    <a16:rowId xmlns:a16="http://schemas.microsoft.com/office/drawing/2014/main" val="10002"/>
                  </a:ext>
                </a:extLst>
              </a:tr>
              <a:tr h="432747">
                <a:tc>
                  <a:txBody>
                    <a:bodyPr/>
                    <a:lstStyle/>
                    <a:p>
                      <a:r>
                        <a:rPr lang="en-US" dirty="0">
                          <a:solidFill>
                            <a:schemeClr val="tx1"/>
                          </a:solidFill>
                        </a:rPr>
                        <a:t>Fresh forest wood chips</a:t>
                      </a:r>
                    </a:p>
                  </a:txBody>
                  <a:tcPr anchor="ctr"/>
                </a:tc>
                <a:tc>
                  <a:txBody>
                    <a:bodyPr/>
                    <a:lstStyle/>
                    <a:p>
                      <a:r>
                        <a:rPr lang="en-IN" dirty="0">
                          <a:solidFill>
                            <a:schemeClr val="tx1"/>
                          </a:solidFill>
                        </a:rPr>
                        <a:t>40-60 wt. % (wb)</a:t>
                      </a:r>
                    </a:p>
                  </a:txBody>
                  <a:tcPr anchor="ctr"/>
                </a:tc>
                <a:extLst>
                  <a:ext uri="{0D108BD9-81ED-4DB2-BD59-A6C34878D82A}">
                    <a16:rowId xmlns:a16="http://schemas.microsoft.com/office/drawing/2014/main" val="10003"/>
                  </a:ext>
                </a:extLst>
              </a:tr>
              <a:tr h="746933">
                <a:tc>
                  <a:txBody>
                    <a:bodyPr/>
                    <a:lstStyle/>
                    <a:p>
                      <a:r>
                        <a:rPr lang="en-IN" dirty="0">
                          <a:solidFill>
                            <a:schemeClr val="tx1"/>
                          </a:solidFill>
                        </a:rPr>
                        <a:t>Chips from wood stored and air-dried several months</a:t>
                      </a:r>
                    </a:p>
                  </a:txBody>
                  <a:tcPr anchor="ctr"/>
                </a:tc>
                <a:tc>
                  <a:txBody>
                    <a:bodyPr/>
                    <a:lstStyle/>
                    <a:p>
                      <a:r>
                        <a:rPr lang="en-US" dirty="0">
                          <a:solidFill>
                            <a:schemeClr val="tx1"/>
                          </a:solidFill>
                        </a:rPr>
                        <a:t>30-40 wt. % (wb)</a:t>
                      </a:r>
                    </a:p>
                  </a:txBody>
                  <a:tcPr anchor="ctr"/>
                </a:tc>
                <a:extLst>
                  <a:ext uri="{0D108BD9-81ED-4DB2-BD59-A6C34878D82A}">
                    <a16:rowId xmlns:a16="http://schemas.microsoft.com/office/drawing/2014/main" val="10004"/>
                  </a:ext>
                </a:extLst>
              </a:tr>
              <a:tr h="432747">
                <a:tc>
                  <a:txBody>
                    <a:bodyPr/>
                    <a:lstStyle/>
                    <a:p>
                      <a:r>
                        <a:rPr lang="en-US" dirty="0">
                          <a:solidFill>
                            <a:schemeClr val="tx1"/>
                          </a:solidFill>
                        </a:rPr>
                        <a:t>Waste wood</a:t>
                      </a:r>
                    </a:p>
                  </a:txBody>
                  <a:tcPr anchor="ctr"/>
                </a:tc>
                <a:tc>
                  <a:txBody>
                    <a:bodyPr/>
                    <a:lstStyle/>
                    <a:p>
                      <a:r>
                        <a:rPr lang="en-US" dirty="0">
                          <a:solidFill>
                            <a:schemeClr val="tx1"/>
                          </a:solidFill>
                        </a:rPr>
                        <a:t>10-30 wt. % (wb)</a:t>
                      </a:r>
                    </a:p>
                  </a:txBody>
                  <a:tcPr anchor="ctr"/>
                </a:tc>
                <a:extLst>
                  <a:ext uri="{0D108BD9-81ED-4DB2-BD59-A6C34878D82A}">
                    <a16:rowId xmlns:a16="http://schemas.microsoft.com/office/drawing/2014/main" val="10005"/>
                  </a:ext>
                </a:extLst>
              </a:tr>
              <a:tr h="432747">
                <a:tc>
                  <a:txBody>
                    <a:bodyPr/>
                    <a:lstStyle/>
                    <a:p>
                      <a:r>
                        <a:rPr lang="en-US" dirty="0">
                          <a:solidFill>
                            <a:schemeClr val="tx1"/>
                          </a:solidFill>
                        </a:rPr>
                        <a:t>Dry straw</a:t>
                      </a:r>
                    </a:p>
                  </a:txBody>
                  <a:tcPr anchor="ctr"/>
                </a:tc>
                <a:tc>
                  <a:txBody>
                    <a:bodyPr/>
                    <a:lstStyle/>
                    <a:p>
                      <a:r>
                        <a:rPr lang="en-US" dirty="0">
                          <a:solidFill>
                            <a:schemeClr val="tx1"/>
                          </a:solidFill>
                        </a:rPr>
                        <a:t>15 wt. % (wb)</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TotalTime>
  <Words>2551</Words>
  <Application>Microsoft Office PowerPoint</Application>
  <PresentationFormat>On-screen Show (4:3)</PresentationFormat>
  <Paragraphs>168</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UNIT IV</vt:lpstr>
      <vt:lpstr>Biomass:  Biomass is organic matter produced by plants both terrestrial (those grown on land) and aquatic (those grown in water) and their derivatives. It includes forest crops and residues, crops grown especially for their energy content on “energy farms” and animal manure.  As the word clearly signifies; biomass means organic matter and photo chemical approach to harness solar energy means harnessing of solar energy by photosynthesis. Solar energy stored in the form of chemical energy. Hence     Solar energy  Photosynthesis  Biomass  Energy generation.       </vt:lpstr>
      <vt:lpstr>Biomass Resources:</vt:lpstr>
      <vt:lpstr>Bio-fuels:  The energy stored in dry biomass like wood and straw is most easily released by direct combustion-although dry materials can also be converted into liquid and gaseous fuels (later combustion) by various techniques. Examples: Wood , straw and refuse etc.. </vt:lpstr>
      <vt:lpstr>Biomass – Energy generation:  Biomass power is simply carbon neutral electricity produced from renewable organic waste products, which could have been openly burned, dumped in land fills or just left in the forest to cause fires.  1.)Energy from the Sun is transferred and stored in plants in the form of chemical energy. When the plants are cut or die, wood chips, straw and other plant matter is delivered to biogas plant. When biomass is burnt, it releases energy in the form of heat.  2.)The biomass plants burn wood or other forms of waste to generate steam. The energy from the steam is directed via pipes to run turbines.  3.) The steam rises up to run turbines that produce electricity or generate heat for homes and industries.  4.)In most countries, biomass plants have been built in the country side to provide electicity for the local population. There are waste-to-energy plants that burn trash to produce electricity and power millions of homes. Energy can also be used by burning the scrap wood or wood chips that are left over after trees have been trimmed.</vt:lpstr>
      <vt:lpstr>Biomass Conversion: A wide variety of conversion technologies is available for manufacturing premium fuels from biomass.       Biomass Conversion                   Direct Combustion           Thermo chemical                Bio chemical                                                                conversion                        conversion                                              Gasification                   Pyrolysis                                                                                                                                                                  Anaerobic digestion                       Fermentation</vt:lpstr>
      <vt:lpstr>Biomass Characterization:                 The biomass forms the basis of any Bio energy application and often the physical, chemical characteristics of the fuel also define the type of technology to be used.  Characteristics affecting the wood as a fuel:  Heating value  Chemical composition  Moisture content  Density  Hardness amount of volatile matters amount of solid carbon ash   </vt:lpstr>
      <vt:lpstr>HV - of biomass and some selected fuels are indicated below</vt:lpstr>
      <vt:lpstr>Plant Biomass Chemical Composition:</vt:lpstr>
      <vt:lpstr>PowerPoint Presentation</vt:lpstr>
      <vt:lpstr>BIOGAS:  Biogas is the mixture of  gases produced by the breakdown of organic matter in the absence of oxygen (anaerobically), primarily consisting of methane and carbon dioxide. Biogas can be produced from raw materials such as agricultural waste, manure, municipal waste , plant material , sewage , green waste or food waste .Biogas is a renewable source. In India, it is also known as “ Gobar Gas".  Biogas is produced by anaerobic digestion with methanogen or anaerobic organisms, which digest material inside a closed system, or fermentation  of biodegradable materials.   Aerobic and Anaerobic Processes:  Aerobic  -- In the presence of air  Anaerobic – In the absence of air or oxygen   Aerobic Process:   An aerobic process refers to a process that requires the presence of oxygen or air as opposed to an anaerobic process that does not require it</vt:lpstr>
      <vt:lpstr>Anaerobic Digestion:    It is the anaerobic process or digestion in biomass slurry which helps in converting biomass into biogas.    The biochemical process of converse in from biomass to biogas takes place in the following three stages:  (i) Hydrolysis of organic matter (ii) Anaerobic and faculative microorganisms (iii) Digestion    Advantages of Anaerobic Digestion: * Helps to obtain energy from discarded or waste matter. * Helps in conserving complete nitrogen content of the biomass. * Helps in waste management of an industry. * Helps in Urban waste management. * Helps in containing and controlling the odours of solid and liquid wastes.  </vt:lpstr>
      <vt:lpstr>Digester:</vt:lpstr>
      <vt:lpstr>Digester:   The anaerobic digester  (or) plant is shown in figure. Feed consists of organic material slurry prepared in mixing tank. Feed supply per day to the digester is called the loading rate. Neither overloading or under loading of the digester is desirable as it reduces biogas production. The acid forming bacteria grows rapidly where as methane forming bacteria (anaerobe) grows slowly. To obtain maximum biogas generation rate , seeding of digestion slurry with methane forming bacteria is done. This is achieved by adding certain portion of digested slurry to the fresh slurry. It is also possible to add nutrients containing nitrogen, hydrogen, oxygen, sulphur and carbon which can increase the anaerobic digestion rate. The recommended pH for the digestion of biomass slurry is about 7-8. </vt:lpstr>
      <vt:lpstr>Factors affecting the performance of a digestor:   Temperature  Pressure  Water  pH Value  Feeding Rate Presence of nutrients  Seeding  Mixing and Stirring  Retention time  Toxic Substances  Type of Biomass  Type of Biomass:  The digestion process also depends on type of biomass. The biomass can be cow dung, poultry manure, sheep manure, night soil, rice husk, algae and water which have a different rate of biogas yield per unit mass.</vt:lpstr>
      <vt:lpstr> Properties of Biogas:   Composition: Methane 60%, carbon dioxide 40% and traces of hydrogen, hydrogen sulphide and other gases.  Calorific Value: Calorific value 5160 kcal/m3 or 4250 kcal/kg  Stoichiometric air fuel ratio: The stoichiometric air fuel ratio is 5.27 by volume.  Calorific value of mixture : It is equal to 767 kcal/m3 that is 85% of gasoline.   Classification of Biogas Plants:   Biogas plants can be classified as  (i) Batch type (ii) Continuous type  (a) Floating drum or constant pressure type plant  (b) Fixed dome or constant volume type plant  </vt:lpstr>
      <vt:lpstr>BATCH TYPE OF BIOGAS PLANT</vt:lpstr>
      <vt:lpstr>BATCH TYPE OF BIOGAS PLANT:   A batch type plant consists of a number of digesters which are charged, used and emptied one by one in a synchronous manner to maintain regular supply to gas holder (or) storage tank. Each digester is charged with fresh biomass and it starts supplying biogas after 8-10 days. The digester is now capable of supplying biogas for about 40-50 days till it’s biomass is completely digested. Hence each digester should be charged in about at an interval of 50-60 days. Digester in a batch biogas plant is shown in the above figure. The installation and operation of batch type plant is both capital and labour.</vt:lpstr>
      <vt:lpstr>CONTINUOUS TYPE BIOGAS PLANT</vt:lpstr>
      <vt:lpstr>  CONTINUOUS TYPE BIOGAS PLANT   The continuous type of biogas plant , a certain quantity of biomass slurry is fed daily into the digester. This is made possible by the removal of slurry through an outlet so that the digester can have space to intake fresh biomass slurry. The biogas produced is either stored in the digester (or) removed to be stored in a gas holder. The plant operates continuously and it stopped only for the removal of sludge. The layer of slum at the top of the biomass slurry is periodically broken with the help of the stirrer as shown in the figure. The stirring also helps in better mixing of biomass slurry to speed up the digestion process. This type of plant  is most suitable for individual house owners as the daily wastage can meet the biomass feed requirement of the digester. </vt:lpstr>
      <vt:lpstr>FLOATING DRUM TYPE BIOGAS PLANT</vt:lpstr>
      <vt:lpstr> FLOATING DRUM TYPE BIOGAS PLANT:   The digester chamber is provided with a partition wall at the centre so that optimum condition is for growth of acid forming bacteria and methane forming bacteria can be provided in the partitioned portions as biomass slurry should be acidic and basic for acid foaming and methane foaming respectively. The pipe arrangements are provided to the digester for the supply of feed of biomass slurry and the removal of digested slurry. As digested slurry has floating gas holder , the pressure inside the digester remains constant. There is no risk of explosion due to prevailing low pressure of gas. </vt:lpstr>
      <vt:lpstr>FIXED DOME TYPE OF BIOGAS PLANT</vt:lpstr>
      <vt:lpstr>FIXED DOME TYPE OF BIOGAS PLANT   It has constant volume but varying pressure inside the digester as it has no movable type gas holder but a fixed dome at the upper portion of the digester as shown in figure. The biomass and water are mixed into slurry in inlet mixing tank, which is fed into the digester through the inlet pipe. A stirrer is provided in the digester tank to mix the slurry inside the digester, which also helps in mixing up of scum floating on the slurry. The generated biogas accumulates in the fixed dome of the digester and it is taken out from an opening in the digester. In the modified fixed dome type of biogas plant, a displacement tank is also provided which is connected to the digester. As the pressure of the gas in the fixed dome increase, the level of slurry inside the digester goes down and it forces the slurry to raise in the displacement tank. This arrangement helps in maintaining a constant pressure inside the digester about 1m of water column and the digested slurry from the displacement tank.   </vt:lpstr>
      <vt:lpstr>Comparison of floating drum and fixed dome plants</vt:lpstr>
      <vt:lpstr>Advantages and disadvantages of floating drum type biogas plant:</vt:lpstr>
      <vt:lpstr>Advantages and disadvantages of fixed drum type biogas plant:</vt:lpstr>
      <vt:lpstr>Biomass Gasification:</vt:lpstr>
      <vt:lpstr>Landfill Reactor: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to Energy</dc:title>
  <dc:creator>personal</dc:creator>
  <cp:lastModifiedBy>udayalakshmi37@gmail.com</cp:lastModifiedBy>
  <cp:revision>181</cp:revision>
  <dcterms:created xsi:type="dcterms:W3CDTF">2006-08-16T00:00:00Z</dcterms:created>
  <dcterms:modified xsi:type="dcterms:W3CDTF">2022-11-02T05:58:40Z</dcterms:modified>
</cp:coreProperties>
</file>