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25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AD801FB-DDE5-45A9-85AF-5BDC94D2C93F}"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31306189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D801FB-DDE5-45A9-85AF-5BDC94D2C93F}"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915908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D801FB-DDE5-45A9-85AF-5BDC94D2C93F}"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2919680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AD801FB-DDE5-45A9-85AF-5BDC94D2C93F}"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558869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D801FB-DDE5-45A9-85AF-5BDC94D2C93F}" type="datetimeFigureOut">
              <a:rPr lang="en-IN" smtClean="0"/>
              <a:t>26-03-2022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263987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AD801FB-DDE5-45A9-85AF-5BDC94D2C93F}"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2648328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AD801FB-DDE5-45A9-85AF-5BDC94D2C93F}" type="datetimeFigureOut">
              <a:rPr lang="en-IN" smtClean="0"/>
              <a:t>26-03-2022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325584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AD801FB-DDE5-45A9-85AF-5BDC94D2C93F}" type="datetimeFigureOut">
              <a:rPr lang="en-IN" smtClean="0"/>
              <a:t>26-03-2022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1871229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801FB-DDE5-45A9-85AF-5BDC94D2C93F}" type="datetimeFigureOut">
              <a:rPr lang="en-IN" smtClean="0"/>
              <a:t>26-03-2022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107236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801FB-DDE5-45A9-85AF-5BDC94D2C93F}"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510183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D801FB-DDE5-45A9-85AF-5BDC94D2C93F}" type="datetimeFigureOut">
              <a:rPr lang="en-IN" smtClean="0"/>
              <a:t>26-03-2022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0C75B-221C-4F98-B676-792B8419740F}" type="slidenum">
              <a:rPr lang="en-IN" smtClean="0"/>
              <a:t>‹#›</a:t>
            </a:fld>
            <a:endParaRPr lang="en-IN"/>
          </a:p>
        </p:txBody>
      </p:sp>
    </p:spTree>
    <p:extLst>
      <p:ext uri="{BB962C8B-B14F-4D97-AF65-F5344CB8AC3E}">
        <p14:creationId xmlns:p14="http://schemas.microsoft.com/office/powerpoint/2010/main" val="3619913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D801FB-DDE5-45A9-85AF-5BDC94D2C93F}" type="datetimeFigureOut">
              <a:rPr lang="en-IN" smtClean="0"/>
              <a:t>26-03-2022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90C75B-221C-4F98-B676-792B8419740F}" type="slidenum">
              <a:rPr lang="en-IN" smtClean="0"/>
              <a:t>‹#›</a:t>
            </a:fld>
            <a:endParaRPr lang="en-IN"/>
          </a:p>
        </p:txBody>
      </p:sp>
    </p:spTree>
    <p:extLst>
      <p:ext uri="{BB962C8B-B14F-4D97-AF65-F5344CB8AC3E}">
        <p14:creationId xmlns:p14="http://schemas.microsoft.com/office/powerpoint/2010/main" val="1904349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UNIT-4</a:t>
            </a:r>
            <a:endParaRPr lang="en-IN" b="1" dirty="0"/>
          </a:p>
        </p:txBody>
      </p:sp>
      <p:sp>
        <p:nvSpPr>
          <p:cNvPr id="3" name="Subtitle 2"/>
          <p:cNvSpPr>
            <a:spLocks noGrp="1"/>
          </p:cNvSpPr>
          <p:nvPr>
            <p:ph type="subTitle" idx="1"/>
          </p:nvPr>
        </p:nvSpPr>
        <p:spPr>
          <a:xfrm>
            <a:off x="1524000" y="1200839"/>
            <a:ext cx="9144000" cy="5442332"/>
          </a:xfrm>
        </p:spPr>
        <p:txBody>
          <a:bodyPr>
            <a:normAutofit/>
          </a:bodyPr>
          <a:lstStyle/>
          <a:p>
            <a:r>
              <a:rPr lang="en-IN" b="1" dirty="0" smtClean="0"/>
              <a:t>Behavioural Modelling</a:t>
            </a:r>
            <a:r>
              <a:rPr lang="en-IN" dirty="0" smtClean="0"/>
              <a:t>:</a:t>
            </a:r>
            <a:endParaRPr lang="en-IN" dirty="0"/>
          </a:p>
          <a:p>
            <a:pPr marL="342900" lvl="0" indent="-342900" algn="l">
              <a:buFont typeface="Wingdings" panose="05000000000000000000" pitchFamily="2" charset="2"/>
              <a:buChar char="Ø"/>
            </a:pPr>
            <a:r>
              <a:rPr lang="en-IN" dirty="0"/>
              <a:t>Interactions</a:t>
            </a:r>
          </a:p>
          <a:p>
            <a:pPr marL="342900" lvl="0" indent="-342900" algn="l">
              <a:buFont typeface="Wingdings" panose="05000000000000000000" pitchFamily="2" charset="2"/>
              <a:buChar char="Ø"/>
            </a:pPr>
            <a:r>
              <a:rPr lang="en-IN" dirty="0"/>
              <a:t>Interaction diagrams </a:t>
            </a:r>
          </a:p>
          <a:p>
            <a:pPr marL="342900" lvl="0" indent="-342900" algn="l">
              <a:buFont typeface="Wingdings" panose="05000000000000000000" pitchFamily="2" charset="2"/>
              <a:buChar char="Ø"/>
            </a:pPr>
            <a:r>
              <a:rPr lang="en-IN" dirty="0" smtClean="0"/>
              <a:t>Use cases </a:t>
            </a:r>
          </a:p>
          <a:p>
            <a:pPr marL="342900" lvl="0" indent="-342900" algn="l">
              <a:buFont typeface="Wingdings" panose="05000000000000000000" pitchFamily="2" charset="2"/>
              <a:buChar char="Ø"/>
            </a:pPr>
            <a:r>
              <a:rPr lang="en-IN" dirty="0" smtClean="0"/>
              <a:t>Use </a:t>
            </a:r>
            <a:r>
              <a:rPr lang="en-IN" dirty="0"/>
              <a:t>case Diagrams</a:t>
            </a:r>
          </a:p>
          <a:p>
            <a:pPr marL="342900" lvl="0" indent="-342900" algn="l">
              <a:buFont typeface="Wingdings" panose="05000000000000000000" pitchFamily="2" charset="2"/>
              <a:buChar char="Ø"/>
            </a:pPr>
            <a:r>
              <a:rPr lang="en-IN" dirty="0"/>
              <a:t>Activity Diagrams</a:t>
            </a:r>
          </a:p>
          <a:p>
            <a:pPr marL="342900" lvl="0" indent="-342900" algn="l">
              <a:buFont typeface="Wingdings" panose="05000000000000000000" pitchFamily="2" charset="2"/>
              <a:buChar char="Ø"/>
            </a:pPr>
            <a:r>
              <a:rPr lang="en-IN" dirty="0"/>
              <a:t>Events and signals </a:t>
            </a:r>
          </a:p>
          <a:p>
            <a:pPr marL="342900" lvl="0" indent="-342900" algn="l">
              <a:buFont typeface="Wingdings" panose="05000000000000000000" pitchFamily="2" charset="2"/>
              <a:buChar char="Ø"/>
            </a:pPr>
            <a:r>
              <a:rPr lang="en-IN" dirty="0"/>
              <a:t>state machines </a:t>
            </a:r>
          </a:p>
          <a:p>
            <a:pPr marL="342900" lvl="0" indent="-342900" algn="l">
              <a:buFont typeface="Wingdings" panose="05000000000000000000" pitchFamily="2" charset="2"/>
              <a:buChar char="Ø"/>
            </a:pPr>
            <a:r>
              <a:rPr lang="en-IN" dirty="0"/>
              <a:t>processes and Threads </a:t>
            </a:r>
          </a:p>
          <a:p>
            <a:pPr marL="342900" lvl="0" indent="-342900" algn="l">
              <a:buFont typeface="Wingdings" panose="05000000000000000000" pitchFamily="2" charset="2"/>
              <a:buChar char="Ø"/>
            </a:pPr>
            <a:r>
              <a:rPr lang="en-IN" dirty="0"/>
              <a:t>Time and space </a:t>
            </a:r>
          </a:p>
          <a:p>
            <a:pPr marL="342900" lvl="0" indent="-342900" algn="l">
              <a:buFont typeface="Wingdings" panose="05000000000000000000" pitchFamily="2" charset="2"/>
              <a:buChar char="Ø"/>
            </a:pPr>
            <a:r>
              <a:rPr lang="en-IN" dirty="0"/>
              <a:t>state chart </a:t>
            </a:r>
            <a:r>
              <a:rPr lang="en-IN" dirty="0" smtClean="0"/>
              <a:t>diagrams</a:t>
            </a:r>
            <a:endParaRPr lang="en-IN" dirty="0"/>
          </a:p>
        </p:txBody>
      </p:sp>
    </p:spTree>
    <p:extLst>
      <p:ext uri="{BB962C8B-B14F-4D97-AF65-F5344CB8AC3E}">
        <p14:creationId xmlns:p14="http://schemas.microsoft.com/office/powerpoint/2010/main" val="23422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Example of Use case Diagram</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a:t>A use case diagram depicting the Online Shopping website is given below.</a:t>
            </a:r>
          </a:p>
          <a:p>
            <a:pPr algn="l"/>
            <a:r>
              <a:rPr lang="en-IN" dirty="0"/>
              <a:t>Here the Web Customer actor makes use of any online shopping website to purchase online. The top-level uses are as follows; View Items, Make Purchase, Checkout, Client Register. The </a:t>
            </a:r>
            <a:r>
              <a:rPr lang="en-IN" b="1" dirty="0"/>
              <a:t>View Items</a:t>
            </a:r>
            <a:r>
              <a:rPr lang="en-IN" dirty="0"/>
              <a:t> use case is utilized by the customer who searches and view products. The </a:t>
            </a:r>
            <a:r>
              <a:rPr lang="en-IN" b="1" dirty="0"/>
              <a:t>Client Register</a:t>
            </a:r>
            <a:r>
              <a:rPr lang="en-IN" dirty="0"/>
              <a:t> use case allows the customer to register itself with the website for availing gift vouchers, coupons, or getting a private sale invitation. It is to be noted that the </a:t>
            </a:r>
            <a:r>
              <a:rPr lang="en-IN" b="1" dirty="0"/>
              <a:t>Checkout</a:t>
            </a:r>
            <a:r>
              <a:rPr lang="en-IN" dirty="0"/>
              <a:t> is an included use case, which is part of </a:t>
            </a:r>
            <a:r>
              <a:rPr lang="en-IN" b="1" dirty="0"/>
              <a:t>Making Purchase,</a:t>
            </a:r>
            <a:r>
              <a:rPr lang="en-IN" dirty="0"/>
              <a:t> and it is not available by itself.</a:t>
            </a:r>
          </a:p>
          <a:p>
            <a:pPr algn="l"/>
            <a:r>
              <a:rPr lang="en-IN" dirty="0" smtClean="0"/>
              <a:t>The</a:t>
            </a:r>
            <a:r>
              <a:rPr lang="en-IN" dirty="0"/>
              <a:t> </a:t>
            </a:r>
            <a:r>
              <a:rPr lang="en-IN" b="1" dirty="0"/>
              <a:t>View Items</a:t>
            </a:r>
            <a:r>
              <a:rPr lang="en-IN" dirty="0"/>
              <a:t> is further extended by several use cases such as; Search Items, Browse Items, View Recommended Items, Add to Shopping Cart, Add to Wish list.</a:t>
            </a:r>
            <a:endParaRPr lang="en-IN" b="1" dirty="0" smtClean="0"/>
          </a:p>
          <a:p>
            <a:pPr algn="l"/>
            <a:endParaRPr lang="en-IN" dirty="0"/>
          </a:p>
        </p:txBody>
      </p:sp>
    </p:spTree>
    <p:extLst>
      <p:ext uri="{BB962C8B-B14F-4D97-AF65-F5344CB8AC3E}">
        <p14:creationId xmlns:p14="http://schemas.microsoft.com/office/powerpoint/2010/main" val="996454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Example of Use case Diagram</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endParaRPr lang="en-IN" b="1" dirty="0"/>
          </a:p>
          <a:p>
            <a:pPr algn="l"/>
            <a:endParaRPr lang="en-IN" b="1" dirty="0" smtClean="0"/>
          </a:p>
          <a:p>
            <a:pPr algn="l"/>
            <a:endParaRPr lang="en-IN" dirty="0"/>
          </a:p>
        </p:txBody>
      </p:sp>
      <p:pic>
        <p:nvPicPr>
          <p:cNvPr id="4" name="Picture 3"/>
          <p:cNvPicPr>
            <a:picLocks noChangeAspect="1"/>
          </p:cNvPicPr>
          <p:nvPr/>
        </p:nvPicPr>
        <p:blipFill>
          <a:blip r:embed="rId2"/>
          <a:stretch>
            <a:fillRect/>
          </a:stretch>
        </p:blipFill>
        <p:spPr>
          <a:xfrm>
            <a:off x="2798169" y="2081155"/>
            <a:ext cx="6000750" cy="4171950"/>
          </a:xfrm>
          <a:prstGeom prst="rect">
            <a:avLst/>
          </a:prstGeom>
        </p:spPr>
      </p:pic>
    </p:spTree>
    <p:extLst>
      <p:ext uri="{BB962C8B-B14F-4D97-AF65-F5344CB8AC3E}">
        <p14:creationId xmlns:p14="http://schemas.microsoft.com/office/powerpoint/2010/main" val="205898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Example of Use case Diagram</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a:t>Both </a:t>
            </a:r>
            <a:r>
              <a:rPr lang="en-IN" b="1" dirty="0"/>
              <a:t>View Recommended Item</a:t>
            </a:r>
            <a:r>
              <a:rPr lang="en-IN" dirty="0"/>
              <a:t> and </a:t>
            </a:r>
            <a:r>
              <a:rPr lang="en-IN" b="1" dirty="0"/>
              <a:t>Add to Wish List</a:t>
            </a:r>
            <a:r>
              <a:rPr lang="en-IN" dirty="0"/>
              <a:t> include the Customer Authentication use case, as they necessitate authenticated customers, and simultaneously item can be added to the shopping cart without any user authentication</a:t>
            </a:r>
            <a:r>
              <a:rPr lang="en-IN" dirty="0" smtClean="0"/>
              <a:t>.</a:t>
            </a:r>
          </a:p>
          <a:p>
            <a:pPr algn="l"/>
            <a:endParaRPr lang="en-IN" dirty="0"/>
          </a:p>
        </p:txBody>
      </p:sp>
      <p:pic>
        <p:nvPicPr>
          <p:cNvPr id="4" name="Picture 3"/>
          <p:cNvPicPr>
            <a:picLocks noChangeAspect="1"/>
          </p:cNvPicPr>
          <p:nvPr/>
        </p:nvPicPr>
        <p:blipFill>
          <a:blip r:embed="rId2"/>
          <a:stretch>
            <a:fillRect/>
          </a:stretch>
        </p:blipFill>
        <p:spPr>
          <a:xfrm>
            <a:off x="3009843" y="2693279"/>
            <a:ext cx="5819775" cy="3829050"/>
          </a:xfrm>
          <a:prstGeom prst="rect">
            <a:avLst/>
          </a:prstGeom>
        </p:spPr>
      </p:pic>
    </p:spTree>
    <p:extLst>
      <p:ext uri="{BB962C8B-B14F-4D97-AF65-F5344CB8AC3E}">
        <p14:creationId xmlns:p14="http://schemas.microsoft.com/office/powerpoint/2010/main" val="4218654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Example of Use case Diagram</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smtClean="0"/>
              <a:t>The</a:t>
            </a:r>
            <a:r>
              <a:rPr lang="en-IN" dirty="0"/>
              <a:t> </a:t>
            </a:r>
            <a:r>
              <a:rPr lang="en-IN" b="1" dirty="0"/>
              <a:t>Checkout</a:t>
            </a:r>
            <a:r>
              <a:rPr lang="en-IN" dirty="0"/>
              <a: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r>
              <a:rPr lang="en-IN" dirty="0" smtClean="0"/>
              <a:t>..</a:t>
            </a:r>
          </a:p>
          <a:p>
            <a:pPr algn="l"/>
            <a:endParaRPr lang="en-IN" dirty="0" smtClean="0"/>
          </a:p>
          <a:p>
            <a:pPr algn="l"/>
            <a:endParaRPr lang="en-IN" dirty="0"/>
          </a:p>
        </p:txBody>
      </p:sp>
      <p:pic>
        <p:nvPicPr>
          <p:cNvPr id="5" name="Picture 4"/>
          <p:cNvPicPr>
            <a:picLocks noChangeAspect="1"/>
          </p:cNvPicPr>
          <p:nvPr/>
        </p:nvPicPr>
        <p:blipFill>
          <a:blip r:embed="rId2"/>
          <a:stretch>
            <a:fillRect/>
          </a:stretch>
        </p:blipFill>
        <p:spPr>
          <a:xfrm>
            <a:off x="3481329" y="3058967"/>
            <a:ext cx="4627085" cy="3744335"/>
          </a:xfrm>
          <a:prstGeom prst="rect">
            <a:avLst/>
          </a:prstGeom>
        </p:spPr>
      </p:pic>
    </p:spTree>
    <p:extLst>
      <p:ext uri="{BB962C8B-B14F-4D97-AF65-F5344CB8AC3E}">
        <p14:creationId xmlns:p14="http://schemas.microsoft.com/office/powerpoint/2010/main" val="263175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Use Case Diagram</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smtClean="0"/>
              <a:t>some </a:t>
            </a:r>
            <a:r>
              <a:rPr lang="en-IN" b="1" dirty="0"/>
              <a:t>important tips that are to be kept in mind while drawing a use case diagram:</a:t>
            </a:r>
          </a:p>
          <a:p>
            <a:pPr marL="342900" indent="-342900" algn="l">
              <a:buFont typeface="Arial" panose="020B0604020202020204" pitchFamily="34" charset="0"/>
              <a:buChar char="•"/>
            </a:pPr>
            <a:r>
              <a:rPr lang="en-IN" dirty="0"/>
              <a:t>A simple and complete use case diagram should be articulated.</a:t>
            </a:r>
          </a:p>
          <a:p>
            <a:pPr marL="342900" indent="-342900" algn="l">
              <a:buFont typeface="Arial" panose="020B0604020202020204" pitchFamily="34" charset="0"/>
              <a:buChar char="•"/>
            </a:pPr>
            <a:r>
              <a:rPr lang="en-IN" dirty="0"/>
              <a:t>A use case diagram should represent the most significant interaction among the multiple interactions.</a:t>
            </a:r>
          </a:p>
          <a:p>
            <a:pPr marL="342900" indent="-342900" algn="l">
              <a:buFont typeface="Arial" panose="020B0604020202020204" pitchFamily="34" charset="0"/>
              <a:buChar char="•"/>
            </a:pPr>
            <a:r>
              <a:rPr lang="en-IN" dirty="0"/>
              <a:t>At least one module of a system should be represented by the use case diagram.</a:t>
            </a:r>
          </a:p>
          <a:p>
            <a:pPr marL="342900" indent="-342900" algn="l">
              <a:buFont typeface="Arial" panose="020B0604020202020204" pitchFamily="34" charset="0"/>
              <a:buChar char="•"/>
            </a:pPr>
            <a:r>
              <a:rPr lang="en-IN" dirty="0"/>
              <a:t>If the use case diagram is large and more complex, then it should be drawn more generalized.</a:t>
            </a:r>
          </a:p>
          <a:p>
            <a:pPr algn="l"/>
            <a:endParaRPr lang="en-IN" dirty="0"/>
          </a:p>
        </p:txBody>
      </p:sp>
    </p:spTree>
    <p:extLst>
      <p:ext uri="{BB962C8B-B14F-4D97-AF65-F5344CB8AC3E}">
        <p14:creationId xmlns:p14="http://schemas.microsoft.com/office/powerpoint/2010/main" val="36013102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Activity Diagrams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smtClean="0"/>
              <a:t>The </a:t>
            </a:r>
            <a:r>
              <a:rPr lang="en-IN" dirty="0"/>
              <a:t>activity diagram is used to demonstrate the flow of control within the system rather than the implementation. It models the concurrent and sequential activities</a:t>
            </a:r>
            <a:r>
              <a:rPr lang="en-IN" dirty="0" smtClean="0"/>
              <a:t>.</a:t>
            </a:r>
          </a:p>
          <a:p>
            <a:pPr algn="l"/>
            <a:r>
              <a:rPr lang="en-IN" dirty="0"/>
              <a:t>It is also termed as an object-oriented flowchart. It encompasses activities composed of a set of actions or operations that are applied to model the </a:t>
            </a:r>
            <a:r>
              <a:rPr lang="en-IN" dirty="0" smtClean="0"/>
              <a:t>behavioural </a:t>
            </a:r>
            <a:r>
              <a:rPr lang="en-IN" dirty="0"/>
              <a:t>diagram</a:t>
            </a:r>
            <a:r>
              <a:rPr lang="en-IN" dirty="0" smtClean="0"/>
              <a:t>.</a:t>
            </a:r>
          </a:p>
          <a:p>
            <a:pPr algn="l"/>
            <a:r>
              <a:rPr lang="en-IN" b="1" dirty="0"/>
              <a:t>Components of an Activity Diagram</a:t>
            </a:r>
          </a:p>
          <a:p>
            <a:pPr algn="l"/>
            <a:r>
              <a:rPr lang="en-IN" b="1" dirty="0"/>
              <a:t>Activities</a:t>
            </a:r>
            <a:endParaRPr lang="en-IN" dirty="0"/>
          </a:p>
          <a:p>
            <a:pPr algn="l"/>
            <a:r>
              <a:rPr lang="en-IN" dirty="0"/>
              <a:t>The categorization of </a:t>
            </a:r>
            <a:r>
              <a:rPr lang="en-IN" dirty="0" smtClean="0"/>
              <a:t>behaviour </a:t>
            </a:r>
            <a:r>
              <a:rPr lang="en-IN" dirty="0"/>
              <a:t>into one or more actions is termed as an activity.</a:t>
            </a:r>
          </a:p>
          <a:p>
            <a:pPr algn="l"/>
            <a:endParaRPr lang="en-IN" dirty="0"/>
          </a:p>
        </p:txBody>
      </p:sp>
      <p:pic>
        <p:nvPicPr>
          <p:cNvPr id="4" name="Picture 3"/>
          <p:cNvPicPr>
            <a:picLocks noChangeAspect="1"/>
          </p:cNvPicPr>
          <p:nvPr/>
        </p:nvPicPr>
        <p:blipFill>
          <a:blip r:embed="rId2"/>
          <a:stretch>
            <a:fillRect/>
          </a:stretch>
        </p:blipFill>
        <p:spPr>
          <a:xfrm>
            <a:off x="5253037" y="5340426"/>
            <a:ext cx="1685925" cy="914400"/>
          </a:xfrm>
          <a:prstGeom prst="rect">
            <a:avLst/>
          </a:prstGeom>
        </p:spPr>
      </p:pic>
    </p:spTree>
    <p:extLst>
      <p:ext uri="{BB962C8B-B14F-4D97-AF65-F5344CB8AC3E}">
        <p14:creationId xmlns:p14="http://schemas.microsoft.com/office/powerpoint/2010/main" val="1801991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Activity Diagrams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a:t>S</a:t>
            </a:r>
            <a:r>
              <a:rPr lang="en-IN" b="1" dirty="0" smtClean="0"/>
              <a:t>wim lane: </a:t>
            </a:r>
            <a:r>
              <a:rPr lang="en-IN" dirty="0" smtClean="0"/>
              <a:t>The swim lane </a:t>
            </a:r>
            <a:r>
              <a:rPr lang="en-IN" dirty="0"/>
              <a:t>is used to cluster all the related activities in one column or one row. It can be either vertical or horizontal. It used to add modularity to the activity diagram</a:t>
            </a:r>
            <a:r>
              <a:rPr lang="en-IN" dirty="0" smtClean="0"/>
              <a:t>.</a:t>
            </a:r>
          </a:p>
          <a:p>
            <a:pPr algn="l"/>
            <a:endParaRPr lang="en-IN" dirty="0"/>
          </a:p>
          <a:p>
            <a:pPr algn="l"/>
            <a:endParaRPr lang="en-IN" dirty="0" smtClean="0"/>
          </a:p>
          <a:p>
            <a:pPr algn="l"/>
            <a:endParaRPr lang="en-IN" dirty="0"/>
          </a:p>
          <a:p>
            <a:pPr algn="l"/>
            <a:r>
              <a:rPr lang="en-IN" b="1" dirty="0" smtClean="0"/>
              <a:t>Forks: </a:t>
            </a:r>
            <a:r>
              <a:rPr lang="en-IN" dirty="0" smtClean="0"/>
              <a:t>Forks </a:t>
            </a:r>
            <a:r>
              <a:rPr lang="en-IN" dirty="0"/>
              <a:t>and join nodes generate the concurrent flow inside the activity. A fork node consists of one inward edge and several outward </a:t>
            </a:r>
            <a:r>
              <a:rPr lang="en-IN" dirty="0" smtClean="0"/>
              <a:t>edges.</a:t>
            </a:r>
          </a:p>
          <a:p>
            <a:pPr algn="l"/>
            <a:r>
              <a:rPr lang="en-IN" b="1" dirty="0"/>
              <a:t>Join </a:t>
            </a:r>
            <a:r>
              <a:rPr lang="en-IN" b="1" dirty="0" smtClean="0"/>
              <a:t>Nodes: </a:t>
            </a:r>
            <a:r>
              <a:rPr lang="en-IN" dirty="0"/>
              <a:t>Join nodes are the opposite of fork nodes. A Logical AND operation is performed on all of the inward edges as it synchronizes the flow of input across one single output (outward) edge.</a:t>
            </a:r>
            <a:endParaRPr lang="en-IN" dirty="0" smtClean="0"/>
          </a:p>
          <a:p>
            <a:pPr algn="l"/>
            <a:endParaRPr lang="en-IN" dirty="0"/>
          </a:p>
          <a:p>
            <a:pPr algn="l"/>
            <a:endParaRPr lang="en-IN" dirty="0" smtClean="0"/>
          </a:p>
          <a:p>
            <a:pPr algn="l"/>
            <a:endParaRPr lang="en-IN" dirty="0"/>
          </a:p>
          <a:p>
            <a:pPr algn="l"/>
            <a:endParaRPr lang="en-IN" dirty="0"/>
          </a:p>
        </p:txBody>
      </p:sp>
      <p:pic>
        <p:nvPicPr>
          <p:cNvPr id="5" name="Picture 4"/>
          <p:cNvPicPr>
            <a:picLocks noChangeAspect="1"/>
          </p:cNvPicPr>
          <p:nvPr/>
        </p:nvPicPr>
        <p:blipFill>
          <a:blip r:embed="rId2"/>
          <a:stretch>
            <a:fillRect/>
          </a:stretch>
        </p:blipFill>
        <p:spPr>
          <a:xfrm>
            <a:off x="1524000" y="2360535"/>
            <a:ext cx="1695450" cy="1057275"/>
          </a:xfrm>
          <a:prstGeom prst="rect">
            <a:avLst/>
          </a:prstGeom>
        </p:spPr>
      </p:pic>
      <p:pic>
        <p:nvPicPr>
          <p:cNvPr id="6" name="Picture 5"/>
          <p:cNvPicPr>
            <a:picLocks noChangeAspect="1"/>
          </p:cNvPicPr>
          <p:nvPr/>
        </p:nvPicPr>
        <p:blipFill>
          <a:blip r:embed="rId3"/>
          <a:stretch>
            <a:fillRect/>
          </a:stretch>
        </p:blipFill>
        <p:spPr>
          <a:xfrm>
            <a:off x="3781494" y="2244066"/>
            <a:ext cx="944744" cy="1265809"/>
          </a:xfrm>
          <a:prstGeom prst="rect">
            <a:avLst/>
          </a:prstGeom>
        </p:spPr>
      </p:pic>
      <p:pic>
        <p:nvPicPr>
          <p:cNvPr id="7" name="Picture 6"/>
          <p:cNvPicPr>
            <a:picLocks noChangeAspect="1"/>
          </p:cNvPicPr>
          <p:nvPr/>
        </p:nvPicPr>
        <p:blipFill>
          <a:blip r:embed="rId4"/>
          <a:stretch>
            <a:fillRect/>
          </a:stretch>
        </p:blipFill>
        <p:spPr>
          <a:xfrm flipH="1">
            <a:off x="7424737" y="2185988"/>
            <a:ext cx="1415191" cy="1323888"/>
          </a:xfrm>
          <a:prstGeom prst="rect">
            <a:avLst/>
          </a:prstGeom>
        </p:spPr>
      </p:pic>
    </p:spTree>
    <p:extLst>
      <p:ext uri="{BB962C8B-B14F-4D97-AF65-F5344CB8AC3E}">
        <p14:creationId xmlns:p14="http://schemas.microsoft.com/office/powerpoint/2010/main" val="1958596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Activity Diagrams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smtClean="0"/>
              <a:t>Notation </a:t>
            </a:r>
            <a:r>
              <a:rPr lang="en-IN" dirty="0"/>
              <a:t>of an Activity diagram</a:t>
            </a:r>
          </a:p>
          <a:p>
            <a:pPr algn="l"/>
            <a:r>
              <a:rPr lang="en-IN" b="1" dirty="0"/>
              <a:t>Initial State:</a:t>
            </a:r>
            <a:r>
              <a:rPr lang="en-IN" dirty="0"/>
              <a:t> It depicts the initial stage or beginning of the set of actions</a:t>
            </a:r>
            <a:r>
              <a:rPr lang="en-IN" dirty="0" smtClean="0"/>
              <a:t>.</a:t>
            </a:r>
          </a:p>
          <a:p>
            <a:pPr algn="l"/>
            <a:endParaRPr lang="en-IN" dirty="0" smtClean="0"/>
          </a:p>
          <a:p>
            <a:pPr algn="l"/>
            <a:r>
              <a:rPr lang="en-IN" b="1" dirty="0"/>
              <a:t>Final State:</a:t>
            </a:r>
            <a:r>
              <a:rPr lang="en-IN" dirty="0"/>
              <a:t> It is the stage where all the control flows and object flows </a:t>
            </a:r>
            <a:r>
              <a:rPr lang="en-IN" dirty="0" smtClean="0"/>
              <a:t>end. </a:t>
            </a:r>
          </a:p>
          <a:p>
            <a:pPr algn="l"/>
            <a:endParaRPr lang="en-IN" b="1" dirty="0" smtClean="0"/>
          </a:p>
          <a:p>
            <a:pPr algn="l"/>
            <a:r>
              <a:rPr lang="en-IN" b="1" dirty="0" smtClean="0"/>
              <a:t>Decision Box:</a:t>
            </a:r>
            <a:r>
              <a:rPr lang="en-IN" dirty="0" smtClean="0"/>
              <a:t> It makes sure that the control flow or object flow will follow only one path.</a:t>
            </a:r>
          </a:p>
          <a:p>
            <a:pPr algn="l"/>
            <a:endParaRPr lang="en-IN" dirty="0"/>
          </a:p>
          <a:p>
            <a:pPr algn="l"/>
            <a:endParaRPr lang="en-IN" b="1" dirty="0"/>
          </a:p>
          <a:p>
            <a:pPr algn="l"/>
            <a:r>
              <a:rPr lang="en-IN" b="1" dirty="0" smtClean="0"/>
              <a:t>Action </a:t>
            </a:r>
            <a:r>
              <a:rPr lang="en-IN" b="1" dirty="0"/>
              <a:t>Box:</a:t>
            </a:r>
            <a:r>
              <a:rPr lang="en-IN" dirty="0"/>
              <a:t> It represents the set of actions that are to be </a:t>
            </a:r>
            <a:r>
              <a:rPr lang="en-IN" dirty="0" smtClean="0"/>
              <a:t>performed</a:t>
            </a:r>
          </a:p>
          <a:p>
            <a:pPr algn="l"/>
            <a:endParaRPr lang="en-IN" dirty="0"/>
          </a:p>
          <a:p>
            <a:pPr algn="l"/>
            <a:endParaRPr lang="en-IN" dirty="0" smtClean="0"/>
          </a:p>
          <a:p>
            <a:pPr algn="l"/>
            <a:endParaRPr lang="en-IN" dirty="0"/>
          </a:p>
          <a:p>
            <a:pPr algn="l"/>
            <a:endParaRPr lang="en-IN" dirty="0"/>
          </a:p>
        </p:txBody>
      </p:sp>
      <p:pic>
        <p:nvPicPr>
          <p:cNvPr id="4" name="Picture 3"/>
          <p:cNvPicPr>
            <a:picLocks noChangeAspect="1"/>
          </p:cNvPicPr>
          <p:nvPr/>
        </p:nvPicPr>
        <p:blipFill>
          <a:blip r:embed="rId2"/>
          <a:stretch>
            <a:fillRect/>
          </a:stretch>
        </p:blipFill>
        <p:spPr>
          <a:xfrm>
            <a:off x="5297308" y="2018580"/>
            <a:ext cx="1169593" cy="482249"/>
          </a:xfrm>
          <a:prstGeom prst="rect">
            <a:avLst/>
          </a:prstGeom>
        </p:spPr>
      </p:pic>
      <p:pic>
        <p:nvPicPr>
          <p:cNvPr id="8" name="Picture 7"/>
          <p:cNvPicPr>
            <a:picLocks noChangeAspect="1"/>
          </p:cNvPicPr>
          <p:nvPr/>
        </p:nvPicPr>
        <p:blipFill>
          <a:blip r:embed="rId3"/>
          <a:stretch>
            <a:fillRect/>
          </a:stretch>
        </p:blipFill>
        <p:spPr>
          <a:xfrm>
            <a:off x="5089347" y="5912368"/>
            <a:ext cx="2257425" cy="819150"/>
          </a:xfrm>
          <a:prstGeom prst="rect">
            <a:avLst/>
          </a:prstGeom>
        </p:spPr>
      </p:pic>
      <p:pic>
        <p:nvPicPr>
          <p:cNvPr id="9" name="Picture 8"/>
          <p:cNvPicPr>
            <a:picLocks noChangeAspect="1"/>
          </p:cNvPicPr>
          <p:nvPr/>
        </p:nvPicPr>
        <p:blipFill>
          <a:blip r:embed="rId4"/>
          <a:stretch>
            <a:fillRect/>
          </a:stretch>
        </p:blipFill>
        <p:spPr>
          <a:xfrm>
            <a:off x="5022673" y="4309385"/>
            <a:ext cx="2390775" cy="1019175"/>
          </a:xfrm>
          <a:prstGeom prst="rect">
            <a:avLst/>
          </a:prstGeom>
        </p:spPr>
      </p:pic>
      <p:pic>
        <p:nvPicPr>
          <p:cNvPr id="10" name="Picture 9"/>
          <p:cNvPicPr>
            <a:picLocks noChangeAspect="1"/>
          </p:cNvPicPr>
          <p:nvPr/>
        </p:nvPicPr>
        <p:blipFill>
          <a:blip r:embed="rId5"/>
          <a:stretch>
            <a:fillRect/>
          </a:stretch>
        </p:blipFill>
        <p:spPr>
          <a:xfrm>
            <a:off x="5297308" y="3009395"/>
            <a:ext cx="1594797" cy="716182"/>
          </a:xfrm>
          <a:prstGeom prst="rect">
            <a:avLst/>
          </a:prstGeom>
        </p:spPr>
      </p:pic>
    </p:spTree>
    <p:extLst>
      <p:ext uri="{BB962C8B-B14F-4D97-AF65-F5344CB8AC3E}">
        <p14:creationId xmlns:p14="http://schemas.microsoft.com/office/powerpoint/2010/main" val="1662683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Activity Diagrams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u="sng" dirty="0"/>
              <a:t>Example of an Activity </a:t>
            </a:r>
            <a:r>
              <a:rPr lang="en-IN" b="1" u="sng" dirty="0" smtClean="0"/>
              <a:t>Diagram:</a:t>
            </a:r>
            <a:endParaRPr lang="en-IN" b="1" u="sng" dirty="0"/>
          </a:p>
          <a:p>
            <a:pPr algn="l"/>
            <a:r>
              <a:rPr lang="en-IN" dirty="0" smtClean="0"/>
              <a:t>An </a:t>
            </a:r>
            <a:r>
              <a:rPr lang="en-IN" dirty="0"/>
              <a:t>activity diagram showing the business flow activity of order </a:t>
            </a:r>
            <a:r>
              <a:rPr lang="en-IN" dirty="0" smtClean="0"/>
              <a:t>processing.</a:t>
            </a:r>
            <a:endParaRPr lang="en-IN" dirty="0"/>
          </a:p>
          <a:p>
            <a:pPr algn="l"/>
            <a:endParaRPr lang="en-IN" dirty="0"/>
          </a:p>
        </p:txBody>
      </p:sp>
      <p:pic>
        <p:nvPicPr>
          <p:cNvPr id="5" name="Picture 4"/>
          <p:cNvPicPr>
            <a:picLocks noChangeAspect="1"/>
          </p:cNvPicPr>
          <p:nvPr/>
        </p:nvPicPr>
        <p:blipFill>
          <a:blip r:embed="rId2"/>
          <a:stretch>
            <a:fillRect/>
          </a:stretch>
        </p:blipFill>
        <p:spPr>
          <a:xfrm>
            <a:off x="1685581" y="2787726"/>
            <a:ext cx="8593155" cy="3734260"/>
          </a:xfrm>
          <a:prstGeom prst="rect">
            <a:avLst/>
          </a:prstGeom>
        </p:spPr>
      </p:pic>
    </p:spTree>
    <p:extLst>
      <p:ext uri="{BB962C8B-B14F-4D97-AF65-F5344CB8AC3E}">
        <p14:creationId xmlns:p14="http://schemas.microsoft.com/office/powerpoint/2010/main" val="199817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Activity Diagrams</a:t>
            </a:r>
            <a:endParaRPr lang="en-IN" b="1" dirty="0" smtClean="0"/>
          </a:p>
        </p:txBody>
      </p:sp>
      <p:sp>
        <p:nvSpPr>
          <p:cNvPr id="3" name="Subtitle 2"/>
          <p:cNvSpPr>
            <a:spLocks noGrp="1"/>
          </p:cNvSpPr>
          <p:nvPr>
            <p:ph type="subTitle" idx="1"/>
          </p:nvPr>
        </p:nvSpPr>
        <p:spPr>
          <a:xfrm>
            <a:off x="1524000" y="1200839"/>
            <a:ext cx="9144000" cy="5442332"/>
          </a:xfrm>
        </p:spPr>
        <p:txBody>
          <a:bodyPr>
            <a:normAutofit lnSpcReduction="10000"/>
          </a:bodyPr>
          <a:lstStyle/>
          <a:p>
            <a:pPr algn="l"/>
            <a:r>
              <a:rPr lang="en-IN" dirty="0"/>
              <a:t>An activity diagram can be used to portray business processes and </a:t>
            </a:r>
            <a:r>
              <a:rPr lang="en-IN" dirty="0" smtClean="0"/>
              <a:t>workflows.</a:t>
            </a:r>
          </a:p>
          <a:p>
            <a:pPr algn="l"/>
            <a:r>
              <a:rPr lang="en-IN" b="1" dirty="0"/>
              <a:t>An activity diagram is utilized for the followings:</a:t>
            </a:r>
          </a:p>
          <a:p>
            <a:pPr marL="342900" indent="-342900" algn="l">
              <a:buFont typeface="Arial" panose="020B0604020202020204" pitchFamily="34" charset="0"/>
              <a:buChar char="•"/>
            </a:pPr>
            <a:r>
              <a:rPr lang="en-IN" dirty="0"/>
              <a:t>To graphically model the workflow in an easier and understandable way.</a:t>
            </a:r>
          </a:p>
          <a:p>
            <a:pPr marL="342900" indent="-342900" algn="l">
              <a:buFont typeface="Arial" panose="020B0604020202020204" pitchFamily="34" charset="0"/>
              <a:buChar char="•"/>
            </a:pPr>
            <a:r>
              <a:rPr lang="en-IN" dirty="0"/>
              <a:t>To model the execution flow among several activities.</a:t>
            </a:r>
          </a:p>
          <a:p>
            <a:pPr marL="342900" indent="-342900" algn="l">
              <a:buFont typeface="Arial" panose="020B0604020202020204" pitchFamily="34" charset="0"/>
              <a:buChar char="•"/>
            </a:pPr>
            <a:r>
              <a:rPr lang="en-IN" dirty="0"/>
              <a:t>To model comprehensive information of a function or an algorithm employed within the system.</a:t>
            </a:r>
          </a:p>
          <a:p>
            <a:pPr marL="342900" indent="-342900" algn="l">
              <a:buFont typeface="Arial" panose="020B0604020202020204" pitchFamily="34" charset="0"/>
              <a:buChar char="•"/>
            </a:pPr>
            <a:r>
              <a:rPr lang="en-IN" dirty="0"/>
              <a:t>To model the business process and its workflow.</a:t>
            </a:r>
          </a:p>
          <a:p>
            <a:pPr marL="342900" indent="-342900" algn="l">
              <a:buFont typeface="Arial" panose="020B0604020202020204" pitchFamily="34" charset="0"/>
              <a:buChar char="•"/>
            </a:pPr>
            <a:r>
              <a:rPr lang="en-IN" dirty="0"/>
              <a:t>To envision the dynamic aspect of a system.</a:t>
            </a:r>
          </a:p>
          <a:p>
            <a:pPr marL="342900" indent="-342900" algn="l">
              <a:buFont typeface="Arial" panose="020B0604020202020204" pitchFamily="34" charset="0"/>
              <a:buChar char="•"/>
            </a:pPr>
            <a:r>
              <a:rPr lang="en-IN" dirty="0"/>
              <a:t>To generate the top-level flowcharts for representing the workflow of an application.</a:t>
            </a:r>
          </a:p>
          <a:p>
            <a:pPr marL="342900" indent="-342900" algn="l">
              <a:buFont typeface="Arial" panose="020B0604020202020204" pitchFamily="34" charset="0"/>
              <a:buChar char="•"/>
            </a:pPr>
            <a:r>
              <a:rPr lang="en-IN" dirty="0"/>
              <a:t>To represent a high-level view of a distributed or an object-oriented system.</a:t>
            </a:r>
          </a:p>
          <a:p>
            <a:pPr algn="l"/>
            <a:endParaRPr lang="en-IN" dirty="0"/>
          </a:p>
        </p:txBody>
      </p:sp>
    </p:spTree>
    <p:extLst>
      <p:ext uri="{BB962C8B-B14F-4D97-AF65-F5344CB8AC3E}">
        <p14:creationId xmlns:p14="http://schemas.microsoft.com/office/powerpoint/2010/main" val="3706283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UNIT-4</a:t>
            </a:r>
            <a:endParaRPr lang="en-IN" b="1" dirty="0"/>
          </a:p>
        </p:txBody>
      </p:sp>
      <p:sp>
        <p:nvSpPr>
          <p:cNvPr id="3" name="Subtitle 2"/>
          <p:cNvSpPr>
            <a:spLocks noGrp="1"/>
          </p:cNvSpPr>
          <p:nvPr>
            <p:ph type="subTitle" idx="1"/>
          </p:nvPr>
        </p:nvSpPr>
        <p:spPr>
          <a:xfrm>
            <a:off x="1524000" y="1200839"/>
            <a:ext cx="9144000" cy="5442332"/>
          </a:xfrm>
        </p:spPr>
        <p:txBody>
          <a:bodyPr>
            <a:normAutofit/>
          </a:bodyPr>
          <a:lstStyle/>
          <a:p>
            <a:r>
              <a:rPr lang="en-IN" b="1" dirty="0" smtClean="0"/>
              <a:t>Architectural Modelling: </a:t>
            </a:r>
            <a:endParaRPr lang="en-IN" dirty="0"/>
          </a:p>
          <a:p>
            <a:pPr marL="342900" lvl="0" indent="-342900" algn="l">
              <a:buFont typeface="Wingdings" panose="05000000000000000000" pitchFamily="2" charset="2"/>
              <a:buChar char="Ø"/>
            </a:pPr>
            <a:r>
              <a:rPr lang="en-IN" dirty="0" smtClean="0"/>
              <a:t>Component</a:t>
            </a:r>
            <a:endParaRPr lang="en-IN" dirty="0"/>
          </a:p>
          <a:p>
            <a:pPr marL="342900" lvl="0" indent="-342900" algn="l">
              <a:buFont typeface="Wingdings" panose="05000000000000000000" pitchFamily="2" charset="2"/>
              <a:buChar char="Ø"/>
            </a:pPr>
            <a:r>
              <a:rPr lang="en-IN" dirty="0" smtClean="0"/>
              <a:t>Deployment</a:t>
            </a:r>
            <a:endParaRPr lang="en-IN" dirty="0"/>
          </a:p>
          <a:p>
            <a:pPr marL="342900" lvl="0" indent="-342900" algn="l">
              <a:buFont typeface="Wingdings" panose="05000000000000000000" pitchFamily="2" charset="2"/>
              <a:buChar char="Ø"/>
            </a:pPr>
            <a:r>
              <a:rPr lang="en-IN" dirty="0"/>
              <a:t>Component diagrams </a:t>
            </a:r>
            <a:endParaRPr lang="en-IN" dirty="0" smtClean="0"/>
          </a:p>
          <a:p>
            <a:pPr marL="342900" lvl="0" indent="-342900" algn="l">
              <a:buFont typeface="Wingdings" panose="05000000000000000000" pitchFamily="2" charset="2"/>
              <a:buChar char="Ø"/>
            </a:pPr>
            <a:r>
              <a:rPr lang="en-IN" dirty="0" smtClean="0"/>
              <a:t>Deployment </a:t>
            </a:r>
            <a:r>
              <a:rPr lang="en-IN" dirty="0"/>
              <a:t>diagrams</a:t>
            </a:r>
          </a:p>
        </p:txBody>
      </p:sp>
    </p:spTree>
    <p:extLst>
      <p:ext uri="{BB962C8B-B14F-4D97-AF65-F5344CB8AC3E}">
        <p14:creationId xmlns:p14="http://schemas.microsoft.com/office/powerpoint/2010/main" val="4079890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Events and Signals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r>
              <a:rPr lang="en-IN" b="1" dirty="0"/>
              <a:t> Events and Signals</a:t>
            </a:r>
            <a:endParaRPr lang="en-IN" dirty="0"/>
          </a:p>
          <a:p>
            <a:pPr marL="342900" indent="-342900" algn="l">
              <a:buFont typeface="Arial" panose="020B0604020202020204" pitchFamily="34" charset="0"/>
              <a:buChar char="•"/>
            </a:pPr>
            <a:r>
              <a:rPr lang="en-IN" dirty="0"/>
              <a:t>The different things that happen are called events </a:t>
            </a:r>
          </a:p>
          <a:p>
            <a:pPr marL="342900" indent="-342900" algn="l">
              <a:buFont typeface="Arial" panose="020B0604020202020204" pitchFamily="34" charset="0"/>
              <a:buChar char="•"/>
            </a:pPr>
            <a:r>
              <a:rPr lang="en-IN" dirty="0"/>
              <a:t>Many events occur at the same time and at unexpected times </a:t>
            </a:r>
          </a:p>
          <a:p>
            <a:pPr marL="342900" indent="-342900" algn="l">
              <a:buFont typeface="Arial" panose="020B0604020202020204" pitchFamily="34" charset="0"/>
              <a:buChar char="•"/>
            </a:pPr>
            <a:r>
              <a:rPr lang="en-IN" dirty="0"/>
              <a:t>Events represent important occurrences that have a time (the time when the event happened) and space (where the event happened) </a:t>
            </a:r>
          </a:p>
          <a:p>
            <a:pPr marL="342900" indent="-342900" algn="l">
              <a:buFont typeface="Arial" panose="020B0604020202020204" pitchFamily="34" charset="0"/>
              <a:buChar char="•"/>
            </a:pPr>
            <a:r>
              <a:rPr lang="en-IN" dirty="0"/>
              <a:t>Events are used to model stimulus that can make a state machine to change its state </a:t>
            </a:r>
          </a:p>
          <a:p>
            <a:pPr marL="342900" indent="-342900" algn="l">
              <a:buFont typeface="Arial" panose="020B0604020202020204" pitchFamily="34" charset="0"/>
              <a:buChar char="•"/>
            </a:pPr>
            <a:r>
              <a:rPr lang="en-IN" dirty="0"/>
              <a:t>Events can be of two types -synchronous or asynchronous </a:t>
            </a:r>
          </a:p>
          <a:p>
            <a:pPr marL="342900" indent="-342900" algn="l">
              <a:buFont typeface="Arial" panose="020B0604020202020204" pitchFamily="34" charset="0"/>
              <a:buChar char="•"/>
            </a:pPr>
            <a:r>
              <a:rPr lang="en-IN" dirty="0"/>
              <a:t>In a synchronous event the sender waits for an action from the receiver on the event. For example, pressing a button on the mouse, a phone call, etc. </a:t>
            </a:r>
          </a:p>
          <a:p>
            <a:pPr marL="342900" indent="-342900" algn="l">
              <a:buFont typeface="Arial" panose="020B0604020202020204" pitchFamily="34" charset="0"/>
              <a:buChar char="•"/>
            </a:pPr>
            <a:r>
              <a:rPr lang="en-IN" dirty="0"/>
              <a:t>There is no waiting in an asynchronous event. For example, sending an e-mail, letter, delivery of newspaper, etc.</a:t>
            </a:r>
          </a:p>
          <a:p>
            <a:pPr marL="342900" lvl="0" indent="-342900" algn="l">
              <a:buFont typeface="Wingdings" panose="05000000000000000000" pitchFamily="2" charset="2"/>
              <a:buChar char="Ø"/>
            </a:pPr>
            <a:endParaRPr lang="en-IN" dirty="0" smtClean="0"/>
          </a:p>
          <a:p>
            <a:pPr algn="l"/>
            <a:endParaRPr lang="en-IN" dirty="0"/>
          </a:p>
        </p:txBody>
      </p:sp>
    </p:spTree>
    <p:extLst>
      <p:ext uri="{BB962C8B-B14F-4D97-AF65-F5344CB8AC3E}">
        <p14:creationId xmlns:p14="http://schemas.microsoft.com/office/powerpoint/2010/main" val="298735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Events and Signals</a:t>
            </a:r>
            <a:endParaRPr lang="en-IN" b="1" dirty="0" smtClean="0"/>
          </a:p>
        </p:txBody>
      </p:sp>
      <p:sp>
        <p:nvSpPr>
          <p:cNvPr id="3" name="Subtitle 2"/>
          <p:cNvSpPr>
            <a:spLocks noGrp="1"/>
          </p:cNvSpPr>
          <p:nvPr>
            <p:ph type="subTitle" idx="1"/>
          </p:nvPr>
        </p:nvSpPr>
        <p:spPr>
          <a:xfrm>
            <a:off x="1524000" y="1200839"/>
            <a:ext cx="9144000" cy="5442332"/>
          </a:xfrm>
        </p:spPr>
        <p:txBody>
          <a:bodyPr>
            <a:normAutofit fontScale="92500" lnSpcReduction="20000"/>
          </a:bodyPr>
          <a:lstStyle/>
          <a:p>
            <a:pPr algn="l"/>
            <a:r>
              <a:rPr lang="en-IN" b="1" dirty="0" smtClean="0"/>
              <a:t>Events </a:t>
            </a:r>
          </a:p>
          <a:p>
            <a:endParaRPr lang="en-IN" b="1" dirty="0" smtClean="0"/>
          </a:p>
          <a:p>
            <a:endParaRPr lang="en-IN" b="1" dirty="0"/>
          </a:p>
          <a:p>
            <a:endParaRPr lang="en-IN" b="1" dirty="0" smtClean="0"/>
          </a:p>
          <a:p>
            <a:endParaRPr lang="en-IN" b="1" dirty="0"/>
          </a:p>
          <a:p>
            <a:endParaRPr lang="en-IN" b="1" dirty="0" smtClean="0"/>
          </a:p>
          <a:p>
            <a:endParaRPr lang="en-IN" b="1" dirty="0"/>
          </a:p>
          <a:p>
            <a:endParaRPr lang="en-IN" b="1" dirty="0" smtClean="0"/>
          </a:p>
          <a:p>
            <a:pPr algn="l"/>
            <a:r>
              <a:rPr lang="en-IN" b="1" dirty="0" smtClean="0"/>
              <a:t>Signals</a:t>
            </a:r>
            <a:endParaRPr lang="en-IN" dirty="0"/>
          </a:p>
          <a:p>
            <a:pPr algn="l"/>
            <a:r>
              <a:rPr lang="en-IN" dirty="0"/>
              <a:t>Signals refer to the objects that are dispatched asynchronously by one object and then received by another </a:t>
            </a:r>
          </a:p>
          <a:p>
            <a:pPr algn="l"/>
            <a:r>
              <a:rPr lang="en-IN" dirty="0"/>
              <a:t>Exceptions and e-mails are an example of internal signals </a:t>
            </a:r>
          </a:p>
          <a:p>
            <a:pPr algn="l"/>
            <a:r>
              <a:rPr lang="en-IN" dirty="0"/>
              <a:t>They may have instances, generalization relationships, attributes and operations </a:t>
            </a:r>
          </a:p>
          <a:p>
            <a:pPr algn="l"/>
            <a:r>
              <a:rPr lang="en-IN" dirty="0"/>
              <a:t>Attributes of a signal serve as its parameters</a:t>
            </a:r>
          </a:p>
          <a:p>
            <a:pPr algn="l"/>
            <a:endParaRPr lang="en-IN" dirty="0" smtClean="0"/>
          </a:p>
          <a:p>
            <a:pPr algn="l"/>
            <a:endParaRPr lang="en-IN" dirty="0"/>
          </a:p>
        </p:txBody>
      </p:sp>
      <p:pic>
        <p:nvPicPr>
          <p:cNvPr id="4" name="Picture 3"/>
          <p:cNvPicPr>
            <a:picLocks noChangeAspect="1"/>
          </p:cNvPicPr>
          <p:nvPr/>
        </p:nvPicPr>
        <p:blipFill>
          <a:blip r:embed="rId2"/>
          <a:stretch>
            <a:fillRect/>
          </a:stretch>
        </p:blipFill>
        <p:spPr>
          <a:xfrm>
            <a:off x="2890321" y="1307736"/>
            <a:ext cx="4623183" cy="2614269"/>
          </a:xfrm>
          <a:prstGeom prst="rect">
            <a:avLst/>
          </a:prstGeom>
        </p:spPr>
      </p:pic>
    </p:spTree>
    <p:extLst>
      <p:ext uri="{BB962C8B-B14F-4D97-AF65-F5344CB8AC3E}">
        <p14:creationId xmlns:p14="http://schemas.microsoft.com/office/powerpoint/2010/main" val="1519764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Events and Signals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dirty="0" smtClean="0"/>
              <a:t>It </a:t>
            </a:r>
            <a:r>
              <a:rPr lang="en-IN" dirty="0"/>
              <a:t>may be sent as the action of a state transition in a state machine or the sending of a message in an interaction   </a:t>
            </a:r>
          </a:p>
          <a:p>
            <a:pPr algn="l"/>
            <a:r>
              <a:rPr lang="en-IN" dirty="0"/>
              <a:t>Signals are </a:t>
            </a:r>
            <a:r>
              <a:rPr lang="en-IN" dirty="0" smtClean="0"/>
              <a:t>modelled </a:t>
            </a:r>
            <a:r>
              <a:rPr lang="en-IN" dirty="0"/>
              <a:t>as stereotyped classes and the relationship between an operation and the events by using a dependency relationship, stereotyped as </a:t>
            </a:r>
            <a:r>
              <a:rPr lang="en-IN" dirty="0" smtClean="0"/>
              <a:t>send.</a:t>
            </a:r>
          </a:p>
          <a:p>
            <a:pPr algn="l"/>
            <a:endParaRPr lang="en-IN" dirty="0"/>
          </a:p>
          <a:p>
            <a:pPr algn="l"/>
            <a:endParaRPr lang="en-IN" dirty="0" smtClean="0"/>
          </a:p>
          <a:p>
            <a:pPr algn="l"/>
            <a:endParaRPr lang="en-IN" dirty="0"/>
          </a:p>
        </p:txBody>
      </p:sp>
      <p:pic>
        <p:nvPicPr>
          <p:cNvPr id="5" name="Picture 4"/>
          <p:cNvPicPr>
            <a:picLocks noChangeAspect="1"/>
          </p:cNvPicPr>
          <p:nvPr/>
        </p:nvPicPr>
        <p:blipFill>
          <a:blip r:embed="rId2"/>
          <a:stretch>
            <a:fillRect/>
          </a:stretch>
        </p:blipFill>
        <p:spPr>
          <a:xfrm>
            <a:off x="2644048" y="3809483"/>
            <a:ext cx="6654188" cy="2359963"/>
          </a:xfrm>
          <a:prstGeom prst="rect">
            <a:avLst/>
          </a:prstGeom>
        </p:spPr>
      </p:pic>
    </p:spTree>
    <p:extLst>
      <p:ext uri="{BB962C8B-B14F-4D97-AF65-F5344CB8AC3E}">
        <p14:creationId xmlns:p14="http://schemas.microsoft.com/office/powerpoint/2010/main" val="575721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Events and Signals</a:t>
            </a:r>
            <a:endParaRPr lang="en-IN" b="1" dirty="0" smtClean="0"/>
          </a:p>
        </p:txBody>
      </p:sp>
      <p:sp>
        <p:nvSpPr>
          <p:cNvPr id="3" name="Subtitle 2"/>
          <p:cNvSpPr>
            <a:spLocks noGrp="1"/>
          </p:cNvSpPr>
          <p:nvPr>
            <p:ph type="subTitle" idx="1"/>
          </p:nvPr>
        </p:nvSpPr>
        <p:spPr>
          <a:xfrm>
            <a:off x="1524000" y="1200839"/>
            <a:ext cx="9144000" cy="5442332"/>
          </a:xfrm>
        </p:spPr>
        <p:txBody>
          <a:bodyPr>
            <a:normAutofit fontScale="92500"/>
          </a:bodyPr>
          <a:lstStyle/>
          <a:p>
            <a:pPr algn="l"/>
            <a:r>
              <a:rPr lang="en-IN" b="1" dirty="0" smtClean="0"/>
              <a:t>Sending </a:t>
            </a:r>
            <a:r>
              <a:rPr lang="en-IN" b="1" dirty="0"/>
              <a:t>and Receiving Events </a:t>
            </a:r>
            <a:endParaRPr lang="en-IN" dirty="0"/>
          </a:p>
          <a:p>
            <a:pPr algn="l"/>
            <a:r>
              <a:rPr lang="en-IN" b="1" dirty="0"/>
              <a:t>For Synchronous Events: </a:t>
            </a:r>
            <a:endParaRPr lang="en-IN" dirty="0"/>
          </a:p>
          <a:p>
            <a:pPr marL="342900" indent="-342900" algn="l">
              <a:buFont typeface="Arial" panose="020B0604020202020204" pitchFamily="34" charset="0"/>
              <a:buChar char="•"/>
            </a:pPr>
            <a:r>
              <a:rPr lang="en-IN" dirty="0"/>
              <a:t>Sending or receiving is similar to call event </a:t>
            </a:r>
          </a:p>
          <a:p>
            <a:pPr marL="342900" indent="-342900" algn="l">
              <a:buFont typeface="Arial" panose="020B0604020202020204" pitchFamily="34" charset="0"/>
              <a:buChar char="•"/>
            </a:pPr>
            <a:r>
              <a:rPr lang="en-IN" dirty="0"/>
              <a:t>The sender and the receiver are in a meeting (the sender sends the signal and wait for a response from the receiver) for the duration of the operation </a:t>
            </a:r>
          </a:p>
          <a:p>
            <a:pPr marL="342900" indent="-342900" algn="l">
              <a:buFont typeface="Arial" panose="020B0604020202020204" pitchFamily="34" charset="0"/>
              <a:buChar char="•"/>
            </a:pPr>
            <a:r>
              <a:rPr lang="en-IN" dirty="0"/>
              <a:t>When an object calls an operation, the sender sends the operation and then waits for the </a:t>
            </a:r>
            <a:r>
              <a:rPr lang="en-IN" dirty="0" smtClean="0"/>
              <a:t>receiver.</a:t>
            </a:r>
          </a:p>
          <a:p>
            <a:pPr algn="l"/>
            <a:r>
              <a:rPr lang="en-IN" b="1" dirty="0"/>
              <a:t>For Asynchronous Events: </a:t>
            </a:r>
            <a:endParaRPr lang="en-IN" dirty="0"/>
          </a:p>
          <a:p>
            <a:pPr marL="342900" indent="-342900" algn="l">
              <a:buFont typeface="Arial" panose="020B0604020202020204" pitchFamily="34" charset="0"/>
              <a:buChar char="•"/>
            </a:pPr>
            <a:r>
              <a:rPr lang="en-IN" dirty="0"/>
              <a:t>Sending or receiving is similar to signal event </a:t>
            </a:r>
          </a:p>
          <a:p>
            <a:pPr marL="342900" indent="-342900" algn="l">
              <a:buFont typeface="Arial" panose="020B0604020202020204" pitchFamily="34" charset="0"/>
              <a:buChar char="•"/>
            </a:pPr>
            <a:r>
              <a:rPr lang="en-IN" dirty="0"/>
              <a:t>The sender and receiver do not meet, i.e., the sender sends the signal but does not wait for a response from the receiver </a:t>
            </a:r>
          </a:p>
          <a:p>
            <a:pPr marL="342900" indent="-342900" algn="l">
              <a:buFont typeface="Arial" panose="020B0604020202020204" pitchFamily="34" charset="0"/>
              <a:buChar char="•"/>
            </a:pPr>
            <a:r>
              <a:rPr lang="en-IN" dirty="0"/>
              <a:t>When an object sends a signal, the sender sends the signal and then continues along its flow of control, without waiting for any return from the receiver </a:t>
            </a:r>
          </a:p>
          <a:p>
            <a:pPr algn="l"/>
            <a:endParaRPr lang="en-IN" dirty="0"/>
          </a:p>
          <a:p>
            <a:pPr algn="l"/>
            <a:endParaRPr lang="en-IN" dirty="0" smtClean="0"/>
          </a:p>
          <a:p>
            <a:pPr algn="l"/>
            <a:endParaRPr lang="en-IN" dirty="0"/>
          </a:p>
        </p:txBody>
      </p:sp>
    </p:spTree>
    <p:extLst>
      <p:ext uri="{BB962C8B-B14F-4D97-AF65-F5344CB8AC3E}">
        <p14:creationId xmlns:p14="http://schemas.microsoft.com/office/powerpoint/2010/main" val="386744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Events and Signals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a:t> </a:t>
            </a:r>
            <a:r>
              <a:rPr lang="en-IN" b="1" dirty="0" smtClean="0"/>
              <a:t>Signals and Active Classes</a:t>
            </a:r>
            <a:endParaRPr lang="en-IN" b="1" dirty="0"/>
          </a:p>
          <a:p>
            <a:pPr algn="l"/>
            <a:endParaRPr lang="en-IN" dirty="0"/>
          </a:p>
          <a:p>
            <a:pPr algn="l"/>
            <a:endParaRPr lang="en-IN" dirty="0" smtClean="0"/>
          </a:p>
          <a:p>
            <a:pPr algn="l"/>
            <a:endParaRPr lang="en-IN" dirty="0"/>
          </a:p>
        </p:txBody>
      </p:sp>
      <p:pic>
        <p:nvPicPr>
          <p:cNvPr id="4" name="Picture 3"/>
          <p:cNvPicPr>
            <a:picLocks noChangeAspect="1"/>
          </p:cNvPicPr>
          <p:nvPr/>
        </p:nvPicPr>
        <p:blipFill>
          <a:blip r:embed="rId2"/>
          <a:stretch>
            <a:fillRect/>
          </a:stretch>
        </p:blipFill>
        <p:spPr>
          <a:xfrm>
            <a:off x="3693806" y="2183346"/>
            <a:ext cx="5223445" cy="3446273"/>
          </a:xfrm>
          <a:prstGeom prst="rect">
            <a:avLst/>
          </a:prstGeom>
        </p:spPr>
      </p:pic>
    </p:spTree>
    <p:extLst>
      <p:ext uri="{BB962C8B-B14F-4D97-AF65-F5344CB8AC3E}">
        <p14:creationId xmlns:p14="http://schemas.microsoft.com/office/powerpoint/2010/main" val="592983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lnSpcReduction="10000"/>
          </a:bodyPr>
          <a:lstStyle/>
          <a:p>
            <a:pPr lvl="0" algn="l"/>
            <a:r>
              <a:rPr lang="en-IN" b="1" u="sng" dirty="0"/>
              <a:t>S</a:t>
            </a:r>
            <a:r>
              <a:rPr lang="en-IN" b="1" u="sng" dirty="0" smtClean="0"/>
              <a:t>tate machines :</a:t>
            </a:r>
          </a:p>
          <a:p>
            <a:pPr lvl="0" algn="l"/>
            <a:r>
              <a:rPr lang="en-IN" dirty="0"/>
              <a:t>The state machine diagram is also called the </a:t>
            </a:r>
            <a:r>
              <a:rPr lang="en-IN" dirty="0" smtClean="0"/>
              <a:t>State chart </a:t>
            </a:r>
            <a:r>
              <a:rPr lang="en-IN" dirty="0"/>
              <a:t>or State Transition diagram, underwent by an object within the </a:t>
            </a:r>
            <a:r>
              <a:rPr lang="en-IN" dirty="0" smtClean="0"/>
              <a:t>system which </a:t>
            </a:r>
            <a:r>
              <a:rPr lang="en-IN" dirty="0"/>
              <a:t>shows the order of </a:t>
            </a:r>
            <a:r>
              <a:rPr lang="en-IN" dirty="0" smtClean="0"/>
              <a:t>states</a:t>
            </a:r>
          </a:p>
          <a:p>
            <a:pPr lvl="0" algn="l"/>
            <a:r>
              <a:rPr lang="en-IN" dirty="0"/>
              <a:t>It captures the software system's </a:t>
            </a:r>
            <a:r>
              <a:rPr lang="en-IN" dirty="0" smtClean="0"/>
              <a:t>behaviour. </a:t>
            </a:r>
            <a:r>
              <a:rPr lang="en-IN" dirty="0"/>
              <a:t>It models the </a:t>
            </a:r>
            <a:r>
              <a:rPr lang="en-IN" dirty="0" smtClean="0"/>
              <a:t>behaviour </a:t>
            </a:r>
            <a:r>
              <a:rPr lang="en-IN" dirty="0"/>
              <a:t>of a class, a subsystem, a package, and a complete system.</a:t>
            </a:r>
            <a:endParaRPr lang="en-IN" b="1" u="sng" dirty="0" smtClean="0"/>
          </a:p>
          <a:p>
            <a:pPr algn="l"/>
            <a:r>
              <a:rPr lang="en-IN" dirty="0"/>
              <a:t>Following are the types of a state machine </a:t>
            </a:r>
            <a:r>
              <a:rPr lang="en-IN" dirty="0" smtClean="0"/>
              <a:t>diagram</a:t>
            </a:r>
          </a:p>
          <a:p>
            <a:pPr algn="l"/>
            <a:r>
              <a:rPr lang="en-IN" b="1" dirty="0" smtClean="0"/>
              <a:t>1. Behavioural </a:t>
            </a:r>
            <a:r>
              <a:rPr lang="en-IN" b="1" dirty="0"/>
              <a:t>state machine</a:t>
            </a:r>
            <a:r>
              <a:rPr lang="en-IN" dirty="0"/>
              <a:t/>
            </a:r>
            <a:br>
              <a:rPr lang="en-IN" dirty="0"/>
            </a:br>
            <a:r>
              <a:rPr lang="en-IN" dirty="0"/>
              <a:t>The </a:t>
            </a:r>
            <a:r>
              <a:rPr lang="en-IN" dirty="0" smtClean="0"/>
              <a:t>behavioural </a:t>
            </a:r>
            <a:r>
              <a:rPr lang="en-IN" dirty="0"/>
              <a:t>state machine diagram records the </a:t>
            </a:r>
            <a:r>
              <a:rPr lang="en-IN" dirty="0" smtClean="0"/>
              <a:t>behaviour </a:t>
            </a:r>
            <a:r>
              <a:rPr lang="en-IN" dirty="0"/>
              <a:t>of an object within the system. It depicts an implementation of a particular entity. It models the </a:t>
            </a:r>
            <a:r>
              <a:rPr lang="en-IN" dirty="0" smtClean="0"/>
              <a:t>behaviour </a:t>
            </a:r>
            <a:r>
              <a:rPr lang="en-IN" dirty="0"/>
              <a:t>of the system.</a:t>
            </a:r>
          </a:p>
          <a:p>
            <a:pPr algn="l"/>
            <a:r>
              <a:rPr lang="en-IN" b="1" dirty="0" smtClean="0"/>
              <a:t>2. Protocol </a:t>
            </a:r>
            <a:r>
              <a:rPr lang="en-IN" b="1" dirty="0"/>
              <a:t>state machine</a:t>
            </a:r>
            <a:r>
              <a:rPr lang="en-IN" dirty="0"/>
              <a:t/>
            </a:r>
            <a:br>
              <a:rPr lang="en-IN" dirty="0"/>
            </a:br>
            <a:r>
              <a:rPr lang="en-IN" dirty="0"/>
              <a:t>It captures the </a:t>
            </a:r>
            <a:r>
              <a:rPr lang="en-IN" dirty="0" smtClean="0"/>
              <a:t>behaviour </a:t>
            </a:r>
            <a:r>
              <a:rPr lang="en-IN" dirty="0"/>
              <a:t>of the protocol. The protocol state machine depicts the change in the state of the protocol and parallel changes within the system. But it does not portray the implementation of a particular component.</a:t>
            </a:r>
          </a:p>
          <a:p>
            <a:pPr algn="l"/>
            <a:endParaRPr lang="en-IN" dirty="0"/>
          </a:p>
          <a:p>
            <a:pPr algn="l"/>
            <a:endParaRPr lang="en-IN" dirty="0" smtClean="0"/>
          </a:p>
          <a:p>
            <a:pPr algn="l"/>
            <a:endParaRPr lang="en-IN" dirty="0"/>
          </a:p>
        </p:txBody>
      </p:sp>
    </p:spTree>
    <p:extLst>
      <p:ext uri="{BB962C8B-B14F-4D97-AF65-F5344CB8AC3E}">
        <p14:creationId xmlns:p14="http://schemas.microsoft.com/office/powerpoint/2010/main" val="2194765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lnSpcReduction="10000"/>
          </a:bodyPr>
          <a:lstStyle/>
          <a:p>
            <a:pPr lvl="0" algn="l"/>
            <a:r>
              <a:rPr lang="en-IN" b="1" u="sng" dirty="0"/>
              <a:t>S</a:t>
            </a:r>
            <a:r>
              <a:rPr lang="en-IN" b="1" u="sng" dirty="0" smtClean="0"/>
              <a:t>tate machines :</a:t>
            </a:r>
          </a:p>
          <a:p>
            <a:pPr algn="l"/>
            <a:r>
              <a:rPr lang="en-IN" b="1" dirty="0"/>
              <a:t>Notation of a State Machine Diagram</a:t>
            </a:r>
          </a:p>
          <a:p>
            <a:pPr algn="l"/>
            <a:r>
              <a:rPr lang="en-IN" b="1" dirty="0"/>
              <a:t>Initial state:</a:t>
            </a:r>
            <a:r>
              <a:rPr lang="en-IN" dirty="0"/>
              <a:t> It defines the initial state (beginning) of a system, and it is represented by a black filled circle.</a:t>
            </a:r>
          </a:p>
          <a:p>
            <a:pPr algn="l"/>
            <a:r>
              <a:rPr lang="en-IN" b="1" dirty="0"/>
              <a:t>Final state:</a:t>
            </a:r>
            <a:r>
              <a:rPr lang="en-IN" dirty="0"/>
              <a:t> It represents the final state (end) of a system. It is denoted by a filled circle present within a circle.</a:t>
            </a:r>
          </a:p>
          <a:p>
            <a:pPr algn="l"/>
            <a:r>
              <a:rPr lang="en-IN" b="1" dirty="0"/>
              <a:t>Decision box:</a:t>
            </a:r>
            <a:r>
              <a:rPr lang="en-IN" dirty="0"/>
              <a:t> It is of diamond shape that represents the decisions to be made on the basis of an evaluated guard.</a:t>
            </a:r>
          </a:p>
          <a:p>
            <a:pPr algn="l"/>
            <a:r>
              <a:rPr lang="en-IN" b="1" dirty="0"/>
              <a:t>Transition:</a:t>
            </a:r>
            <a:r>
              <a:rPr lang="en-IN" dirty="0"/>
              <a:t> A change of control from one state to another due to the occurrence of some event is termed as a transition. It is represented by an arrow </a:t>
            </a:r>
            <a:r>
              <a:rPr lang="en-IN" dirty="0" smtClean="0"/>
              <a:t>labelled </a:t>
            </a:r>
            <a:r>
              <a:rPr lang="en-IN" dirty="0"/>
              <a:t>with an event due to which the change has ensued.</a:t>
            </a:r>
          </a:p>
          <a:p>
            <a:pPr algn="l"/>
            <a:r>
              <a:rPr lang="en-IN" b="1" dirty="0"/>
              <a:t>State box:</a:t>
            </a:r>
            <a:r>
              <a:rPr lang="en-IN" dirty="0"/>
              <a:t> It depicts the conditions or circumstances of a particular object of a class at a specific point of time. </a:t>
            </a:r>
            <a:endParaRPr lang="en-IN" dirty="0" smtClean="0"/>
          </a:p>
          <a:p>
            <a:pPr algn="l"/>
            <a:r>
              <a:rPr lang="en-IN" dirty="0" smtClean="0"/>
              <a:t>A </a:t>
            </a:r>
            <a:r>
              <a:rPr lang="en-IN" dirty="0"/>
              <a:t>rectangle with round corners is used to represent the state box.</a:t>
            </a:r>
          </a:p>
          <a:p>
            <a:pPr algn="l"/>
            <a:endParaRPr lang="en-IN" dirty="0"/>
          </a:p>
          <a:p>
            <a:pPr algn="l"/>
            <a:endParaRPr lang="en-IN" dirty="0" smtClean="0"/>
          </a:p>
          <a:p>
            <a:pPr algn="l"/>
            <a:endParaRPr lang="en-IN" dirty="0"/>
          </a:p>
        </p:txBody>
      </p:sp>
    </p:spTree>
    <p:extLst>
      <p:ext uri="{BB962C8B-B14F-4D97-AF65-F5344CB8AC3E}">
        <p14:creationId xmlns:p14="http://schemas.microsoft.com/office/powerpoint/2010/main" val="2756580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b="1" u="sng" dirty="0"/>
              <a:t>S</a:t>
            </a:r>
            <a:r>
              <a:rPr lang="en-IN" b="1" u="sng" dirty="0" smtClean="0"/>
              <a:t>tate machines :</a:t>
            </a:r>
          </a:p>
          <a:p>
            <a:pPr algn="l"/>
            <a:r>
              <a:rPr lang="en-IN" b="1" dirty="0" smtClean="0"/>
              <a:t>Types </a:t>
            </a:r>
            <a:r>
              <a:rPr lang="en-IN" b="1" dirty="0"/>
              <a:t>of State</a:t>
            </a:r>
          </a:p>
          <a:p>
            <a:pPr algn="l"/>
            <a:r>
              <a:rPr lang="en-IN" dirty="0"/>
              <a:t>The UML consist of three states:</a:t>
            </a:r>
          </a:p>
          <a:p>
            <a:pPr algn="l"/>
            <a:r>
              <a:rPr lang="en-IN" b="1" dirty="0"/>
              <a:t>Simple state:</a:t>
            </a:r>
            <a:r>
              <a:rPr lang="en-IN" dirty="0"/>
              <a:t> It does not constitute any substructure.</a:t>
            </a:r>
          </a:p>
          <a:p>
            <a:pPr algn="l"/>
            <a:r>
              <a:rPr lang="en-IN" b="1" dirty="0"/>
              <a:t>Composite state:</a:t>
            </a:r>
            <a:r>
              <a:rPr lang="en-IN" dirty="0"/>
              <a:t> It consists of nested states (</a:t>
            </a:r>
            <a:r>
              <a:rPr lang="en-IN" dirty="0" err="1"/>
              <a:t>substates</a:t>
            </a:r>
            <a:r>
              <a:rPr lang="en-IN" dirty="0"/>
              <a:t>), such that it does not contain more than one initial state and one final state. It can be nested to any level.</a:t>
            </a:r>
          </a:p>
          <a:p>
            <a:pPr algn="l"/>
            <a:r>
              <a:rPr lang="en-IN" b="1" dirty="0"/>
              <a:t>Submachine state:</a:t>
            </a:r>
            <a:r>
              <a:rPr lang="en-IN" dirty="0"/>
              <a:t> The submachine state is semantically identical to the composite state, but it can be reused.</a:t>
            </a:r>
          </a:p>
          <a:p>
            <a:pPr algn="l"/>
            <a:endParaRPr lang="en-IN" dirty="0"/>
          </a:p>
          <a:p>
            <a:pPr algn="l"/>
            <a:endParaRPr lang="en-IN" dirty="0" smtClean="0"/>
          </a:p>
          <a:p>
            <a:pPr algn="l"/>
            <a:endParaRPr lang="en-IN" dirty="0"/>
          </a:p>
        </p:txBody>
      </p:sp>
    </p:spTree>
    <p:extLst>
      <p:ext uri="{BB962C8B-B14F-4D97-AF65-F5344CB8AC3E}">
        <p14:creationId xmlns:p14="http://schemas.microsoft.com/office/powerpoint/2010/main" val="1754027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r>
              <a:rPr lang="en-IN" b="1" dirty="0"/>
              <a:t>Following are the steps that are to be incorporated while drawing a state machine diagram</a:t>
            </a:r>
            <a:r>
              <a:rPr lang="en-IN" dirty="0"/>
              <a:t>:</a:t>
            </a:r>
          </a:p>
          <a:p>
            <a:pPr marL="342900" indent="-342900" algn="l">
              <a:buFont typeface="Arial" panose="020B0604020202020204" pitchFamily="34" charset="0"/>
              <a:buChar char="•"/>
            </a:pPr>
            <a:r>
              <a:rPr lang="en-IN" dirty="0"/>
              <a:t>A unique and understandable name should be assigned to the state transition that describes the </a:t>
            </a:r>
            <a:r>
              <a:rPr lang="en-IN" dirty="0" smtClean="0"/>
              <a:t>behaviour </a:t>
            </a:r>
            <a:r>
              <a:rPr lang="en-IN" dirty="0"/>
              <a:t>of the system.</a:t>
            </a:r>
          </a:p>
          <a:p>
            <a:pPr marL="342900" indent="-342900" algn="l">
              <a:buFont typeface="Arial" panose="020B0604020202020204" pitchFamily="34" charset="0"/>
              <a:buChar char="•"/>
            </a:pPr>
            <a:r>
              <a:rPr lang="en-IN" dirty="0"/>
              <a:t>Out of multiple objects, only the essential objects are implemented.</a:t>
            </a:r>
          </a:p>
          <a:p>
            <a:pPr marL="342900" indent="-342900" algn="l">
              <a:buFont typeface="Arial" panose="020B0604020202020204" pitchFamily="34" charset="0"/>
              <a:buChar char="•"/>
            </a:pPr>
            <a:r>
              <a:rPr lang="en-IN" dirty="0"/>
              <a:t>A proper name should be given to the events and the transitions</a:t>
            </a:r>
            <a:r>
              <a:rPr lang="en-IN" dirty="0" smtClean="0"/>
              <a:t>.</a:t>
            </a:r>
          </a:p>
          <a:p>
            <a:pPr algn="l"/>
            <a:r>
              <a:rPr lang="en-IN" b="1" dirty="0"/>
              <a:t>State machine diagram is used for:</a:t>
            </a:r>
          </a:p>
          <a:p>
            <a:pPr marL="342900" indent="-342900" algn="l">
              <a:buFont typeface="Arial" panose="020B0604020202020204" pitchFamily="34" charset="0"/>
              <a:buChar char="•"/>
            </a:pPr>
            <a:r>
              <a:rPr lang="en-IN" dirty="0"/>
              <a:t>For </a:t>
            </a:r>
            <a:r>
              <a:rPr lang="en-IN" dirty="0" err="1"/>
              <a:t>modeling</a:t>
            </a:r>
            <a:r>
              <a:rPr lang="en-IN" dirty="0"/>
              <a:t> the object states of a system.</a:t>
            </a:r>
          </a:p>
          <a:p>
            <a:pPr marL="342900" indent="-342900" algn="l">
              <a:buFont typeface="Arial" panose="020B0604020202020204" pitchFamily="34" charset="0"/>
              <a:buChar char="•"/>
            </a:pPr>
            <a:r>
              <a:rPr lang="en-IN" dirty="0"/>
              <a:t>For </a:t>
            </a:r>
            <a:r>
              <a:rPr lang="en-IN" dirty="0" err="1"/>
              <a:t>modeling</a:t>
            </a:r>
            <a:r>
              <a:rPr lang="en-IN" dirty="0"/>
              <a:t> the reactive system as it consists of reactive objects.</a:t>
            </a:r>
          </a:p>
          <a:p>
            <a:pPr marL="342900" indent="-342900" algn="l">
              <a:buFont typeface="Arial" panose="020B0604020202020204" pitchFamily="34" charset="0"/>
              <a:buChar char="•"/>
            </a:pPr>
            <a:r>
              <a:rPr lang="en-IN" dirty="0"/>
              <a:t>For pinpointing the events responsible for state transitions.</a:t>
            </a:r>
          </a:p>
          <a:p>
            <a:pPr marL="342900" indent="-342900" algn="l">
              <a:buFont typeface="Arial" panose="020B0604020202020204" pitchFamily="34" charset="0"/>
              <a:buChar char="•"/>
            </a:pPr>
            <a:r>
              <a:rPr lang="en-IN" dirty="0"/>
              <a:t>For implementing forward and reverse engineering.</a:t>
            </a:r>
          </a:p>
          <a:p>
            <a:pPr marL="342900" indent="-342900" algn="l">
              <a:buFont typeface="Arial" panose="020B0604020202020204" pitchFamily="34" charset="0"/>
              <a:buChar char="•"/>
            </a:pPr>
            <a:endParaRPr lang="en-IN" dirty="0"/>
          </a:p>
          <a:p>
            <a:pPr algn="l"/>
            <a:endParaRPr lang="en-IN" dirty="0"/>
          </a:p>
          <a:p>
            <a:pPr algn="l"/>
            <a:endParaRPr lang="en-IN" dirty="0" smtClean="0"/>
          </a:p>
          <a:p>
            <a:pPr algn="l"/>
            <a:endParaRPr lang="en-IN" dirty="0"/>
          </a:p>
        </p:txBody>
      </p:sp>
    </p:spTree>
    <p:extLst>
      <p:ext uri="{BB962C8B-B14F-4D97-AF65-F5344CB8AC3E}">
        <p14:creationId xmlns:p14="http://schemas.microsoft.com/office/powerpoint/2010/main" val="2100388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a:t>Example of a State Machine Diagram</a:t>
            </a:r>
          </a:p>
          <a:p>
            <a:pPr algn="l"/>
            <a:r>
              <a:rPr lang="en-IN" dirty="0" smtClean="0"/>
              <a:t>An </a:t>
            </a:r>
            <a:r>
              <a:rPr lang="en-IN" dirty="0"/>
              <a:t>example of a top-level state machine diagram showing Bank Automated Teller Machine (ATM) is given below.</a:t>
            </a:r>
          </a:p>
          <a:p>
            <a:pPr algn="l"/>
            <a:r>
              <a:rPr lang="en-IN" dirty="0"/>
              <a:t>Initially, the ATM is turned off. After the power supply is turned on, the ATM starts performing the </a:t>
            </a:r>
            <a:r>
              <a:rPr lang="en-IN" dirty="0" smtClean="0"/>
              <a:t>start-up </a:t>
            </a:r>
            <a:r>
              <a:rPr lang="en-IN" dirty="0"/>
              <a:t>action and enters into the </a:t>
            </a:r>
            <a:r>
              <a:rPr lang="en-IN" b="1" dirty="0"/>
              <a:t>Self Test </a:t>
            </a:r>
            <a:r>
              <a:rPr lang="en-IN" dirty="0"/>
              <a:t>state. If the test fails, the ATM will enter into the </a:t>
            </a:r>
            <a:r>
              <a:rPr lang="en-IN" b="1" dirty="0"/>
              <a:t>Out Of</a:t>
            </a:r>
            <a:r>
              <a:rPr lang="en-IN" dirty="0"/>
              <a:t> </a:t>
            </a:r>
            <a:r>
              <a:rPr lang="en-IN" b="1" dirty="0"/>
              <a:t>Service</a:t>
            </a:r>
            <a:r>
              <a:rPr lang="en-IN" dirty="0"/>
              <a:t> state, or it will undergo </a:t>
            </a:r>
            <a:r>
              <a:rPr lang="en-IN" b="1" dirty="0"/>
              <a:t>a </a:t>
            </a:r>
            <a:r>
              <a:rPr lang="en-IN" b="1" dirty="0" smtClean="0"/>
              <a:t>trigger less </a:t>
            </a:r>
            <a:r>
              <a:rPr lang="en-IN" b="1" dirty="0"/>
              <a:t>transition</a:t>
            </a:r>
            <a:r>
              <a:rPr lang="en-IN" dirty="0"/>
              <a:t> to the </a:t>
            </a:r>
            <a:r>
              <a:rPr lang="en-IN" b="1" dirty="0"/>
              <a:t>Idle</a:t>
            </a:r>
            <a:r>
              <a:rPr lang="en-IN" dirty="0"/>
              <a:t> state. This is the state where the customer waits for the interaction. </a:t>
            </a:r>
          </a:p>
          <a:p>
            <a:pPr algn="l"/>
            <a:r>
              <a:rPr lang="en-IN" dirty="0"/>
              <a:t>Whenever the customer inserts the bank or credit card in the ATM's card reader, the ATM state changes from </a:t>
            </a:r>
            <a:r>
              <a:rPr lang="en-IN" b="1" dirty="0"/>
              <a:t>Idle</a:t>
            </a:r>
            <a:r>
              <a:rPr lang="en-IN" dirty="0"/>
              <a:t> to </a:t>
            </a:r>
            <a:r>
              <a:rPr lang="en-IN" b="1" dirty="0"/>
              <a:t>Serving Customer</a:t>
            </a:r>
            <a:r>
              <a:rPr lang="en-IN" dirty="0"/>
              <a:t>, the entry action </a:t>
            </a:r>
            <a:r>
              <a:rPr lang="en-IN" b="1" dirty="0" smtClean="0"/>
              <a:t>read Card</a:t>
            </a:r>
            <a:r>
              <a:rPr lang="en-IN" dirty="0"/>
              <a:t> is performed after entering into </a:t>
            </a:r>
            <a:r>
              <a:rPr lang="en-IN" b="1" dirty="0"/>
              <a:t>Serving Customer</a:t>
            </a:r>
            <a:r>
              <a:rPr lang="en-IN" dirty="0"/>
              <a:t> state. Since the customer can cancel the transaction at any instant, so the transition from </a:t>
            </a:r>
            <a:r>
              <a:rPr lang="en-IN" b="1" dirty="0"/>
              <a:t>Serving Customer</a:t>
            </a:r>
            <a:r>
              <a:rPr lang="en-IN" dirty="0"/>
              <a:t> state back to the </a:t>
            </a:r>
            <a:r>
              <a:rPr lang="en-IN" b="1" dirty="0"/>
              <a:t>Idle</a:t>
            </a:r>
            <a:r>
              <a:rPr lang="en-IN" dirty="0"/>
              <a:t> state could be triggered by </a:t>
            </a:r>
            <a:r>
              <a:rPr lang="en-IN" b="1" dirty="0"/>
              <a:t>cancel</a:t>
            </a:r>
            <a:r>
              <a:rPr lang="en-IN" dirty="0"/>
              <a:t> event.</a:t>
            </a:r>
          </a:p>
          <a:p>
            <a:pPr algn="l"/>
            <a:endParaRPr lang="en-IN" dirty="0"/>
          </a:p>
        </p:txBody>
      </p:sp>
    </p:spTree>
    <p:extLst>
      <p:ext uri="{BB962C8B-B14F-4D97-AF65-F5344CB8AC3E}">
        <p14:creationId xmlns:p14="http://schemas.microsoft.com/office/powerpoint/2010/main" val="196846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UNIT-4</a:t>
            </a:r>
            <a:endParaRPr lang="en-IN" b="1" dirty="0"/>
          </a:p>
        </p:txBody>
      </p:sp>
      <p:sp>
        <p:nvSpPr>
          <p:cNvPr id="3" name="Subtitle 2"/>
          <p:cNvSpPr>
            <a:spLocks noGrp="1"/>
          </p:cNvSpPr>
          <p:nvPr>
            <p:ph type="subTitle" idx="1"/>
          </p:nvPr>
        </p:nvSpPr>
        <p:spPr>
          <a:xfrm>
            <a:off x="1524000" y="1200839"/>
            <a:ext cx="9144000" cy="5442332"/>
          </a:xfrm>
        </p:spPr>
        <p:txBody>
          <a:bodyPr>
            <a:normAutofit/>
          </a:bodyPr>
          <a:lstStyle/>
          <a:p>
            <a:r>
              <a:rPr lang="en-IN" b="1" dirty="0" smtClean="0"/>
              <a:t>Behavioural Modelling </a:t>
            </a:r>
          </a:p>
          <a:p>
            <a:pPr algn="l"/>
            <a:r>
              <a:rPr lang="en-IN" b="1" u="sng" dirty="0" smtClean="0"/>
              <a:t>Interactions:</a:t>
            </a:r>
          </a:p>
          <a:p>
            <a:pPr algn="l"/>
            <a:r>
              <a:rPr lang="en-IN" dirty="0"/>
              <a:t>In UML, the dynamic aspects of a system can be </a:t>
            </a:r>
            <a:r>
              <a:rPr lang="en-IN" dirty="0" smtClean="0"/>
              <a:t>modelled </a:t>
            </a:r>
            <a:r>
              <a:rPr lang="en-IN" dirty="0"/>
              <a:t>using interactions. </a:t>
            </a:r>
            <a:r>
              <a:rPr lang="en-IN" b="1" dirty="0"/>
              <a:t>Interactions</a:t>
            </a:r>
            <a:r>
              <a:rPr lang="en-IN" dirty="0"/>
              <a:t> contain messages that are exchanged between objects. A message can be an invocation of an operation or a signal</a:t>
            </a:r>
            <a:r>
              <a:rPr lang="en-IN" dirty="0" smtClean="0"/>
              <a:t>.</a:t>
            </a:r>
          </a:p>
          <a:p>
            <a:pPr algn="l"/>
            <a:r>
              <a:rPr lang="en-IN" dirty="0"/>
              <a:t>We can use interactions to model the flow of control within an </a:t>
            </a:r>
            <a:r>
              <a:rPr lang="en-IN" dirty="0" smtClean="0"/>
              <a:t>operation.</a:t>
            </a:r>
          </a:p>
          <a:p>
            <a:pPr algn="l"/>
            <a:r>
              <a:rPr lang="en-IN" dirty="0"/>
              <a:t>Using interaction diagrams, we can model these flows in two ways: one is by focusing on how the messages are dispatched across time and the second is by focusing on the structural relationships between objects and then consider how the messages are passed between the objects</a:t>
            </a:r>
            <a:r>
              <a:rPr lang="en-IN" dirty="0" smtClean="0"/>
              <a:t>.</a:t>
            </a:r>
          </a:p>
          <a:p>
            <a:pPr algn="l"/>
            <a:r>
              <a:rPr lang="en-IN" dirty="0"/>
              <a:t>interactive </a:t>
            </a:r>
            <a:r>
              <a:rPr lang="en-IN" dirty="0" smtClean="0"/>
              <a:t>behaviour </a:t>
            </a:r>
            <a:r>
              <a:rPr lang="en-IN" dirty="0"/>
              <a:t>is represented in UML by two diagrams known as </a:t>
            </a:r>
            <a:r>
              <a:rPr lang="en-IN" b="1" dirty="0"/>
              <a:t>Sequence diagram</a:t>
            </a:r>
            <a:r>
              <a:rPr lang="en-IN" dirty="0"/>
              <a:t> and </a:t>
            </a:r>
            <a:r>
              <a:rPr lang="en-IN" b="1" dirty="0"/>
              <a:t>Collaboration diagram</a:t>
            </a:r>
            <a:r>
              <a:rPr lang="en-IN" dirty="0"/>
              <a:t>. The basic purpose of both the diagrams are similar.</a:t>
            </a:r>
            <a:endParaRPr lang="en-IN" b="1" u="sng" dirty="0" smtClean="0"/>
          </a:p>
          <a:p>
            <a:pPr algn="l"/>
            <a:endParaRPr lang="en-IN" dirty="0"/>
          </a:p>
        </p:txBody>
      </p:sp>
    </p:spTree>
    <p:extLst>
      <p:ext uri="{BB962C8B-B14F-4D97-AF65-F5344CB8AC3E}">
        <p14:creationId xmlns:p14="http://schemas.microsoft.com/office/powerpoint/2010/main" val="1922963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a:t>Example of a State Machine Diagram</a:t>
            </a:r>
          </a:p>
          <a:p>
            <a:pPr algn="l"/>
            <a:endParaRPr lang="en-IN" dirty="0"/>
          </a:p>
        </p:txBody>
      </p:sp>
      <p:pic>
        <p:nvPicPr>
          <p:cNvPr id="4" name="Picture 3"/>
          <p:cNvPicPr>
            <a:picLocks noChangeAspect="1"/>
          </p:cNvPicPr>
          <p:nvPr/>
        </p:nvPicPr>
        <p:blipFill>
          <a:blip r:embed="rId2"/>
          <a:stretch>
            <a:fillRect/>
          </a:stretch>
        </p:blipFill>
        <p:spPr>
          <a:xfrm>
            <a:off x="2997333" y="1842571"/>
            <a:ext cx="5800725" cy="4800600"/>
          </a:xfrm>
          <a:prstGeom prst="rect">
            <a:avLst/>
          </a:prstGeom>
        </p:spPr>
      </p:pic>
    </p:spTree>
    <p:extLst>
      <p:ext uri="{BB962C8B-B14F-4D97-AF65-F5344CB8AC3E}">
        <p14:creationId xmlns:p14="http://schemas.microsoft.com/office/powerpoint/2010/main" val="235896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a:t>Example of a State Machine </a:t>
            </a:r>
            <a:r>
              <a:rPr lang="en-IN" b="1" dirty="0" smtClean="0"/>
              <a:t>Diagram</a:t>
            </a:r>
          </a:p>
          <a:p>
            <a:pPr algn="l"/>
            <a:r>
              <a:rPr lang="en-IN" dirty="0"/>
              <a:t>Here the </a:t>
            </a:r>
            <a:r>
              <a:rPr lang="en-IN" b="1" dirty="0"/>
              <a:t>Serving Customer</a:t>
            </a:r>
            <a:r>
              <a:rPr lang="en-IN" dirty="0"/>
              <a:t> is a composite state with sequential </a:t>
            </a:r>
            <a:r>
              <a:rPr lang="en-IN" dirty="0" smtClean="0"/>
              <a:t>sub states </a:t>
            </a:r>
            <a:r>
              <a:rPr lang="en-IN" dirty="0"/>
              <a:t>that are </a:t>
            </a:r>
            <a:r>
              <a:rPr lang="en-IN" b="1" dirty="0"/>
              <a:t>Customer Authentication, Selecting Transaction,</a:t>
            </a:r>
            <a:r>
              <a:rPr lang="en-IN" dirty="0"/>
              <a:t> and </a:t>
            </a:r>
            <a:r>
              <a:rPr lang="en-IN" b="1" dirty="0"/>
              <a:t>Transaction</a:t>
            </a:r>
            <a:r>
              <a:rPr lang="en-IN" dirty="0"/>
              <a:t>.</a:t>
            </a:r>
          </a:p>
          <a:p>
            <a:pPr algn="l"/>
            <a:r>
              <a:rPr lang="en-IN" b="1" dirty="0"/>
              <a:t>Customer Authentication</a:t>
            </a:r>
            <a:r>
              <a:rPr lang="en-IN" dirty="0"/>
              <a:t> and </a:t>
            </a:r>
            <a:r>
              <a:rPr lang="en-IN" b="1" dirty="0"/>
              <a:t>Transaction</a:t>
            </a:r>
            <a:r>
              <a:rPr lang="en-IN" dirty="0"/>
              <a:t> are the composite states itself is displayed by a hidden decomposition indication icon. After the transaction is finished, the </a:t>
            </a:r>
            <a:r>
              <a:rPr lang="en-IN" b="1" dirty="0"/>
              <a:t>Serving Customer</a:t>
            </a:r>
            <a:r>
              <a:rPr lang="en-IN" dirty="0"/>
              <a:t> encompasses a </a:t>
            </a:r>
            <a:r>
              <a:rPr lang="en-IN" dirty="0" smtClean="0"/>
              <a:t>trigger less </a:t>
            </a:r>
            <a:r>
              <a:rPr lang="en-IN" dirty="0"/>
              <a:t>transition back to the </a:t>
            </a:r>
            <a:r>
              <a:rPr lang="en-IN" b="1" dirty="0"/>
              <a:t>Idle</a:t>
            </a:r>
            <a:r>
              <a:rPr lang="en-IN" dirty="0"/>
              <a:t> state. On leaving the state, it undergoes the exit action </a:t>
            </a:r>
            <a:r>
              <a:rPr lang="en-IN" b="1" dirty="0" smtClean="0"/>
              <a:t>eject Card</a:t>
            </a:r>
            <a:r>
              <a:rPr lang="en-IN" dirty="0"/>
              <a:t> that discharges the customer card.</a:t>
            </a:r>
          </a:p>
          <a:p>
            <a:pPr algn="l"/>
            <a:endParaRPr lang="en-IN" b="1" dirty="0"/>
          </a:p>
          <a:p>
            <a:pPr algn="l"/>
            <a:endParaRPr lang="en-IN" dirty="0"/>
          </a:p>
        </p:txBody>
      </p:sp>
    </p:spTree>
    <p:extLst>
      <p:ext uri="{BB962C8B-B14F-4D97-AF65-F5344CB8AC3E}">
        <p14:creationId xmlns:p14="http://schemas.microsoft.com/office/powerpoint/2010/main" val="930747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State Machines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smtClean="0"/>
              <a:t>State </a:t>
            </a:r>
            <a:r>
              <a:rPr lang="en-IN" b="1" dirty="0"/>
              <a:t>Machine </a:t>
            </a:r>
            <a:r>
              <a:rPr lang="en-IN" b="1" dirty="0" smtClean="0"/>
              <a:t>Vs Flow Chart </a:t>
            </a:r>
          </a:p>
          <a:p>
            <a:pPr algn="l"/>
            <a:endParaRPr lang="en-IN" dirty="0"/>
          </a:p>
        </p:txBody>
      </p:sp>
      <p:pic>
        <p:nvPicPr>
          <p:cNvPr id="4" name="Picture 3"/>
          <p:cNvPicPr>
            <a:picLocks noChangeAspect="1"/>
          </p:cNvPicPr>
          <p:nvPr/>
        </p:nvPicPr>
        <p:blipFill>
          <a:blip r:embed="rId2"/>
          <a:stretch>
            <a:fillRect/>
          </a:stretch>
        </p:blipFill>
        <p:spPr>
          <a:xfrm>
            <a:off x="1524000" y="1839817"/>
            <a:ext cx="8088733" cy="4450813"/>
          </a:xfrm>
          <a:prstGeom prst="rect">
            <a:avLst/>
          </a:prstGeom>
        </p:spPr>
      </p:pic>
    </p:spTree>
    <p:extLst>
      <p:ext uri="{BB962C8B-B14F-4D97-AF65-F5344CB8AC3E}">
        <p14:creationId xmlns:p14="http://schemas.microsoft.com/office/powerpoint/2010/main" val="4050531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Processes and Threads</a:t>
            </a:r>
            <a:endParaRPr lang="en-IN" b="1" dirty="0" smtClean="0"/>
          </a:p>
        </p:txBody>
      </p:sp>
      <p:sp>
        <p:nvSpPr>
          <p:cNvPr id="3" name="Subtitle 2"/>
          <p:cNvSpPr>
            <a:spLocks noGrp="1"/>
          </p:cNvSpPr>
          <p:nvPr>
            <p:ph type="subTitle" idx="1"/>
          </p:nvPr>
        </p:nvSpPr>
        <p:spPr>
          <a:xfrm>
            <a:off x="1524000" y="1200839"/>
            <a:ext cx="9144000" cy="5442332"/>
          </a:xfrm>
        </p:spPr>
        <p:txBody>
          <a:bodyPr>
            <a:normAutofit fontScale="92500" lnSpcReduction="10000"/>
          </a:bodyPr>
          <a:lstStyle/>
          <a:p>
            <a:pPr lvl="0" algn="l"/>
            <a:r>
              <a:rPr lang="en-IN" dirty="0"/>
              <a:t>P</a:t>
            </a:r>
            <a:r>
              <a:rPr lang="en-IN" dirty="0" smtClean="0"/>
              <a:t>rocesses and Threads :</a:t>
            </a:r>
          </a:p>
          <a:p>
            <a:pPr lvl="0" algn="l"/>
            <a:r>
              <a:rPr lang="en-IN" dirty="0"/>
              <a:t>A process is a heavyweight flow that can execute concurrently with other processes. </a:t>
            </a:r>
            <a:r>
              <a:rPr lang="en-IN" dirty="0" smtClean="0"/>
              <a:t>A </a:t>
            </a:r>
            <a:r>
              <a:rPr lang="en-IN" dirty="0"/>
              <a:t>process is an active program i.e. a program that is under execution. It is more than the program code as it includes the program counter, process stack, registers, program code etc. Compared to this, the program code is only the text section</a:t>
            </a:r>
            <a:r>
              <a:rPr lang="en-IN" dirty="0" smtClean="0"/>
              <a:t>.</a:t>
            </a:r>
          </a:p>
          <a:p>
            <a:pPr lvl="0" algn="l"/>
            <a:r>
              <a:rPr lang="en-IN" dirty="0"/>
              <a:t>A process can create other processes to perform multiple tasks at a time; the created processes are known as </a:t>
            </a:r>
            <a:r>
              <a:rPr lang="en-IN" b="1" dirty="0"/>
              <a:t>clone or child process</a:t>
            </a:r>
            <a:r>
              <a:rPr lang="en-IN" dirty="0"/>
              <a:t>, and the main process is known as the </a:t>
            </a:r>
            <a:r>
              <a:rPr lang="en-IN" b="1" dirty="0"/>
              <a:t>parent process</a:t>
            </a:r>
            <a:r>
              <a:rPr lang="en-IN" dirty="0"/>
              <a:t>. Each process contains its own memory space and does not share it with the other processes. It is known as the active entity</a:t>
            </a:r>
            <a:r>
              <a:rPr lang="en-IN" dirty="0" smtClean="0"/>
              <a:t>.</a:t>
            </a:r>
          </a:p>
          <a:p>
            <a:pPr algn="l"/>
            <a:r>
              <a:rPr lang="en-IN" b="1" dirty="0"/>
              <a:t>NEW</a:t>
            </a:r>
            <a:r>
              <a:rPr lang="en-IN" dirty="0"/>
              <a:t>: A new process is being created.</a:t>
            </a:r>
          </a:p>
          <a:p>
            <a:pPr algn="l"/>
            <a:r>
              <a:rPr lang="en-IN" b="1" dirty="0"/>
              <a:t>READY</a:t>
            </a:r>
            <a:r>
              <a:rPr lang="en-IN" dirty="0"/>
              <a:t>: A process is ready and waiting to be allocated to a processor.</a:t>
            </a:r>
          </a:p>
          <a:p>
            <a:pPr algn="l"/>
            <a:r>
              <a:rPr lang="en-IN" b="1" dirty="0"/>
              <a:t>RUNNING</a:t>
            </a:r>
            <a:r>
              <a:rPr lang="en-IN" dirty="0"/>
              <a:t>: The program is being executed.</a:t>
            </a:r>
          </a:p>
          <a:p>
            <a:pPr algn="l"/>
            <a:r>
              <a:rPr lang="en-IN" b="1" dirty="0"/>
              <a:t>WAITING</a:t>
            </a:r>
            <a:r>
              <a:rPr lang="en-IN" dirty="0"/>
              <a:t>: Waiting for some event to happen or occur.</a:t>
            </a:r>
          </a:p>
          <a:p>
            <a:pPr algn="l"/>
            <a:r>
              <a:rPr lang="en-IN" b="1" dirty="0"/>
              <a:t>TERMINATED</a:t>
            </a:r>
            <a:r>
              <a:rPr lang="en-IN" dirty="0"/>
              <a:t>: Execution finished.</a:t>
            </a:r>
          </a:p>
          <a:p>
            <a:pPr lvl="0" algn="l"/>
            <a:endParaRPr lang="en-IN" dirty="0" smtClean="0"/>
          </a:p>
          <a:p>
            <a:pPr algn="l"/>
            <a:endParaRPr lang="en-IN" dirty="0"/>
          </a:p>
        </p:txBody>
      </p:sp>
    </p:spTree>
    <p:extLst>
      <p:ext uri="{BB962C8B-B14F-4D97-AF65-F5344CB8AC3E}">
        <p14:creationId xmlns:p14="http://schemas.microsoft.com/office/powerpoint/2010/main" val="20709527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Processes and Threads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dirty="0"/>
              <a:t>P</a:t>
            </a:r>
            <a:r>
              <a:rPr lang="en-IN" dirty="0" smtClean="0"/>
              <a:t>rocesses and Threads :</a:t>
            </a:r>
          </a:p>
          <a:p>
            <a:pPr lvl="0" algn="l"/>
            <a:r>
              <a:rPr lang="en-IN" dirty="0"/>
              <a:t>A thread is the subset of a process and is also known as the lightweight process. A process can have more than one thread, and these threads are managed independently by the scheduler. All the threads within one process are interrelated to each other. Threads have some common information, such as </a:t>
            </a:r>
            <a:r>
              <a:rPr lang="en-IN" b="1" dirty="0"/>
              <a:t>data segment, code segment, files, etc.,</a:t>
            </a:r>
            <a:r>
              <a:rPr lang="en-IN" dirty="0"/>
              <a:t> that is shared to their peer threads. But contains its own registers, stack, and counter</a:t>
            </a:r>
            <a:r>
              <a:rPr lang="en-IN" dirty="0" smtClean="0"/>
              <a:t>.</a:t>
            </a:r>
          </a:p>
          <a:p>
            <a:pPr lvl="0" algn="l"/>
            <a:endParaRPr lang="en-IN" dirty="0"/>
          </a:p>
        </p:txBody>
      </p:sp>
    </p:spTree>
    <p:extLst>
      <p:ext uri="{BB962C8B-B14F-4D97-AF65-F5344CB8AC3E}">
        <p14:creationId xmlns:p14="http://schemas.microsoft.com/office/powerpoint/2010/main" val="1724958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Processes and Threads</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dirty="0"/>
              <a:t>P</a:t>
            </a:r>
            <a:r>
              <a:rPr lang="en-IN" dirty="0" smtClean="0"/>
              <a:t>rocesses and Threads :</a:t>
            </a:r>
          </a:p>
          <a:p>
            <a:pPr algn="l"/>
            <a:r>
              <a:rPr lang="en-IN" dirty="0" smtClean="0"/>
              <a:t>Types </a:t>
            </a:r>
            <a:r>
              <a:rPr lang="en-IN" dirty="0"/>
              <a:t>of Threads</a:t>
            </a:r>
          </a:p>
          <a:p>
            <a:pPr algn="l"/>
            <a:r>
              <a:rPr lang="en-IN" dirty="0"/>
              <a:t>There are two types of threads, which are:</a:t>
            </a:r>
          </a:p>
          <a:p>
            <a:pPr algn="l"/>
            <a:r>
              <a:rPr lang="en-IN" b="1" dirty="0"/>
              <a:t>1. User Level Thread</a:t>
            </a:r>
            <a:endParaRPr lang="en-IN" dirty="0"/>
          </a:p>
          <a:p>
            <a:pPr algn="l"/>
            <a:r>
              <a:rPr lang="en-IN" dirty="0"/>
              <a:t>As the name suggests, the user-level threads are only managed by users, and the kernel does not have its information.</a:t>
            </a:r>
          </a:p>
          <a:p>
            <a:pPr algn="l"/>
            <a:r>
              <a:rPr lang="en-IN" dirty="0"/>
              <a:t>These are faster, easy to create and manage</a:t>
            </a:r>
            <a:r>
              <a:rPr lang="en-IN" dirty="0" smtClean="0"/>
              <a:t>.</a:t>
            </a:r>
          </a:p>
          <a:p>
            <a:pPr algn="l"/>
            <a:r>
              <a:rPr lang="en-IN" b="1" dirty="0" smtClean="0"/>
              <a:t>2. Kernel-Level </a:t>
            </a:r>
            <a:r>
              <a:rPr lang="en-IN" b="1" dirty="0"/>
              <a:t>Thread</a:t>
            </a:r>
            <a:endParaRPr lang="en-IN" dirty="0"/>
          </a:p>
          <a:p>
            <a:pPr algn="l"/>
            <a:r>
              <a:rPr lang="en-IN" dirty="0"/>
              <a:t>The kernel-level threads are handled by the Operating system and managed by its kernel. These threads are slower than user-level threads because context information is managed by the kernel. To create and implement a kernel-level thread, we need to make a system call.</a:t>
            </a:r>
          </a:p>
          <a:p>
            <a:endParaRPr lang="en-IN" dirty="0"/>
          </a:p>
          <a:p>
            <a:pPr lvl="0" algn="l"/>
            <a:endParaRPr lang="en-IN" dirty="0"/>
          </a:p>
        </p:txBody>
      </p:sp>
    </p:spTree>
    <p:extLst>
      <p:ext uri="{BB962C8B-B14F-4D97-AF65-F5344CB8AC3E}">
        <p14:creationId xmlns:p14="http://schemas.microsoft.com/office/powerpoint/2010/main" val="3063576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Time and Space</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dirty="0" smtClean="0"/>
              <a:t>Time and space  PDF IS AVAILABLE.</a:t>
            </a:r>
          </a:p>
          <a:p>
            <a:endParaRPr lang="en-IN" dirty="0"/>
          </a:p>
          <a:p>
            <a:pPr lvl="0" algn="l"/>
            <a:endParaRPr lang="en-IN" dirty="0"/>
          </a:p>
        </p:txBody>
      </p:sp>
    </p:spTree>
    <p:extLst>
      <p:ext uri="{BB962C8B-B14F-4D97-AF65-F5344CB8AC3E}">
        <p14:creationId xmlns:p14="http://schemas.microsoft.com/office/powerpoint/2010/main" val="1318735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Time and Space</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dirty="0" smtClean="0"/>
              <a:t>Time and space  PDF IS AVAILABLE.</a:t>
            </a:r>
          </a:p>
          <a:p>
            <a:endParaRPr lang="en-IN" dirty="0"/>
          </a:p>
          <a:p>
            <a:pPr lvl="0" algn="l"/>
            <a:endParaRPr lang="en-IN" dirty="0"/>
          </a:p>
        </p:txBody>
      </p:sp>
    </p:spTree>
    <p:extLst>
      <p:ext uri="{BB962C8B-B14F-4D97-AF65-F5344CB8AC3E}">
        <p14:creationId xmlns:p14="http://schemas.microsoft.com/office/powerpoint/2010/main" val="395628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u="sng" dirty="0" smtClean="0"/>
              <a:t>Purpose </a:t>
            </a:r>
            <a:r>
              <a:rPr lang="en-IN" b="1" u="sng" dirty="0"/>
              <a:t>of Interaction </a:t>
            </a:r>
            <a:r>
              <a:rPr lang="en-IN" b="1" u="sng" dirty="0" smtClean="0"/>
              <a:t>Diagrams:</a:t>
            </a:r>
            <a:endParaRPr lang="en-IN" b="1" u="sng" dirty="0"/>
          </a:p>
          <a:p>
            <a:pPr algn="l"/>
            <a:r>
              <a:rPr lang="en-IN" dirty="0"/>
              <a:t>The purpose of interaction diagrams is to visualize the interactive </a:t>
            </a:r>
            <a:r>
              <a:rPr lang="en-IN" dirty="0" smtClean="0"/>
              <a:t>behaviour </a:t>
            </a:r>
            <a:r>
              <a:rPr lang="en-IN" dirty="0"/>
              <a:t>of the system. Visualizing the interaction is a difficult task. Hence, the solution is to use different types of models to capture the different aspects of the </a:t>
            </a:r>
            <a:r>
              <a:rPr lang="en-IN" dirty="0" smtClean="0"/>
              <a:t>interaction.</a:t>
            </a:r>
          </a:p>
          <a:p>
            <a:pPr algn="l"/>
            <a:r>
              <a:rPr lang="en-IN" dirty="0"/>
              <a:t>The </a:t>
            </a:r>
            <a:r>
              <a:rPr lang="en-IN" b="1" dirty="0"/>
              <a:t>sequence diagram </a:t>
            </a:r>
            <a:r>
              <a:rPr lang="en-IN" dirty="0"/>
              <a:t>envisions the order of the flow of messages inside the system by depicting the communication between two lifelines, just like a time-ordered sequence of events.</a:t>
            </a:r>
          </a:p>
          <a:p>
            <a:pPr algn="l"/>
            <a:r>
              <a:rPr lang="en-IN" dirty="0"/>
              <a:t>The </a:t>
            </a:r>
            <a:r>
              <a:rPr lang="en-IN" b="1" dirty="0"/>
              <a:t>collaboration diagram</a:t>
            </a:r>
            <a:r>
              <a:rPr lang="en-IN" dirty="0"/>
              <a:t>, which is also known as the communication diagram, represents how lifelines connect within the system, whereas the timing diagram focuses on that instant when a message is passed from one element to the other.</a:t>
            </a:r>
          </a:p>
          <a:p>
            <a:pPr algn="l"/>
            <a:endParaRPr lang="en-IN" dirty="0"/>
          </a:p>
          <a:p>
            <a:pPr algn="l"/>
            <a:endParaRPr lang="en-IN" dirty="0"/>
          </a:p>
        </p:txBody>
      </p:sp>
    </p:spTree>
    <p:extLst>
      <p:ext uri="{BB962C8B-B14F-4D97-AF65-F5344CB8AC3E}">
        <p14:creationId xmlns:p14="http://schemas.microsoft.com/office/powerpoint/2010/main" val="332684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dirty="0" smtClean="0"/>
              <a:t>Notation </a:t>
            </a:r>
            <a:r>
              <a:rPr lang="en-IN" b="1" dirty="0"/>
              <a:t>of an Interaction Diagram</a:t>
            </a:r>
          </a:p>
          <a:p>
            <a:pPr algn="l"/>
            <a:endParaRPr lang="en-IN" b="1" dirty="0" smtClean="0"/>
          </a:p>
          <a:p>
            <a:pPr algn="l"/>
            <a:endParaRPr lang="en-IN" b="1" dirty="0"/>
          </a:p>
          <a:p>
            <a:pPr algn="l"/>
            <a:endParaRPr lang="en-IN" b="1" dirty="0" smtClean="0"/>
          </a:p>
          <a:p>
            <a:pPr algn="l"/>
            <a:r>
              <a:rPr lang="en-IN" b="1" dirty="0" smtClean="0"/>
              <a:t>Purpose </a:t>
            </a:r>
            <a:r>
              <a:rPr lang="en-IN" b="1" dirty="0"/>
              <a:t>of an Interaction Diagram</a:t>
            </a:r>
          </a:p>
          <a:p>
            <a:pPr marL="342900" indent="-342900" algn="l">
              <a:buFont typeface="Arial" panose="020B0604020202020204" pitchFamily="34" charset="0"/>
              <a:buChar char="•"/>
            </a:pPr>
            <a:r>
              <a:rPr lang="en-IN" dirty="0" smtClean="0"/>
              <a:t>To </a:t>
            </a:r>
            <a:r>
              <a:rPr lang="en-IN" dirty="0"/>
              <a:t>visualize the dynamic </a:t>
            </a:r>
            <a:r>
              <a:rPr lang="en-IN" dirty="0" smtClean="0"/>
              <a:t>behaviour </a:t>
            </a:r>
            <a:r>
              <a:rPr lang="en-IN" dirty="0"/>
              <a:t>of the system.</a:t>
            </a:r>
          </a:p>
          <a:p>
            <a:pPr marL="342900" indent="-342900" algn="l">
              <a:buFont typeface="Arial" panose="020B0604020202020204" pitchFamily="34" charset="0"/>
              <a:buChar char="•"/>
            </a:pPr>
            <a:r>
              <a:rPr lang="en-IN" dirty="0"/>
              <a:t>To envision the interaction and the message flow in the system.</a:t>
            </a:r>
          </a:p>
          <a:p>
            <a:pPr marL="342900" indent="-342900" algn="l">
              <a:buFont typeface="Arial" panose="020B0604020202020204" pitchFamily="34" charset="0"/>
              <a:buChar char="•"/>
            </a:pPr>
            <a:r>
              <a:rPr lang="en-IN" dirty="0"/>
              <a:t>To portray the structural aspects of the entities within the system.</a:t>
            </a:r>
          </a:p>
          <a:p>
            <a:pPr marL="342900" indent="-342900" algn="l">
              <a:buFont typeface="Arial" panose="020B0604020202020204" pitchFamily="34" charset="0"/>
              <a:buChar char="•"/>
            </a:pPr>
            <a:r>
              <a:rPr lang="en-IN" dirty="0"/>
              <a:t>To represent the order of the sequenced interaction in the system.</a:t>
            </a:r>
          </a:p>
          <a:p>
            <a:pPr marL="342900" indent="-342900" algn="l">
              <a:buFont typeface="Arial" panose="020B0604020202020204" pitchFamily="34" charset="0"/>
              <a:buChar char="•"/>
            </a:pPr>
            <a:r>
              <a:rPr lang="en-IN" dirty="0"/>
              <a:t>To visualize the real-time data and represent the architecture of an object-oriented system.</a:t>
            </a:r>
          </a:p>
          <a:p>
            <a:pPr algn="l"/>
            <a:endParaRPr lang="en-IN" dirty="0"/>
          </a:p>
        </p:txBody>
      </p:sp>
      <p:pic>
        <p:nvPicPr>
          <p:cNvPr id="4" name="Picture 3"/>
          <p:cNvPicPr>
            <a:picLocks noChangeAspect="1"/>
          </p:cNvPicPr>
          <p:nvPr/>
        </p:nvPicPr>
        <p:blipFill>
          <a:blip r:embed="rId2"/>
          <a:stretch>
            <a:fillRect/>
          </a:stretch>
        </p:blipFill>
        <p:spPr>
          <a:xfrm>
            <a:off x="6324887" y="1355189"/>
            <a:ext cx="1111500" cy="1768664"/>
          </a:xfrm>
          <a:prstGeom prst="rect">
            <a:avLst/>
          </a:prstGeom>
        </p:spPr>
      </p:pic>
    </p:spTree>
    <p:extLst>
      <p:ext uri="{BB962C8B-B14F-4D97-AF65-F5344CB8AC3E}">
        <p14:creationId xmlns:p14="http://schemas.microsoft.com/office/powerpoint/2010/main" val="111023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fontScale="92500" lnSpcReduction="10000"/>
          </a:bodyPr>
          <a:lstStyle/>
          <a:p>
            <a:pPr algn="l"/>
            <a:r>
              <a:rPr lang="en-IN" b="1" u="sng" dirty="0"/>
              <a:t>Use of an Interaction Diagram</a:t>
            </a:r>
          </a:p>
          <a:p>
            <a:pPr marL="457200" indent="-457200" algn="l">
              <a:buFont typeface="+mj-lt"/>
              <a:buAutoNum type="arabicPeriod"/>
            </a:pPr>
            <a:r>
              <a:rPr lang="en-IN" dirty="0"/>
              <a:t>The sequence diagram is employed to investigate a new application.</a:t>
            </a:r>
          </a:p>
          <a:p>
            <a:pPr marL="457200" indent="-457200" algn="l">
              <a:buFont typeface="+mj-lt"/>
              <a:buAutoNum type="arabicPeriod"/>
            </a:pPr>
            <a:r>
              <a:rPr lang="en-IN" dirty="0"/>
              <a:t>The interaction diagram explores and compares the use of the collaboration diagram sequence diagram and the timing diagram.</a:t>
            </a:r>
          </a:p>
          <a:p>
            <a:pPr marL="457200" indent="-457200" algn="l">
              <a:buFont typeface="+mj-lt"/>
              <a:buAutoNum type="arabicPeriod"/>
            </a:pPr>
            <a:r>
              <a:rPr lang="en-IN" dirty="0"/>
              <a:t>The interaction diagram represents the interactive (dynamic) </a:t>
            </a:r>
            <a:r>
              <a:rPr lang="en-IN" dirty="0" err="1"/>
              <a:t>behavior</a:t>
            </a:r>
            <a:r>
              <a:rPr lang="en-IN" dirty="0"/>
              <a:t> of the system.</a:t>
            </a:r>
          </a:p>
          <a:p>
            <a:pPr marL="457200" indent="-457200" algn="l">
              <a:buFont typeface="+mj-lt"/>
              <a:buAutoNum type="arabicPeriod"/>
            </a:pPr>
            <a:r>
              <a:rPr lang="en-IN" dirty="0"/>
              <a:t>The sequence diagram portrays the order of control flow from one element to the other elements inside the system, whereas the collaboration diagrams are employed to get an overview of the object architecture of the system.</a:t>
            </a:r>
          </a:p>
          <a:p>
            <a:pPr marL="457200" indent="-457200" algn="l">
              <a:buFont typeface="+mj-lt"/>
              <a:buAutoNum type="arabicPeriod"/>
            </a:pPr>
            <a:r>
              <a:rPr lang="en-IN" dirty="0"/>
              <a:t>The interaction diagram models the system as a time-ordered sequence of a system.</a:t>
            </a:r>
          </a:p>
          <a:p>
            <a:pPr marL="457200" indent="-457200" algn="l">
              <a:buFont typeface="+mj-lt"/>
              <a:buAutoNum type="arabicPeriod"/>
            </a:pPr>
            <a:r>
              <a:rPr lang="en-IN" dirty="0"/>
              <a:t>The interaction diagram models the system as a time-ordered sequence of a system.</a:t>
            </a:r>
          </a:p>
          <a:p>
            <a:pPr marL="457200" indent="-457200" algn="l">
              <a:buFont typeface="+mj-lt"/>
              <a:buAutoNum type="arabicPeriod"/>
            </a:pPr>
            <a:r>
              <a:rPr lang="en-IN" dirty="0"/>
              <a:t>The interaction diagram systemizes the structure of the interactive elements</a:t>
            </a:r>
          </a:p>
          <a:p>
            <a:pPr algn="l"/>
            <a:endParaRPr lang="en-IN" b="1" dirty="0"/>
          </a:p>
          <a:p>
            <a:pPr algn="l"/>
            <a:endParaRPr lang="en-IN" b="1" dirty="0" smtClean="0"/>
          </a:p>
          <a:p>
            <a:pPr algn="l"/>
            <a:endParaRPr lang="en-IN" dirty="0"/>
          </a:p>
        </p:txBody>
      </p:sp>
    </p:spTree>
    <p:extLst>
      <p:ext uri="{BB962C8B-B14F-4D97-AF65-F5344CB8AC3E}">
        <p14:creationId xmlns:p14="http://schemas.microsoft.com/office/powerpoint/2010/main" val="420990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b="1" u="sng" dirty="0" smtClean="0"/>
              <a:t>use cases :</a:t>
            </a:r>
          </a:p>
          <a:p>
            <a:pPr marL="342900" lvl="0" indent="-342900" algn="l">
              <a:buFont typeface="Arial" panose="020B0604020202020204" pitchFamily="34" charset="0"/>
              <a:buChar char="•"/>
            </a:pPr>
            <a:r>
              <a:rPr lang="en-IN" dirty="0"/>
              <a:t>A use case is </a:t>
            </a:r>
            <a:r>
              <a:rPr lang="en-IN" b="1" dirty="0"/>
              <a:t>a list of actions or event steps </a:t>
            </a:r>
            <a:r>
              <a:rPr lang="en-IN" dirty="0"/>
              <a:t>typically defining the interactions between a role (known in the Unified </a:t>
            </a:r>
            <a:r>
              <a:rPr lang="en-IN" dirty="0" smtClean="0"/>
              <a:t>Modelling </a:t>
            </a:r>
            <a:r>
              <a:rPr lang="en-IN" dirty="0"/>
              <a:t>Language (UML) as an actor) and a system to achieve a goal</a:t>
            </a:r>
            <a:r>
              <a:rPr lang="en-IN" dirty="0" smtClean="0"/>
              <a:t>.</a:t>
            </a:r>
          </a:p>
          <a:p>
            <a:pPr marL="342900" lvl="0" indent="-342900" algn="l">
              <a:buFont typeface="Arial" panose="020B0604020202020204" pitchFamily="34" charset="0"/>
              <a:buChar char="•"/>
            </a:pPr>
            <a:r>
              <a:rPr lang="en-IN" dirty="0"/>
              <a:t>The actor can be a human or other external </a:t>
            </a:r>
            <a:r>
              <a:rPr lang="en-IN" dirty="0" smtClean="0"/>
              <a:t>system.</a:t>
            </a:r>
          </a:p>
          <a:p>
            <a:pPr marL="342900" lvl="0" indent="-342900" algn="l">
              <a:buFont typeface="Arial" panose="020B0604020202020204" pitchFamily="34" charset="0"/>
              <a:buChar char="•"/>
            </a:pPr>
            <a:r>
              <a:rPr lang="en-IN" dirty="0"/>
              <a:t>use cases are used at a higher level </a:t>
            </a:r>
            <a:endParaRPr lang="en-IN" dirty="0" smtClean="0"/>
          </a:p>
          <a:p>
            <a:pPr marL="342900" lvl="0" indent="-342900" algn="l">
              <a:buFont typeface="Arial" panose="020B0604020202020204" pitchFamily="34" charset="0"/>
              <a:buChar char="•"/>
            </a:pPr>
            <a:r>
              <a:rPr lang="en-IN" dirty="0"/>
              <a:t>Use cases are a technique for capturing, modelling and specifying the requirements of a </a:t>
            </a:r>
            <a:r>
              <a:rPr lang="en-IN" dirty="0" smtClean="0"/>
              <a:t>system.</a:t>
            </a:r>
            <a:endParaRPr lang="en-IN" u="sng" dirty="0" smtClean="0"/>
          </a:p>
          <a:p>
            <a:pPr algn="l"/>
            <a:r>
              <a:rPr lang="en-IN" dirty="0"/>
              <a:t>Below is a sample use </a:t>
            </a:r>
            <a:r>
              <a:rPr lang="en-IN" dirty="0" smtClean="0"/>
              <a:t>case</a:t>
            </a:r>
          </a:p>
          <a:p>
            <a:pPr algn="l"/>
            <a:endParaRPr lang="en-IN" b="1" dirty="0"/>
          </a:p>
          <a:p>
            <a:pPr algn="l"/>
            <a:endParaRPr lang="en-IN" b="1" dirty="0" smtClean="0"/>
          </a:p>
          <a:p>
            <a:pPr algn="l"/>
            <a:endParaRPr lang="en-IN" dirty="0"/>
          </a:p>
        </p:txBody>
      </p:sp>
      <p:pic>
        <p:nvPicPr>
          <p:cNvPr id="4" name="Picture 3"/>
          <p:cNvPicPr>
            <a:picLocks noChangeAspect="1"/>
          </p:cNvPicPr>
          <p:nvPr/>
        </p:nvPicPr>
        <p:blipFill>
          <a:blip r:embed="rId2"/>
          <a:stretch>
            <a:fillRect/>
          </a:stretch>
        </p:blipFill>
        <p:spPr>
          <a:xfrm>
            <a:off x="4538032" y="5129327"/>
            <a:ext cx="2895600" cy="962025"/>
          </a:xfrm>
          <a:prstGeom prst="rect">
            <a:avLst/>
          </a:prstGeom>
        </p:spPr>
      </p:pic>
    </p:spTree>
    <p:extLst>
      <p:ext uri="{BB962C8B-B14F-4D97-AF65-F5344CB8AC3E}">
        <p14:creationId xmlns:p14="http://schemas.microsoft.com/office/powerpoint/2010/main" val="970387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lvl="0" algn="l"/>
            <a:r>
              <a:rPr lang="en-IN" b="1" u="sng" dirty="0" smtClean="0"/>
              <a:t>Use Case Diagrams :</a:t>
            </a:r>
          </a:p>
          <a:p>
            <a:pPr algn="l"/>
            <a:r>
              <a:rPr lang="en-IN" dirty="0"/>
              <a:t>A use case diagram is used to represent the dynamic </a:t>
            </a:r>
            <a:r>
              <a:rPr lang="en-IN" dirty="0" err="1"/>
              <a:t>behavior</a:t>
            </a:r>
            <a:r>
              <a:rPr lang="en-IN" dirty="0"/>
              <a:t> of a system. It encapsulates the system's functionality by incorporating use cases, actors, and their relationships</a:t>
            </a:r>
            <a:r>
              <a:rPr lang="en-IN" dirty="0" smtClean="0"/>
              <a:t>.</a:t>
            </a:r>
          </a:p>
          <a:p>
            <a:pPr algn="l"/>
            <a:r>
              <a:rPr lang="en-IN" b="1" u="sng" dirty="0"/>
              <a:t>Purpose of Use Case Diagrams</a:t>
            </a:r>
          </a:p>
          <a:p>
            <a:pPr marL="342900" indent="-342900" algn="l">
              <a:buFont typeface="Arial" panose="020B0604020202020204" pitchFamily="34" charset="0"/>
              <a:buChar char="•"/>
            </a:pPr>
            <a:r>
              <a:rPr lang="en-IN" dirty="0"/>
              <a:t>It gathers the system's needs.</a:t>
            </a:r>
          </a:p>
          <a:p>
            <a:pPr marL="342900" indent="-342900" algn="l">
              <a:buFont typeface="Arial" panose="020B0604020202020204" pitchFamily="34" charset="0"/>
              <a:buChar char="•"/>
            </a:pPr>
            <a:r>
              <a:rPr lang="en-IN" dirty="0"/>
              <a:t>It depicts the external view of the system.</a:t>
            </a:r>
          </a:p>
          <a:p>
            <a:pPr marL="342900" indent="-342900" algn="l">
              <a:buFont typeface="Arial" panose="020B0604020202020204" pitchFamily="34" charset="0"/>
              <a:buChar char="•"/>
            </a:pPr>
            <a:r>
              <a:rPr lang="en-IN" dirty="0"/>
              <a:t>It recognizes the internal as well as external factors that influence the system.</a:t>
            </a:r>
          </a:p>
          <a:p>
            <a:pPr marL="342900" indent="-342900" algn="l">
              <a:buFont typeface="Arial" panose="020B0604020202020204" pitchFamily="34" charset="0"/>
              <a:buChar char="•"/>
            </a:pPr>
            <a:r>
              <a:rPr lang="en-IN" dirty="0"/>
              <a:t>It represents the interaction between the actors.</a:t>
            </a:r>
          </a:p>
          <a:p>
            <a:pPr algn="l"/>
            <a:endParaRPr lang="en-IN" b="1" dirty="0"/>
          </a:p>
          <a:p>
            <a:pPr algn="l"/>
            <a:endParaRPr lang="en-IN" b="1" dirty="0" smtClean="0"/>
          </a:p>
          <a:p>
            <a:pPr algn="l"/>
            <a:endParaRPr lang="en-IN" dirty="0"/>
          </a:p>
        </p:txBody>
      </p:sp>
    </p:spTree>
    <p:extLst>
      <p:ext uri="{BB962C8B-B14F-4D97-AF65-F5344CB8AC3E}">
        <p14:creationId xmlns:p14="http://schemas.microsoft.com/office/powerpoint/2010/main" val="875865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136"/>
            <a:ext cx="9144000" cy="980500"/>
          </a:xfrm>
        </p:spPr>
        <p:txBody>
          <a:bodyPr>
            <a:normAutofit fontScale="90000"/>
          </a:bodyPr>
          <a:lstStyle/>
          <a:p>
            <a:r>
              <a:rPr lang="en-IN" b="1" dirty="0" smtClean="0"/>
              <a:t/>
            </a:r>
            <a:br>
              <a:rPr lang="en-IN" b="1" dirty="0" smtClean="0"/>
            </a:br>
            <a:r>
              <a:rPr lang="en-IN" b="1" dirty="0" smtClean="0"/>
              <a:t>Behavioural Modelling </a:t>
            </a:r>
            <a:endParaRPr lang="en-IN" b="1" dirty="0" smtClean="0"/>
          </a:p>
        </p:txBody>
      </p:sp>
      <p:sp>
        <p:nvSpPr>
          <p:cNvPr id="3" name="Subtitle 2"/>
          <p:cNvSpPr>
            <a:spLocks noGrp="1"/>
          </p:cNvSpPr>
          <p:nvPr>
            <p:ph type="subTitle" idx="1"/>
          </p:nvPr>
        </p:nvSpPr>
        <p:spPr>
          <a:xfrm>
            <a:off x="1524000" y="1200839"/>
            <a:ext cx="9144000" cy="5442332"/>
          </a:xfrm>
        </p:spPr>
        <p:txBody>
          <a:bodyPr>
            <a:normAutofit/>
          </a:bodyPr>
          <a:lstStyle/>
          <a:p>
            <a:pPr algn="l"/>
            <a:r>
              <a:rPr lang="en-IN" b="1" u="sng" dirty="0"/>
              <a:t>How to draw a Use Case diagram</a:t>
            </a:r>
          </a:p>
          <a:p>
            <a:pPr algn="l"/>
            <a:r>
              <a:rPr lang="en-IN" dirty="0"/>
              <a:t>It is essential to </a:t>
            </a:r>
            <a:r>
              <a:rPr lang="en-IN" dirty="0" smtClean="0"/>
              <a:t>analyse </a:t>
            </a:r>
            <a:r>
              <a:rPr lang="en-IN" dirty="0"/>
              <a:t>the whole system before starting with drawing a use case diagram, and then the system's functionalities are found. And once every single functionality is identified, they are then transformed into the use cases to be used in the use case </a:t>
            </a:r>
            <a:r>
              <a:rPr lang="en-IN" dirty="0" smtClean="0"/>
              <a:t>diagram.</a:t>
            </a:r>
          </a:p>
          <a:p>
            <a:pPr algn="l"/>
            <a:r>
              <a:rPr lang="en-IN" b="1" dirty="0" smtClean="0"/>
              <a:t>Some </a:t>
            </a:r>
            <a:r>
              <a:rPr lang="en-IN" b="1" dirty="0"/>
              <a:t>rules that must be followed while drawing a use case diagram</a:t>
            </a:r>
            <a:r>
              <a:rPr lang="en-IN" dirty="0"/>
              <a:t>:</a:t>
            </a:r>
          </a:p>
          <a:p>
            <a:pPr marL="342900" indent="-342900" algn="l">
              <a:buFont typeface="Arial" panose="020B0604020202020204" pitchFamily="34" charset="0"/>
              <a:buChar char="•"/>
            </a:pPr>
            <a:r>
              <a:rPr lang="en-IN" dirty="0"/>
              <a:t>A pertinent and meaningful name should be assigned to the actor or a use case of a system.</a:t>
            </a:r>
          </a:p>
          <a:p>
            <a:pPr marL="342900" indent="-342900" algn="l">
              <a:buFont typeface="Arial" panose="020B0604020202020204" pitchFamily="34" charset="0"/>
              <a:buChar char="•"/>
            </a:pPr>
            <a:r>
              <a:rPr lang="en-IN" dirty="0"/>
              <a:t>The communication of an actor with a use case must be defined in an understandable way.</a:t>
            </a:r>
          </a:p>
          <a:p>
            <a:pPr marL="342900" indent="-342900" algn="l">
              <a:buFont typeface="Arial" panose="020B0604020202020204" pitchFamily="34" charset="0"/>
              <a:buChar char="•"/>
            </a:pPr>
            <a:r>
              <a:rPr lang="en-IN" dirty="0"/>
              <a:t>Specified notations to be used as and when required.</a:t>
            </a:r>
          </a:p>
          <a:p>
            <a:pPr marL="342900" indent="-342900" algn="l">
              <a:buFont typeface="Arial" panose="020B0604020202020204" pitchFamily="34" charset="0"/>
              <a:buChar char="•"/>
            </a:pPr>
            <a:r>
              <a:rPr lang="en-IN" dirty="0"/>
              <a:t>The most significant interactions should be represented among the multiple no of interactions between the use case and actors.</a:t>
            </a:r>
          </a:p>
          <a:p>
            <a:pPr algn="l"/>
            <a:endParaRPr lang="en-IN" b="1" dirty="0"/>
          </a:p>
          <a:p>
            <a:pPr algn="l"/>
            <a:endParaRPr lang="en-IN" b="1" dirty="0" smtClean="0"/>
          </a:p>
          <a:p>
            <a:pPr algn="l"/>
            <a:endParaRPr lang="en-IN" dirty="0"/>
          </a:p>
        </p:txBody>
      </p:sp>
    </p:spTree>
    <p:extLst>
      <p:ext uri="{BB962C8B-B14F-4D97-AF65-F5344CB8AC3E}">
        <p14:creationId xmlns:p14="http://schemas.microsoft.com/office/powerpoint/2010/main" val="2458347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1644</Words>
  <Application>Microsoft Office PowerPoint</Application>
  <PresentationFormat>Widescreen</PresentationFormat>
  <Paragraphs>250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Wingdings</vt:lpstr>
      <vt:lpstr>Office Theme</vt:lpstr>
      <vt:lpstr> UNIT-4</vt:lpstr>
      <vt:lpstr> UNIT-4</vt:lpstr>
      <vt:lpstr> UNIT-4</vt:lpstr>
      <vt:lpstr> Behavioural Modelling </vt:lpstr>
      <vt:lpstr> Behavioural Modelling </vt:lpstr>
      <vt:lpstr> Behavioural Modelling </vt:lpstr>
      <vt:lpstr> Behavioural Modelling </vt:lpstr>
      <vt:lpstr> Behavioural Modelling </vt:lpstr>
      <vt:lpstr> Behavioural Modelling </vt:lpstr>
      <vt:lpstr> Example of Use case Diagram</vt:lpstr>
      <vt:lpstr> Example of Use case Diagram</vt:lpstr>
      <vt:lpstr> Example of Use case Diagram</vt:lpstr>
      <vt:lpstr> Example of Use case Diagram</vt:lpstr>
      <vt:lpstr> Use Case Diagram</vt:lpstr>
      <vt:lpstr> Activity Diagrams</vt:lpstr>
      <vt:lpstr> Activity Diagrams</vt:lpstr>
      <vt:lpstr> Activity Diagrams</vt:lpstr>
      <vt:lpstr> Activity Diagrams</vt:lpstr>
      <vt:lpstr> Activity Diagrams</vt:lpstr>
      <vt:lpstr> Events and Signals</vt:lpstr>
      <vt:lpstr> Events and Signals</vt:lpstr>
      <vt:lpstr> Events and Signals</vt:lpstr>
      <vt:lpstr> Events and Signals</vt:lpstr>
      <vt:lpstr> Events and Signals</vt:lpstr>
      <vt:lpstr> State Machines</vt:lpstr>
      <vt:lpstr> State Machines</vt:lpstr>
      <vt:lpstr> State Machines</vt:lpstr>
      <vt:lpstr> State Machines</vt:lpstr>
      <vt:lpstr> State Machines</vt:lpstr>
      <vt:lpstr> State Machines</vt:lpstr>
      <vt:lpstr> State Machines</vt:lpstr>
      <vt:lpstr> State Machines</vt:lpstr>
      <vt:lpstr> Processes and Threads</vt:lpstr>
      <vt:lpstr> Processes and Threads</vt:lpstr>
      <vt:lpstr> Processes and Threads</vt:lpstr>
      <vt:lpstr> Time and Space</vt:lpstr>
      <vt:lpstr> Time and Space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UNIT-4</dc:title>
  <dc:creator>IPC</dc:creator>
  <cp:lastModifiedBy>IPC</cp:lastModifiedBy>
  <cp:revision>62</cp:revision>
  <dcterms:created xsi:type="dcterms:W3CDTF">2022-03-26T05:12:04Z</dcterms:created>
  <dcterms:modified xsi:type="dcterms:W3CDTF">2022-03-26T07:50:06Z</dcterms:modified>
</cp:coreProperties>
</file>