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1"/>
  </p:notesMasterIdLst>
  <p:sldIdLst>
    <p:sldId id="256" r:id="rId2"/>
    <p:sldId id="275" r:id="rId3"/>
    <p:sldId id="276" r:id="rId4"/>
    <p:sldId id="277" r:id="rId5"/>
    <p:sldId id="262" r:id="rId6"/>
    <p:sldId id="263" r:id="rId7"/>
    <p:sldId id="264" r:id="rId8"/>
    <p:sldId id="278" r:id="rId9"/>
    <p:sldId id="279" r:id="rId10"/>
    <p:sldId id="265" r:id="rId11"/>
    <p:sldId id="266" r:id="rId12"/>
    <p:sldId id="271" r:id="rId13"/>
    <p:sldId id="280" r:id="rId14"/>
    <p:sldId id="272" r:id="rId15"/>
    <p:sldId id="273" r:id="rId16"/>
    <p:sldId id="288" r:id="rId17"/>
    <p:sldId id="289" r:id="rId18"/>
    <p:sldId id="290" r:id="rId19"/>
    <p:sldId id="291" r:id="rId20"/>
    <p:sldId id="287" r:id="rId21"/>
    <p:sldId id="292" r:id="rId22"/>
    <p:sldId id="293" r:id="rId23"/>
    <p:sldId id="257" r:id="rId24"/>
    <p:sldId id="281" r:id="rId25"/>
    <p:sldId id="282" r:id="rId26"/>
    <p:sldId id="258" r:id="rId27"/>
    <p:sldId id="283" r:id="rId28"/>
    <p:sldId id="259" r:id="rId29"/>
    <p:sldId id="284" r:id="rId30"/>
    <p:sldId id="285" r:id="rId31"/>
    <p:sldId id="260" r:id="rId32"/>
    <p:sldId id="286" r:id="rId33"/>
    <p:sldId id="297" r:id="rId34"/>
    <p:sldId id="261" r:id="rId35"/>
    <p:sldId id="294" r:id="rId36"/>
    <p:sldId id="295" r:id="rId37"/>
    <p:sldId id="296" r:id="rId38"/>
    <p:sldId id="298" r:id="rId39"/>
    <p:sldId id="27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2D40AA-0095-4816-AA2F-8D3395BBAD61}" type="datetimeFigureOut">
              <a:rPr lang="en-US" smtClean="0"/>
              <a:pPr/>
              <a:t>9/4/2022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B06F5A-A303-4C97-9AE1-F0A064BF6123}"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39B06F5A-A303-4C97-9AE1-F0A064BF6123}" type="slidenum">
              <a:rPr lang="en-IN" smtClean="0"/>
              <a:pPr/>
              <a:t>12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B06F5A-A303-4C97-9AE1-F0A064BF6123}" type="slidenum">
              <a:rPr lang="en-IN" smtClean="0"/>
              <a:pPr/>
              <a:t>19</a:t>
            </a:fld>
            <a:endParaRPr lang="en-IN"/>
          </a:p>
        </p:txBody>
      </p:sp>
    </p:spTree>
    <p:extLst>
      <p:ext uri="{BB962C8B-B14F-4D97-AF65-F5344CB8AC3E}">
        <p14:creationId xmlns:p14="http://schemas.microsoft.com/office/powerpoint/2010/main" val="1439979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9/4/2022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9/4/2022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i="1" u="sng" dirty="0">
                <a:latin typeface="BankGothic Md BT" pitchFamily="34" charset="0"/>
              </a:rPr>
              <a:t>Wind Energy</a:t>
            </a:r>
            <a:endParaRPr lang="en-IN" b="1" i="1" u="sng" dirty="0">
              <a:latin typeface="BankGothic Md BT"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l"/>
            <a:r>
              <a:rPr lang="en-US" dirty="0">
                <a:latin typeface="Bookman Old Style" panose="02050604050505020204" pitchFamily="18" charset="0"/>
              </a:rPr>
              <a:t>Maximum Power</a:t>
            </a:r>
            <a:endParaRPr lang="en-IN" dirty="0">
              <a:latin typeface="Bookman Old Style" panose="02050604050505020204" pitchFamily="18" charset="0"/>
            </a:endParaRPr>
          </a:p>
        </p:txBody>
      </p:sp>
      <p:pic>
        <p:nvPicPr>
          <p:cNvPr id="10" name="Content Placeholder 9">
            <a:extLst>
              <a:ext uri="{FF2B5EF4-FFF2-40B4-BE49-F238E27FC236}">
                <a16:creationId xmlns:a16="http://schemas.microsoft.com/office/drawing/2014/main" id="{432F8CE4-0824-4D05-96B1-6880E12A44B4}"/>
              </a:ext>
            </a:extLst>
          </p:cNvPr>
          <p:cNvPicPr>
            <a:picLocks noGrp="1" noChangeAspect="1"/>
          </p:cNvPicPr>
          <p:nvPr>
            <p:ph idx="1"/>
          </p:nvPr>
        </p:nvPicPr>
        <p:blipFill>
          <a:blip r:embed="rId2"/>
          <a:stretch>
            <a:fillRect/>
          </a:stretch>
        </p:blipFill>
        <p:spPr>
          <a:xfrm>
            <a:off x="785812" y="1143000"/>
            <a:ext cx="7572375" cy="5076825"/>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err="1"/>
              <a:t>Contd</a:t>
            </a:r>
            <a:r>
              <a:rPr lang="en-US" dirty="0"/>
              <a:t>…</a:t>
            </a:r>
            <a:endParaRPr lang="en-IN" dirty="0"/>
          </a:p>
        </p:txBody>
      </p:sp>
      <p:pic>
        <p:nvPicPr>
          <p:cNvPr id="8" name="Content Placeholder 7">
            <a:extLst>
              <a:ext uri="{FF2B5EF4-FFF2-40B4-BE49-F238E27FC236}">
                <a16:creationId xmlns:a16="http://schemas.microsoft.com/office/drawing/2014/main" id="{4780B581-3B72-48F8-82BB-52FC67789490}"/>
              </a:ext>
            </a:extLst>
          </p:cNvPr>
          <p:cNvPicPr>
            <a:picLocks noGrp="1" noChangeAspect="1"/>
          </p:cNvPicPr>
          <p:nvPr>
            <p:ph idx="1"/>
          </p:nvPr>
        </p:nvPicPr>
        <p:blipFill>
          <a:blip r:embed="rId2"/>
          <a:stretch>
            <a:fillRect/>
          </a:stretch>
        </p:blipFill>
        <p:spPr>
          <a:xfrm>
            <a:off x="1219200" y="1143000"/>
            <a:ext cx="6934200" cy="2514600"/>
          </a:xfrm>
        </p:spPr>
      </p:pic>
      <p:pic>
        <p:nvPicPr>
          <p:cNvPr id="10" name="Picture 9">
            <a:extLst>
              <a:ext uri="{FF2B5EF4-FFF2-40B4-BE49-F238E27FC236}">
                <a16:creationId xmlns:a16="http://schemas.microsoft.com/office/drawing/2014/main" id="{0664B40C-72D9-4492-81A1-80925E08113C}"/>
              </a:ext>
            </a:extLst>
          </p:cNvPr>
          <p:cNvPicPr>
            <a:picLocks noChangeAspect="1"/>
          </p:cNvPicPr>
          <p:nvPr/>
        </p:nvPicPr>
        <p:blipFill>
          <a:blip r:embed="rId3"/>
          <a:stretch>
            <a:fillRect/>
          </a:stretch>
        </p:blipFill>
        <p:spPr>
          <a:xfrm>
            <a:off x="1371600" y="3657600"/>
            <a:ext cx="6924675" cy="20764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551"/>
            <a:ext cx="8229600" cy="639762"/>
          </a:xfrm>
        </p:spPr>
        <p:txBody>
          <a:bodyPr>
            <a:normAutofit fontScale="90000"/>
          </a:bodyPr>
          <a:lstStyle/>
          <a:p>
            <a:r>
              <a:rPr lang="en-US" dirty="0">
                <a:latin typeface="Bookman Old Style" pitchFamily="18" charset="0"/>
              </a:rPr>
              <a:t>Axial Thrust on Turbine</a:t>
            </a:r>
            <a:endParaRPr lang="en-IN" dirty="0">
              <a:latin typeface="Bookman Old Style" pitchFamily="18" charset="0"/>
            </a:endParaRPr>
          </a:p>
        </p:txBody>
      </p:sp>
      <p:pic>
        <p:nvPicPr>
          <p:cNvPr id="6" name="Picture 5">
            <a:extLst>
              <a:ext uri="{FF2B5EF4-FFF2-40B4-BE49-F238E27FC236}">
                <a16:creationId xmlns:a16="http://schemas.microsoft.com/office/drawing/2014/main" id="{B3DA0B82-C1C2-40C6-84A9-FE61C2A347E4}"/>
              </a:ext>
            </a:extLst>
          </p:cNvPr>
          <p:cNvPicPr>
            <a:picLocks noChangeAspect="1"/>
          </p:cNvPicPr>
          <p:nvPr/>
        </p:nvPicPr>
        <p:blipFill>
          <a:blip r:embed="rId3"/>
          <a:stretch>
            <a:fillRect/>
          </a:stretch>
        </p:blipFill>
        <p:spPr>
          <a:xfrm>
            <a:off x="1371600" y="655313"/>
            <a:ext cx="7162800" cy="1389529"/>
          </a:xfrm>
          <a:prstGeom prst="rect">
            <a:avLst/>
          </a:prstGeom>
        </p:spPr>
      </p:pic>
      <p:pic>
        <p:nvPicPr>
          <p:cNvPr id="10" name="Picture 9">
            <a:extLst>
              <a:ext uri="{FF2B5EF4-FFF2-40B4-BE49-F238E27FC236}">
                <a16:creationId xmlns:a16="http://schemas.microsoft.com/office/drawing/2014/main" id="{8D8695EA-7957-400E-82B2-5D7A015C045B}"/>
              </a:ext>
            </a:extLst>
          </p:cNvPr>
          <p:cNvPicPr>
            <a:picLocks noChangeAspect="1"/>
          </p:cNvPicPr>
          <p:nvPr/>
        </p:nvPicPr>
        <p:blipFill>
          <a:blip r:embed="rId4"/>
          <a:stretch>
            <a:fillRect/>
          </a:stretch>
        </p:blipFill>
        <p:spPr>
          <a:xfrm>
            <a:off x="1524000" y="2071759"/>
            <a:ext cx="6629400" cy="47706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D0974-F581-4B57-A88B-D57A151DD55D}"/>
              </a:ext>
            </a:extLst>
          </p:cNvPr>
          <p:cNvSpPr>
            <a:spLocks noGrp="1"/>
          </p:cNvSpPr>
          <p:nvPr>
            <p:ph type="title"/>
          </p:nvPr>
        </p:nvSpPr>
        <p:spPr>
          <a:xfrm>
            <a:off x="457200" y="274638"/>
            <a:ext cx="8229600" cy="838199"/>
          </a:xfrm>
        </p:spPr>
        <p:txBody>
          <a:bodyPr/>
          <a:lstStyle/>
          <a:p>
            <a:pPr algn="l"/>
            <a:r>
              <a:rPr lang="en-US" dirty="0" err="1"/>
              <a:t>Contd</a:t>
            </a:r>
            <a:r>
              <a:rPr lang="en-US" dirty="0"/>
              <a:t>…</a:t>
            </a:r>
            <a:endParaRPr lang="en-IN" dirty="0"/>
          </a:p>
        </p:txBody>
      </p:sp>
      <p:pic>
        <p:nvPicPr>
          <p:cNvPr id="5" name="Content Placeholder 4">
            <a:extLst>
              <a:ext uri="{FF2B5EF4-FFF2-40B4-BE49-F238E27FC236}">
                <a16:creationId xmlns:a16="http://schemas.microsoft.com/office/drawing/2014/main" id="{0EADBFCD-2240-442B-99E4-D694F5B11F38}"/>
              </a:ext>
            </a:extLst>
          </p:cNvPr>
          <p:cNvPicPr>
            <a:picLocks noGrp="1" noChangeAspect="1"/>
          </p:cNvPicPr>
          <p:nvPr>
            <p:ph idx="1"/>
          </p:nvPr>
        </p:nvPicPr>
        <p:blipFill>
          <a:blip r:embed="rId2"/>
          <a:stretch>
            <a:fillRect/>
          </a:stretch>
        </p:blipFill>
        <p:spPr>
          <a:xfrm>
            <a:off x="728225" y="1219200"/>
            <a:ext cx="7687550" cy="4525963"/>
          </a:xfrm>
        </p:spPr>
      </p:pic>
      <p:pic>
        <p:nvPicPr>
          <p:cNvPr id="7" name="Picture 6">
            <a:extLst>
              <a:ext uri="{FF2B5EF4-FFF2-40B4-BE49-F238E27FC236}">
                <a16:creationId xmlns:a16="http://schemas.microsoft.com/office/drawing/2014/main" id="{414A7BD7-D1D1-4C27-BA1D-90E476E62B47}"/>
              </a:ext>
            </a:extLst>
          </p:cNvPr>
          <p:cNvPicPr>
            <a:picLocks noChangeAspect="1"/>
          </p:cNvPicPr>
          <p:nvPr/>
        </p:nvPicPr>
        <p:blipFill>
          <a:blip r:embed="rId3"/>
          <a:stretch>
            <a:fillRect/>
          </a:stretch>
        </p:blipFill>
        <p:spPr>
          <a:xfrm>
            <a:off x="728225" y="5832475"/>
            <a:ext cx="7743825" cy="857250"/>
          </a:xfrm>
          <a:prstGeom prst="rect">
            <a:avLst/>
          </a:prstGeom>
        </p:spPr>
      </p:pic>
    </p:spTree>
    <p:extLst>
      <p:ext uri="{BB962C8B-B14F-4D97-AF65-F5344CB8AC3E}">
        <p14:creationId xmlns:p14="http://schemas.microsoft.com/office/powerpoint/2010/main" val="1490146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639762"/>
          </a:xfrm>
        </p:spPr>
        <p:txBody>
          <a:bodyPr>
            <a:noAutofit/>
          </a:bodyPr>
          <a:lstStyle/>
          <a:p>
            <a:pPr algn="l"/>
            <a:r>
              <a:rPr lang="en-US" sz="2800" b="1" dirty="0">
                <a:latin typeface="Bookman Old Style" panose="02050604050505020204" pitchFamily="18" charset="0"/>
              </a:rPr>
              <a:t>Torque generated by Wind Turbine</a:t>
            </a:r>
            <a:endParaRPr lang="en-IN" sz="2800" b="1" dirty="0">
              <a:latin typeface="Bookman Old Style" panose="02050604050505020204" pitchFamily="18" charset="0"/>
            </a:endParaRPr>
          </a:p>
        </p:txBody>
      </p:sp>
      <p:pic>
        <p:nvPicPr>
          <p:cNvPr id="6" name="Content Placeholder 5">
            <a:extLst>
              <a:ext uri="{FF2B5EF4-FFF2-40B4-BE49-F238E27FC236}">
                <a16:creationId xmlns:a16="http://schemas.microsoft.com/office/drawing/2014/main" id="{CCFDBE0B-A54F-4BF5-A851-D9DD4F941A73}"/>
              </a:ext>
            </a:extLst>
          </p:cNvPr>
          <p:cNvPicPr>
            <a:picLocks noGrp="1" noChangeAspect="1"/>
          </p:cNvPicPr>
          <p:nvPr>
            <p:ph idx="1"/>
          </p:nvPr>
        </p:nvPicPr>
        <p:blipFill>
          <a:blip r:embed="rId2"/>
          <a:stretch>
            <a:fillRect/>
          </a:stretch>
        </p:blipFill>
        <p:spPr>
          <a:xfrm>
            <a:off x="723900" y="838200"/>
            <a:ext cx="7543800" cy="5835085"/>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latin typeface="Bookman Old Style" pitchFamily="18" charset="0"/>
              </a:rPr>
              <a:t>Torque generated by Wind Turbine</a:t>
            </a:r>
            <a:endParaRPr lang="en-IN" sz="3200" b="1" dirty="0">
              <a:latin typeface="Bookman Old Style" pitchFamily="18" charset="0"/>
            </a:endParaRPr>
          </a:p>
        </p:txBody>
      </p:sp>
      <p:pic>
        <p:nvPicPr>
          <p:cNvPr id="10" name="Picture 9">
            <a:extLst>
              <a:ext uri="{FF2B5EF4-FFF2-40B4-BE49-F238E27FC236}">
                <a16:creationId xmlns:a16="http://schemas.microsoft.com/office/drawing/2014/main" id="{8B539A6A-5EF9-41E6-B489-58714E9EDB47}"/>
              </a:ext>
            </a:extLst>
          </p:cNvPr>
          <p:cNvPicPr>
            <a:picLocks noChangeAspect="1"/>
          </p:cNvPicPr>
          <p:nvPr/>
        </p:nvPicPr>
        <p:blipFill>
          <a:blip r:embed="rId2"/>
          <a:stretch>
            <a:fillRect/>
          </a:stretch>
        </p:blipFill>
        <p:spPr>
          <a:xfrm>
            <a:off x="790186" y="1600200"/>
            <a:ext cx="7372350" cy="1971675"/>
          </a:xfrm>
          <a:prstGeom prst="rect">
            <a:avLst/>
          </a:prstGeom>
        </p:spPr>
      </p:pic>
      <p:pic>
        <p:nvPicPr>
          <p:cNvPr id="12" name="Picture 11">
            <a:extLst>
              <a:ext uri="{FF2B5EF4-FFF2-40B4-BE49-F238E27FC236}">
                <a16:creationId xmlns:a16="http://schemas.microsoft.com/office/drawing/2014/main" id="{FB2B908B-F88A-4120-B8FB-8063B5AA7A32}"/>
              </a:ext>
            </a:extLst>
          </p:cNvPr>
          <p:cNvPicPr>
            <a:picLocks noChangeAspect="1"/>
          </p:cNvPicPr>
          <p:nvPr/>
        </p:nvPicPr>
        <p:blipFill>
          <a:blip r:embed="rId3"/>
          <a:stretch>
            <a:fillRect/>
          </a:stretch>
        </p:blipFill>
        <p:spPr>
          <a:xfrm>
            <a:off x="475861" y="3754437"/>
            <a:ext cx="7686675" cy="24193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3597A-4AA8-4784-839A-5945145AC817}"/>
              </a:ext>
            </a:extLst>
          </p:cNvPr>
          <p:cNvSpPr>
            <a:spLocks noGrp="1"/>
          </p:cNvSpPr>
          <p:nvPr>
            <p:ph type="title"/>
          </p:nvPr>
        </p:nvSpPr>
        <p:spPr>
          <a:xfrm>
            <a:off x="457200" y="24882"/>
            <a:ext cx="8229600" cy="1143000"/>
          </a:xfrm>
        </p:spPr>
        <p:txBody>
          <a:bodyPr/>
          <a:lstStyle/>
          <a:p>
            <a:pPr algn="l"/>
            <a:r>
              <a:rPr lang="en-US" sz="4000" b="1" dirty="0">
                <a:latin typeface="Bookman Old Style" panose="02050604050505020204" pitchFamily="18" charset="0"/>
              </a:rPr>
              <a:t>Lift &amp; Drag: </a:t>
            </a:r>
            <a:r>
              <a:rPr lang="en-US" sz="4000" dirty="0">
                <a:latin typeface="Bookman Old Style" panose="02050604050505020204" pitchFamily="18" charset="0"/>
              </a:rPr>
              <a:t>Basis for WEC</a:t>
            </a:r>
            <a:endParaRPr lang="en-IN"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25D9673E-2E6E-4726-918B-269AE47A1D98}"/>
              </a:ext>
            </a:extLst>
          </p:cNvPr>
          <p:cNvSpPr>
            <a:spLocks noGrp="1"/>
          </p:cNvSpPr>
          <p:nvPr>
            <p:ph idx="1"/>
          </p:nvPr>
        </p:nvSpPr>
        <p:spPr>
          <a:xfrm>
            <a:off x="443204" y="1166018"/>
            <a:ext cx="8229600" cy="5310982"/>
          </a:xfrm>
        </p:spPr>
        <p:txBody>
          <a:bodyPr>
            <a:normAutofit fontScale="55000" lnSpcReduction="20000"/>
          </a:bodyPr>
          <a:lstStyle/>
          <a:p>
            <a:pPr algn="just"/>
            <a:r>
              <a:rPr lang="en-US" dirty="0">
                <a:latin typeface="Bookman Old Style" panose="02050604050505020204" pitchFamily="18" charset="0"/>
              </a:rPr>
              <a:t>Lift forces act perpendicular to the air flow while the drag force act in the direction of air flow.</a:t>
            </a:r>
          </a:p>
          <a:p>
            <a:pPr algn="just"/>
            <a:r>
              <a:rPr lang="en-US" dirty="0">
                <a:latin typeface="Bookman Old Style" panose="02050604050505020204" pitchFamily="18" charset="0"/>
              </a:rPr>
              <a:t>Lift forces are produced by changing the velocity of the air stream over either side of the lifting surfaces speeding up the air flow causes the pressure to drop, while slowing the air stream down leads to increase in pressure. In other words, any change in velocity generates a pressure difference across the lifting surface. This pressure difference produces a force that begins to act on the high pressure side and moves towards the low pressure side of the lifting surface which is called an aero foil.  </a:t>
            </a:r>
          </a:p>
          <a:p>
            <a:pPr algn="just"/>
            <a:r>
              <a:rPr lang="en-US" dirty="0">
                <a:latin typeface="Bookman Old Style" panose="02050604050505020204" pitchFamily="18" charset="0"/>
              </a:rPr>
              <a:t>A good aero foil has a high lift/drag ratio.</a:t>
            </a:r>
          </a:p>
          <a:p>
            <a:pPr algn="just"/>
            <a:r>
              <a:rPr lang="en-US" dirty="0">
                <a:latin typeface="Bookman Old Style" panose="02050604050505020204" pitchFamily="18" charset="0"/>
              </a:rPr>
              <a:t>The lift increases as the angle formed at the junction of the aero foil and the air stream( the angle of attack) becomes less and less acute, up to the point  where the angle of air flow on the low pressure side becomes excessive. When this happens , the air flow breaks away from the low pressure side.  A lot of turbulence ensues, the lift decrease and the drag increases quite substantially, this phenomenon is called as Stalling. </a:t>
            </a:r>
          </a:p>
          <a:p>
            <a:pPr algn="just"/>
            <a:r>
              <a:rPr lang="en-US" dirty="0">
                <a:latin typeface="Bookman Old Style" panose="02050604050505020204" pitchFamily="18" charset="0"/>
              </a:rPr>
              <a:t>For efficient operation, a wind turbine blade needs to function with as much lift and as little drag as possible because drag dissipates energy.</a:t>
            </a:r>
            <a:endParaRPr lang="en-IN" dirty="0">
              <a:latin typeface="Bookman Old Style" panose="02050604050505020204" pitchFamily="18" charset="0"/>
            </a:endParaRPr>
          </a:p>
        </p:txBody>
      </p:sp>
    </p:spTree>
    <p:extLst>
      <p:ext uri="{BB962C8B-B14F-4D97-AF65-F5344CB8AC3E}">
        <p14:creationId xmlns:p14="http://schemas.microsoft.com/office/powerpoint/2010/main" val="1823709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43D26-AD13-43F8-BC4E-F88A5D576883}"/>
              </a:ext>
            </a:extLst>
          </p:cNvPr>
          <p:cNvSpPr>
            <a:spLocks noGrp="1"/>
          </p:cNvSpPr>
          <p:nvPr>
            <p:ph type="title"/>
          </p:nvPr>
        </p:nvSpPr>
        <p:spPr/>
        <p:txBody>
          <a:bodyPr/>
          <a:lstStyle/>
          <a:p>
            <a:pPr algn="l"/>
            <a:r>
              <a:rPr lang="en-US" sz="4400" dirty="0">
                <a:latin typeface="Bookman Old Style" panose="02050604050505020204" pitchFamily="18" charset="0"/>
              </a:rPr>
              <a:t>Lift &amp; Drag</a:t>
            </a:r>
            <a:endParaRPr lang="en-IN" dirty="0"/>
          </a:p>
        </p:txBody>
      </p:sp>
      <p:pic>
        <p:nvPicPr>
          <p:cNvPr id="5" name="Content Placeholder 4">
            <a:extLst>
              <a:ext uri="{FF2B5EF4-FFF2-40B4-BE49-F238E27FC236}">
                <a16:creationId xmlns:a16="http://schemas.microsoft.com/office/drawing/2014/main" id="{CB9C52AF-0EA5-4035-989B-0563D988245C}"/>
              </a:ext>
            </a:extLst>
          </p:cNvPr>
          <p:cNvPicPr>
            <a:picLocks noGrp="1" noChangeAspect="1"/>
          </p:cNvPicPr>
          <p:nvPr>
            <p:ph idx="1"/>
          </p:nvPr>
        </p:nvPicPr>
        <p:blipFill>
          <a:blip r:embed="rId2"/>
          <a:stretch>
            <a:fillRect/>
          </a:stretch>
        </p:blipFill>
        <p:spPr>
          <a:xfrm>
            <a:off x="457200" y="1955583"/>
            <a:ext cx="8229600" cy="3815197"/>
          </a:xfrm>
        </p:spPr>
      </p:pic>
    </p:spTree>
    <p:extLst>
      <p:ext uri="{BB962C8B-B14F-4D97-AF65-F5344CB8AC3E}">
        <p14:creationId xmlns:p14="http://schemas.microsoft.com/office/powerpoint/2010/main" val="3156028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104A3-E33C-4B7A-BFF1-F3ECFA88F069}"/>
              </a:ext>
            </a:extLst>
          </p:cNvPr>
          <p:cNvSpPr>
            <a:spLocks noGrp="1"/>
          </p:cNvSpPr>
          <p:nvPr>
            <p:ph type="title"/>
          </p:nvPr>
        </p:nvSpPr>
        <p:spPr/>
        <p:txBody>
          <a:bodyPr/>
          <a:lstStyle/>
          <a:p>
            <a:pPr algn="l"/>
            <a:r>
              <a:rPr lang="en-US" sz="4400" dirty="0">
                <a:latin typeface="Bookman Old Style" panose="02050604050505020204" pitchFamily="18" charset="0"/>
              </a:rPr>
              <a:t>Lift &amp; Drag</a:t>
            </a:r>
            <a:endParaRPr lang="en-IN" dirty="0"/>
          </a:p>
        </p:txBody>
      </p:sp>
      <p:pic>
        <p:nvPicPr>
          <p:cNvPr id="5" name="Content Placeholder 4">
            <a:extLst>
              <a:ext uri="{FF2B5EF4-FFF2-40B4-BE49-F238E27FC236}">
                <a16:creationId xmlns:a16="http://schemas.microsoft.com/office/drawing/2014/main" id="{5FF956BF-7FC8-40C4-9C39-1A0768E31CEA}"/>
              </a:ext>
            </a:extLst>
          </p:cNvPr>
          <p:cNvPicPr>
            <a:picLocks noGrp="1" noChangeAspect="1"/>
          </p:cNvPicPr>
          <p:nvPr>
            <p:ph idx="1"/>
          </p:nvPr>
        </p:nvPicPr>
        <p:blipFill>
          <a:blip r:embed="rId2"/>
          <a:stretch>
            <a:fillRect/>
          </a:stretch>
        </p:blipFill>
        <p:spPr>
          <a:xfrm>
            <a:off x="2091957" y="1600200"/>
            <a:ext cx="4960085" cy="4525963"/>
          </a:xfrm>
        </p:spPr>
      </p:pic>
    </p:spTree>
    <p:extLst>
      <p:ext uri="{BB962C8B-B14F-4D97-AF65-F5344CB8AC3E}">
        <p14:creationId xmlns:p14="http://schemas.microsoft.com/office/powerpoint/2010/main" val="3626084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635BE-325E-4430-9133-1388FAB5AD11}"/>
              </a:ext>
            </a:extLst>
          </p:cNvPr>
          <p:cNvSpPr>
            <a:spLocks noGrp="1"/>
          </p:cNvSpPr>
          <p:nvPr>
            <p:ph type="title"/>
          </p:nvPr>
        </p:nvSpPr>
        <p:spPr>
          <a:xfrm>
            <a:off x="457200" y="0"/>
            <a:ext cx="8229600" cy="1143000"/>
          </a:xfrm>
        </p:spPr>
        <p:txBody>
          <a:bodyPr>
            <a:normAutofit/>
          </a:bodyPr>
          <a:lstStyle/>
          <a:p>
            <a:pPr algn="l"/>
            <a:r>
              <a:rPr lang="en-US" sz="3600" dirty="0">
                <a:latin typeface="Bookman Old Style" panose="02050604050505020204" pitchFamily="18" charset="0"/>
              </a:rPr>
              <a:t>Site Selection Considerations</a:t>
            </a:r>
            <a:endParaRPr lang="en-IN" sz="3600"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DA7A6DD2-A5AA-4F12-A02A-1D1CFC08C490}"/>
              </a:ext>
            </a:extLst>
          </p:cNvPr>
          <p:cNvSpPr>
            <a:spLocks noGrp="1"/>
          </p:cNvSpPr>
          <p:nvPr>
            <p:ph idx="1"/>
          </p:nvPr>
        </p:nvSpPr>
        <p:spPr>
          <a:xfrm>
            <a:off x="454090" y="1129004"/>
            <a:ext cx="8229600" cy="5500396"/>
          </a:xfrm>
        </p:spPr>
        <p:txBody>
          <a:bodyPr>
            <a:normAutofit fontScale="85000" lnSpcReduction="10000"/>
          </a:bodyPr>
          <a:lstStyle/>
          <a:p>
            <a:pPr algn="just"/>
            <a:r>
              <a:rPr lang="en-US" sz="2800" dirty="0">
                <a:latin typeface="Bookman Old Style" panose="02050604050505020204" pitchFamily="18" charset="0"/>
              </a:rPr>
              <a:t>The power available in the wind increases rapidly with the speed, hence wind energy conversion machines should be located preferable in areas where the winds are strong and persistent.</a:t>
            </a:r>
          </a:p>
          <a:p>
            <a:pPr algn="just"/>
            <a:r>
              <a:rPr lang="en-US" sz="2800" dirty="0">
                <a:latin typeface="Bookman Old Style" panose="02050604050505020204" pitchFamily="18" charset="0"/>
              </a:rPr>
              <a:t>Some of the main considerations are discussed below</a:t>
            </a:r>
          </a:p>
          <a:p>
            <a:pPr lvl="1" algn="just">
              <a:buFont typeface="Wingdings" panose="05000000000000000000" pitchFamily="2" charset="2"/>
              <a:buChar char="v"/>
            </a:pPr>
            <a:r>
              <a:rPr lang="en-US" sz="2400" dirty="0">
                <a:latin typeface="Bookman Old Style" panose="02050604050505020204" pitchFamily="18" charset="0"/>
              </a:rPr>
              <a:t>High annual average wind speed: P= KV3</a:t>
            </a:r>
          </a:p>
          <a:p>
            <a:pPr lvl="1" algn="just">
              <a:buFont typeface="Wingdings" panose="05000000000000000000" pitchFamily="2" charset="2"/>
              <a:buChar char="v"/>
            </a:pPr>
            <a:r>
              <a:rPr lang="en-US" sz="2400" dirty="0">
                <a:latin typeface="Bookman Old Style" panose="02050604050505020204" pitchFamily="18" charset="0"/>
              </a:rPr>
              <a:t>Availability of anemometry data.</a:t>
            </a:r>
          </a:p>
          <a:p>
            <a:pPr lvl="1" algn="just">
              <a:buFont typeface="Wingdings" panose="05000000000000000000" pitchFamily="2" charset="2"/>
              <a:buChar char="v"/>
            </a:pPr>
            <a:r>
              <a:rPr lang="en-US" sz="2400" dirty="0">
                <a:latin typeface="Bookman Old Style" panose="02050604050505020204" pitchFamily="18" charset="0"/>
              </a:rPr>
              <a:t>Availability of wind velocity curve at the proposed site.</a:t>
            </a:r>
          </a:p>
          <a:p>
            <a:pPr lvl="1" algn="just">
              <a:buFont typeface="Wingdings" panose="05000000000000000000" pitchFamily="2" charset="2"/>
              <a:buChar char="v"/>
            </a:pPr>
            <a:r>
              <a:rPr lang="en-US" sz="2400" dirty="0">
                <a:latin typeface="Bookman Old Style" panose="02050604050505020204" pitchFamily="18" charset="0"/>
              </a:rPr>
              <a:t>Wind structure at the proposed site.</a:t>
            </a:r>
          </a:p>
          <a:p>
            <a:pPr lvl="1" algn="just">
              <a:buFont typeface="Wingdings" panose="05000000000000000000" pitchFamily="2" charset="2"/>
              <a:buChar char="v"/>
            </a:pPr>
            <a:r>
              <a:rPr lang="en-US" sz="2400" dirty="0">
                <a:latin typeface="Bookman Old Style" panose="02050604050505020204" pitchFamily="18" charset="0"/>
              </a:rPr>
              <a:t>Altitude of the proposed site.</a:t>
            </a:r>
          </a:p>
          <a:p>
            <a:pPr lvl="1" algn="just">
              <a:buFont typeface="Wingdings" panose="05000000000000000000" pitchFamily="2" charset="2"/>
              <a:buChar char="v"/>
            </a:pPr>
            <a:r>
              <a:rPr lang="en-US" sz="2400" dirty="0" smtClean="0">
                <a:latin typeface="Bookman Old Style" panose="02050604050505020204" pitchFamily="18" charset="0"/>
              </a:rPr>
              <a:t>Distance </a:t>
            </a:r>
            <a:r>
              <a:rPr lang="en-US" sz="2400" dirty="0">
                <a:latin typeface="Bookman Old Style" panose="02050604050505020204" pitchFamily="18" charset="0"/>
              </a:rPr>
              <a:t>to Roads or Railways.</a:t>
            </a:r>
          </a:p>
          <a:p>
            <a:pPr lvl="1" algn="just">
              <a:buFont typeface="Wingdings" panose="05000000000000000000" pitchFamily="2" charset="2"/>
              <a:buChar char="v"/>
            </a:pPr>
            <a:r>
              <a:rPr lang="en-US" sz="2400" dirty="0">
                <a:latin typeface="Bookman Old Style" panose="02050604050505020204" pitchFamily="18" charset="0"/>
              </a:rPr>
              <a:t>Nearness of site to local </a:t>
            </a:r>
            <a:r>
              <a:rPr lang="en-US" sz="2400" dirty="0" err="1">
                <a:latin typeface="Bookman Old Style" panose="02050604050505020204" pitchFamily="18" charset="0"/>
              </a:rPr>
              <a:t>centre</a:t>
            </a:r>
            <a:r>
              <a:rPr lang="en-US" sz="2400" dirty="0">
                <a:latin typeface="Bookman Old Style" panose="02050604050505020204" pitchFamily="18" charset="0"/>
              </a:rPr>
              <a:t>.</a:t>
            </a:r>
          </a:p>
          <a:p>
            <a:pPr lvl="1" algn="just">
              <a:buFont typeface="Wingdings" panose="05000000000000000000" pitchFamily="2" charset="2"/>
              <a:buChar char="v"/>
            </a:pPr>
            <a:r>
              <a:rPr lang="en-US" sz="2400" dirty="0">
                <a:latin typeface="Bookman Old Style" panose="02050604050505020204" pitchFamily="18" charset="0"/>
              </a:rPr>
              <a:t>Nature of ground.</a:t>
            </a:r>
          </a:p>
          <a:p>
            <a:pPr lvl="1" algn="just">
              <a:buFont typeface="Wingdings" panose="05000000000000000000" pitchFamily="2" charset="2"/>
              <a:buChar char="v"/>
            </a:pPr>
            <a:r>
              <a:rPr lang="en-US" sz="2400" dirty="0">
                <a:latin typeface="Bookman Old Style" panose="02050604050505020204" pitchFamily="18" charset="0"/>
              </a:rPr>
              <a:t>Favorable land cost.</a:t>
            </a:r>
          </a:p>
          <a:p>
            <a:endParaRPr lang="en-IN" dirty="0"/>
          </a:p>
        </p:txBody>
      </p:sp>
    </p:spTree>
    <p:extLst>
      <p:ext uri="{BB962C8B-B14F-4D97-AF65-F5344CB8AC3E}">
        <p14:creationId xmlns:p14="http://schemas.microsoft.com/office/powerpoint/2010/main" val="3075967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C2BC0-7EFF-454D-9B02-71017A8B7B14}"/>
              </a:ext>
            </a:extLst>
          </p:cNvPr>
          <p:cNvSpPr>
            <a:spLocks noGrp="1"/>
          </p:cNvSpPr>
          <p:nvPr>
            <p:ph type="title"/>
          </p:nvPr>
        </p:nvSpPr>
        <p:spPr/>
        <p:txBody>
          <a:bodyPr/>
          <a:lstStyle/>
          <a:p>
            <a:pPr algn="l"/>
            <a:r>
              <a:rPr lang="en-US" dirty="0">
                <a:latin typeface="Bookman Old Style" panose="02050604050505020204" pitchFamily="18" charset="0"/>
              </a:rPr>
              <a:t>Origin of Winds</a:t>
            </a:r>
            <a:endParaRPr lang="en-IN"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98955604-1FE7-4B72-9471-CA923853C38F}"/>
              </a:ext>
            </a:extLst>
          </p:cNvPr>
          <p:cNvSpPr>
            <a:spLocks noGrp="1"/>
          </p:cNvSpPr>
          <p:nvPr>
            <p:ph idx="1"/>
          </p:nvPr>
        </p:nvSpPr>
        <p:spPr/>
        <p:txBody>
          <a:bodyPr>
            <a:normAutofit/>
          </a:bodyPr>
          <a:lstStyle/>
          <a:p>
            <a:r>
              <a:rPr lang="en-US" sz="2400" dirty="0">
                <a:latin typeface="Bookman Old Style" panose="02050604050505020204" pitchFamily="18" charset="0"/>
              </a:rPr>
              <a:t>Global Winds</a:t>
            </a:r>
          </a:p>
          <a:p>
            <a:r>
              <a:rPr lang="en-US" sz="2400" dirty="0">
                <a:latin typeface="Bookman Old Style" panose="02050604050505020204" pitchFamily="18" charset="0"/>
              </a:rPr>
              <a:t>Local Winds</a:t>
            </a:r>
            <a:endParaRPr lang="en-IN" sz="2400" dirty="0">
              <a:latin typeface="Bookman Old Style" panose="02050604050505020204" pitchFamily="18" charset="0"/>
            </a:endParaRPr>
          </a:p>
        </p:txBody>
      </p:sp>
      <p:pic>
        <p:nvPicPr>
          <p:cNvPr id="5" name="Picture 4">
            <a:extLst>
              <a:ext uri="{FF2B5EF4-FFF2-40B4-BE49-F238E27FC236}">
                <a16:creationId xmlns:a16="http://schemas.microsoft.com/office/drawing/2014/main" id="{E0DA2489-5AC4-4FBB-8151-321D05A413FF}"/>
              </a:ext>
            </a:extLst>
          </p:cNvPr>
          <p:cNvPicPr>
            <a:picLocks noChangeAspect="1"/>
          </p:cNvPicPr>
          <p:nvPr/>
        </p:nvPicPr>
        <p:blipFill>
          <a:blip r:embed="rId2"/>
          <a:stretch>
            <a:fillRect/>
          </a:stretch>
        </p:blipFill>
        <p:spPr>
          <a:xfrm>
            <a:off x="2220918" y="2971800"/>
            <a:ext cx="4702163" cy="3032125"/>
          </a:xfrm>
          <a:prstGeom prst="rect">
            <a:avLst/>
          </a:prstGeom>
        </p:spPr>
      </p:pic>
    </p:spTree>
    <p:extLst>
      <p:ext uri="{BB962C8B-B14F-4D97-AF65-F5344CB8AC3E}">
        <p14:creationId xmlns:p14="http://schemas.microsoft.com/office/powerpoint/2010/main" val="2426330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656A9-AA20-47BE-9B8C-499B03EE9952}"/>
              </a:ext>
            </a:extLst>
          </p:cNvPr>
          <p:cNvSpPr>
            <a:spLocks noGrp="1"/>
          </p:cNvSpPr>
          <p:nvPr>
            <p:ph type="title"/>
          </p:nvPr>
        </p:nvSpPr>
        <p:spPr/>
        <p:txBody>
          <a:bodyPr/>
          <a:lstStyle/>
          <a:p>
            <a:pPr algn="l"/>
            <a:r>
              <a:rPr lang="en-US" sz="4000" dirty="0">
                <a:latin typeface="Bookman Old Style" panose="02050604050505020204" pitchFamily="18" charset="0"/>
              </a:rPr>
              <a:t>Basic Components of WECS</a:t>
            </a:r>
            <a:endParaRPr lang="en-IN" dirty="0">
              <a:latin typeface="Bookman Old Style" panose="02050604050505020204" pitchFamily="18" charset="0"/>
            </a:endParaRPr>
          </a:p>
        </p:txBody>
      </p:sp>
      <p:pic>
        <p:nvPicPr>
          <p:cNvPr id="5" name="Content Placeholder 4">
            <a:extLst>
              <a:ext uri="{FF2B5EF4-FFF2-40B4-BE49-F238E27FC236}">
                <a16:creationId xmlns:a16="http://schemas.microsoft.com/office/drawing/2014/main" id="{66734A09-D893-4134-B8FD-6F7FF4C41F5E}"/>
              </a:ext>
            </a:extLst>
          </p:cNvPr>
          <p:cNvPicPr>
            <a:picLocks noGrp="1" noChangeAspect="1"/>
          </p:cNvPicPr>
          <p:nvPr>
            <p:ph idx="1"/>
          </p:nvPr>
        </p:nvPicPr>
        <p:blipFill>
          <a:blip r:embed="rId2"/>
          <a:stretch>
            <a:fillRect/>
          </a:stretch>
        </p:blipFill>
        <p:spPr>
          <a:xfrm>
            <a:off x="457200" y="1846706"/>
            <a:ext cx="8229600" cy="4032950"/>
          </a:xfrm>
        </p:spPr>
      </p:pic>
    </p:spTree>
    <p:extLst>
      <p:ext uri="{BB962C8B-B14F-4D97-AF65-F5344CB8AC3E}">
        <p14:creationId xmlns:p14="http://schemas.microsoft.com/office/powerpoint/2010/main" val="2308144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55176-7120-42D3-B46D-545E7B50916F}"/>
              </a:ext>
            </a:extLst>
          </p:cNvPr>
          <p:cNvSpPr>
            <a:spLocks noGrp="1"/>
          </p:cNvSpPr>
          <p:nvPr>
            <p:ph type="title"/>
          </p:nvPr>
        </p:nvSpPr>
        <p:spPr>
          <a:xfrm>
            <a:off x="457200" y="24882"/>
            <a:ext cx="8229600" cy="737118"/>
          </a:xfrm>
        </p:spPr>
        <p:txBody>
          <a:bodyPr>
            <a:normAutofit/>
          </a:bodyPr>
          <a:lstStyle/>
          <a:p>
            <a:pPr algn="l"/>
            <a:r>
              <a:rPr lang="en-US" sz="3600" dirty="0">
                <a:latin typeface="Bookman Old Style" panose="02050604050505020204" pitchFamily="18" charset="0"/>
              </a:rPr>
              <a:t>Basic Components of WECS</a:t>
            </a:r>
            <a:endParaRPr lang="en-IN" sz="3600" dirty="0"/>
          </a:p>
        </p:txBody>
      </p:sp>
      <p:sp>
        <p:nvSpPr>
          <p:cNvPr id="3" name="Content Placeholder 2">
            <a:extLst>
              <a:ext uri="{FF2B5EF4-FFF2-40B4-BE49-F238E27FC236}">
                <a16:creationId xmlns:a16="http://schemas.microsoft.com/office/drawing/2014/main" id="{F01D3158-E3FE-4BC8-A401-B5EFBF94247E}"/>
              </a:ext>
            </a:extLst>
          </p:cNvPr>
          <p:cNvSpPr>
            <a:spLocks noGrp="1"/>
          </p:cNvSpPr>
          <p:nvPr>
            <p:ph idx="1"/>
          </p:nvPr>
        </p:nvSpPr>
        <p:spPr>
          <a:xfrm>
            <a:off x="457200" y="762000"/>
            <a:ext cx="8229600" cy="6071118"/>
          </a:xfrm>
        </p:spPr>
        <p:txBody>
          <a:bodyPr>
            <a:normAutofit fontScale="32500" lnSpcReduction="20000"/>
          </a:bodyPr>
          <a:lstStyle/>
          <a:p>
            <a:pPr algn="just"/>
            <a:r>
              <a:rPr lang="en-US" sz="5500" dirty="0">
                <a:latin typeface="Bookman Old Style" panose="02050604050505020204" pitchFamily="18" charset="0"/>
              </a:rPr>
              <a:t>Aero-turbine convert energy in moving air to rotary mechanical energy. In general they require pitch control and yaw control(only in the case of HAWT) for proper operation.</a:t>
            </a:r>
          </a:p>
          <a:p>
            <a:pPr algn="just"/>
            <a:r>
              <a:rPr lang="en-US" sz="5500" dirty="0">
                <a:latin typeface="Bookman Old Style" panose="02050604050505020204" pitchFamily="18" charset="0"/>
              </a:rPr>
              <a:t>A mechanical interface consisting of a step up gear and a suitable coupling transmits the rotary mechanical energy to an electrical generator. </a:t>
            </a:r>
          </a:p>
          <a:p>
            <a:pPr algn="just"/>
            <a:r>
              <a:rPr lang="en-US" sz="5500" dirty="0">
                <a:latin typeface="Bookman Old Style" panose="02050604050505020204" pitchFamily="18" charset="0"/>
              </a:rPr>
              <a:t>The output of this generator is connected to the load or power grid as the application warrants.</a:t>
            </a:r>
          </a:p>
          <a:p>
            <a:pPr algn="just"/>
            <a:r>
              <a:rPr lang="en-US" sz="5500" dirty="0">
                <a:latin typeface="Bookman Old Style" panose="02050604050505020204" pitchFamily="18" charset="0"/>
              </a:rPr>
              <a:t>Yaw Control: For localities with the prevailing wind in one direction, the design of the turbine is greatly simplified. The rotor can be in a fixed orientation with the swept area perpendicular to the predominant wind direction. Such a machine is said to be yaw fixed. Most wind turbines, as the wind direction changes, a motor rotates the turbine slowly about the vertical axis so as to face the blades into the wind. The area of wind stream swept by the wind rotor is then a maximum. In small turbines, yaw action is controlled by a tail vane. In large machines, a servo mechanism operated by a wind direction sensor controls the yaw motor that keeps the turbine properly oriented.</a:t>
            </a:r>
          </a:p>
          <a:p>
            <a:pPr algn="just"/>
            <a:r>
              <a:rPr lang="en-US" sz="5500" dirty="0">
                <a:latin typeface="Bookman Old Style" panose="02050604050505020204" pitchFamily="18" charset="0"/>
              </a:rPr>
              <a:t>The purpose of the controller is to sense the wind speed, wind direction, shaft speed and torques at one or more points, output power and generator temperature as necessary and appropriate control signals for matching the electrical output to the wind energy input and protect the system from extreme conditions brought upon by strong winds electrical faults, and the like</a:t>
            </a:r>
          </a:p>
          <a:p>
            <a:endParaRPr lang="en-US" dirty="0"/>
          </a:p>
        </p:txBody>
      </p:sp>
    </p:spTree>
    <p:extLst>
      <p:ext uri="{BB962C8B-B14F-4D97-AF65-F5344CB8AC3E}">
        <p14:creationId xmlns:p14="http://schemas.microsoft.com/office/powerpoint/2010/main" val="2592795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25141-D669-454A-83B9-B101967A6F6E}"/>
              </a:ext>
            </a:extLst>
          </p:cNvPr>
          <p:cNvSpPr>
            <a:spLocks noGrp="1"/>
          </p:cNvSpPr>
          <p:nvPr>
            <p:ph type="title"/>
          </p:nvPr>
        </p:nvSpPr>
        <p:spPr/>
        <p:txBody>
          <a:bodyPr>
            <a:normAutofit/>
          </a:bodyPr>
          <a:lstStyle/>
          <a:p>
            <a:pPr algn="l"/>
            <a:r>
              <a:rPr lang="en-US" sz="4000" dirty="0">
                <a:latin typeface="Bookman Old Style" panose="02050604050505020204" pitchFamily="18" charset="0"/>
              </a:rPr>
              <a:t>Aero-generator</a:t>
            </a:r>
            <a:endParaRPr lang="en-IN" sz="4000" dirty="0">
              <a:latin typeface="Bookman Old Style" panose="02050604050505020204" pitchFamily="18" charset="0"/>
            </a:endParaRPr>
          </a:p>
        </p:txBody>
      </p:sp>
      <p:pic>
        <p:nvPicPr>
          <p:cNvPr id="5" name="Content Placeholder 4">
            <a:extLst>
              <a:ext uri="{FF2B5EF4-FFF2-40B4-BE49-F238E27FC236}">
                <a16:creationId xmlns:a16="http://schemas.microsoft.com/office/drawing/2014/main" id="{9C2DDA5F-452D-4C7E-8E4A-7EB131D860C9}"/>
              </a:ext>
            </a:extLst>
          </p:cNvPr>
          <p:cNvPicPr>
            <a:picLocks noGrp="1" noChangeAspect="1"/>
          </p:cNvPicPr>
          <p:nvPr>
            <p:ph idx="1"/>
          </p:nvPr>
        </p:nvPicPr>
        <p:blipFill>
          <a:blip r:embed="rId2"/>
          <a:stretch>
            <a:fillRect/>
          </a:stretch>
        </p:blipFill>
        <p:spPr>
          <a:xfrm>
            <a:off x="1578584" y="1600200"/>
            <a:ext cx="5986831" cy="4525963"/>
          </a:xfrm>
        </p:spPr>
      </p:pic>
    </p:spTree>
    <p:extLst>
      <p:ext uri="{BB962C8B-B14F-4D97-AF65-F5344CB8AC3E}">
        <p14:creationId xmlns:p14="http://schemas.microsoft.com/office/powerpoint/2010/main" val="2626830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man Old Style" panose="02050604050505020204" pitchFamily="18" charset="0"/>
              </a:rPr>
              <a:t>HAWT</a:t>
            </a:r>
            <a:endParaRPr lang="en-IN" b="1" dirty="0">
              <a:latin typeface="Bookman Old Style" panose="02050604050505020204" pitchFamily="18" charset="0"/>
            </a:endParaRPr>
          </a:p>
        </p:txBody>
      </p:sp>
      <p:pic>
        <p:nvPicPr>
          <p:cNvPr id="6" name="Picture 5">
            <a:extLst>
              <a:ext uri="{FF2B5EF4-FFF2-40B4-BE49-F238E27FC236}">
                <a16:creationId xmlns:a16="http://schemas.microsoft.com/office/drawing/2014/main" id="{4FB983A7-173A-40AD-9ED7-2B3B43C4A29F}"/>
              </a:ext>
            </a:extLst>
          </p:cNvPr>
          <p:cNvPicPr>
            <a:picLocks noChangeAspect="1"/>
          </p:cNvPicPr>
          <p:nvPr/>
        </p:nvPicPr>
        <p:blipFill>
          <a:blip r:embed="rId2"/>
          <a:stretch>
            <a:fillRect/>
          </a:stretch>
        </p:blipFill>
        <p:spPr>
          <a:xfrm>
            <a:off x="795337" y="1417638"/>
            <a:ext cx="7553325" cy="47434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71007-1E32-47E5-B9C2-52C114D3B7E1}"/>
              </a:ext>
            </a:extLst>
          </p:cNvPr>
          <p:cNvSpPr>
            <a:spLocks noGrp="1"/>
          </p:cNvSpPr>
          <p:nvPr>
            <p:ph type="title"/>
          </p:nvPr>
        </p:nvSpPr>
        <p:spPr>
          <a:xfrm>
            <a:off x="457200" y="274638"/>
            <a:ext cx="8229600" cy="457199"/>
          </a:xfrm>
        </p:spPr>
        <p:txBody>
          <a:bodyPr>
            <a:normAutofit fontScale="90000"/>
          </a:bodyPr>
          <a:lstStyle/>
          <a:p>
            <a:r>
              <a:rPr lang="en-US" b="1" dirty="0">
                <a:latin typeface="Bookman Old Style" panose="02050604050505020204" pitchFamily="18" charset="0"/>
              </a:rPr>
              <a:t>HAWT</a:t>
            </a:r>
            <a:endParaRPr lang="en-IN" dirty="0"/>
          </a:p>
        </p:txBody>
      </p:sp>
      <p:sp>
        <p:nvSpPr>
          <p:cNvPr id="3" name="Content Placeholder 2">
            <a:extLst>
              <a:ext uri="{FF2B5EF4-FFF2-40B4-BE49-F238E27FC236}">
                <a16:creationId xmlns:a16="http://schemas.microsoft.com/office/drawing/2014/main" id="{9B9F0FDA-ADA0-46AC-85CB-AB675A5F08EE}"/>
              </a:ext>
            </a:extLst>
          </p:cNvPr>
          <p:cNvSpPr>
            <a:spLocks noGrp="1"/>
          </p:cNvSpPr>
          <p:nvPr>
            <p:ph idx="1"/>
          </p:nvPr>
        </p:nvSpPr>
        <p:spPr>
          <a:xfrm>
            <a:off x="457200" y="838200"/>
            <a:ext cx="8229600" cy="5287963"/>
          </a:xfrm>
        </p:spPr>
        <p:txBody>
          <a:bodyPr>
            <a:normAutofit fontScale="92500" lnSpcReduction="10000"/>
          </a:bodyPr>
          <a:lstStyle/>
          <a:p>
            <a:pPr marL="0" indent="0" algn="just">
              <a:buNone/>
            </a:pPr>
            <a:r>
              <a:rPr lang="en-US" sz="1800" spc="10" dirty="0">
                <a:solidFill>
                  <a:srgbClr val="231F20"/>
                </a:solidFill>
                <a:effectLst/>
                <a:latin typeface="Bookman Old Style" panose="02050604050505020204" pitchFamily="18" charset="0"/>
                <a:ea typeface="Calibri" panose="020F0502020204030204" pitchFamily="34" charset="0"/>
              </a:rPr>
              <a:t>The </a:t>
            </a:r>
            <a:r>
              <a:rPr lang="en-US" sz="1800" spc="15" dirty="0">
                <a:solidFill>
                  <a:srgbClr val="231F20"/>
                </a:solidFill>
                <a:effectLst/>
                <a:latin typeface="Bookman Old Style" panose="02050604050505020204" pitchFamily="18" charset="0"/>
                <a:ea typeface="Calibri" panose="020F0502020204030204" pitchFamily="34" charset="0"/>
              </a:rPr>
              <a:t>constructional details </a:t>
            </a:r>
            <a:r>
              <a:rPr lang="en-US" sz="1800" dirty="0">
                <a:solidFill>
                  <a:srgbClr val="231F20"/>
                </a:solidFill>
                <a:effectLst/>
                <a:latin typeface="Bookman Old Style" panose="02050604050505020204" pitchFamily="18" charset="0"/>
                <a:ea typeface="Calibri" panose="020F0502020204030204" pitchFamily="34" charset="0"/>
              </a:rPr>
              <a:t>of a </a:t>
            </a:r>
            <a:r>
              <a:rPr lang="en-US" sz="1800" spc="15" dirty="0">
                <a:solidFill>
                  <a:srgbClr val="231F20"/>
                </a:solidFill>
                <a:effectLst/>
                <a:latin typeface="Bookman Old Style" panose="02050604050505020204" pitchFamily="18" charset="0"/>
                <a:ea typeface="Calibri" panose="020F0502020204030204" pitchFamily="34" charset="0"/>
              </a:rPr>
              <a:t>three-bladed, horizontal axis wind turbine </a:t>
            </a:r>
            <a:r>
              <a:rPr lang="en-US" sz="1800" spc="10" dirty="0">
                <a:solidFill>
                  <a:srgbClr val="231F20"/>
                </a:solidFill>
                <a:effectLst/>
                <a:latin typeface="Bookman Old Style" panose="02050604050505020204" pitchFamily="18" charset="0"/>
                <a:ea typeface="Calibri" panose="020F0502020204030204" pitchFamily="34" charset="0"/>
              </a:rPr>
              <a:t>are </a:t>
            </a:r>
            <a:r>
              <a:rPr lang="en-US" sz="1800" spc="15" dirty="0">
                <a:solidFill>
                  <a:srgbClr val="231F20"/>
                </a:solidFill>
                <a:effectLst/>
                <a:latin typeface="Bookman Old Style" panose="02050604050505020204" pitchFamily="18" charset="0"/>
                <a:ea typeface="Calibri" panose="020F0502020204030204" pitchFamily="34" charset="0"/>
              </a:rPr>
              <a:t>shown </a:t>
            </a:r>
            <a:r>
              <a:rPr lang="en-US" sz="1800" spc="20" dirty="0">
                <a:solidFill>
                  <a:srgbClr val="231F20"/>
                </a:solidFill>
                <a:effectLst/>
                <a:latin typeface="Bookman Old Style" panose="02050604050505020204" pitchFamily="18" charset="0"/>
                <a:ea typeface="Calibri" panose="020F0502020204030204" pitchFamily="34" charset="0"/>
              </a:rPr>
              <a:t>in </a:t>
            </a:r>
            <a:r>
              <a:rPr lang="en-US" sz="1800" spc="15" dirty="0">
                <a:solidFill>
                  <a:srgbClr val="231F20"/>
                </a:solidFill>
                <a:effectLst/>
                <a:latin typeface="Bookman Old Style" panose="02050604050505020204" pitchFamily="18" charset="0"/>
                <a:ea typeface="Calibri" panose="020F0502020204030204" pitchFamily="34" charset="0"/>
              </a:rPr>
              <a:t>Figure. </a:t>
            </a:r>
            <a:r>
              <a:rPr lang="en-US" sz="1800" spc="10" dirty="0">
                <a:solidFill>
                  <a:srgbClr val="231F20"/>
                </a:solidFill>
                <a:effectLst/>
                <a:latin typeface="Bookman Old Style" panose="02050604050505020204" pitchFamily="18" charset="0"/>
                <a:ea typeface="Calibri" panose="020F0502020204030204" pitchFamily="34" charset="0"/>
              </a:rPr>
              <a:t>The </a:t>
            </a:r>
            <a:r>
              <a:rPr lang="en-US" sz="1800" spc="15" dirty="0">
                <a:solidFill>
                  <a:srgbClr val="231F20"/>
                </a:solidFill>
                <a:effectLst/>
                <a:latin typeface="Bookman Old Style" panose="02050604050505020204" pitchFamily="18" charset="0"/>
                <a:ea typeface="Calibri" panose="020F0502020204030204" pitchFamily="34" charset="0"/>
              </a:rPr>
              <a:t>components </a:t>
            </a:r>
            <a:r>
              <a:rPr lang="en-US" sz="1800" dirty="0">
                <a:solidFill>
                  <a:srgbClr val="231F20"/>
                </a:solidFill>
                <a:effectLst/>
                <a:latin typeface="Bookman Old Style" panose="02050604050505020204" pitchFamily="18" charset="0"/>
                <a:ea typeface="Calibri" panose="020F0502020204030204" pitchFamily="34" charset="0"/>
              </a:rPr>
              <a:t>or </a:t>
            </a:r>
            <a:r>
              <a:rPr lang="en-US" sz="1800" spc="15" dirty="0">
                <a:solidFill>
                  <a:srgbClr val="231F20"/>
                </a:solidFill>
                <a:effectLst/>
                <a:latin typeface="Bookman Old Style" panose="02050604050505020204" pitchFamily="18" charset="0"/>
                <a:ea typeface="Calibri" panose="020F0502020204030204" pitchFamily="34" charset="0"/>
              </a:rPr>
              <a:t>main subsystems include turbine blades, hub, nacelle, </a:t>
            </a:r>
            <a:r>
              <a:rPr lang="en-US" sz="1800" spc="20" dirty="0">
                <a:solidFill>
                  <a:srgbClr val="231F20"/>
                </a:solidFill>
                <a:effectLst/>
                <a:latin typeface="Bookman Old Style" panose="02050604050505020204" pitchFamily="18" charset="0"/>
                <a:ea typeface="Calibri" panose="020F0502020204030204" pitchFamily="34" charset="0"/>
              </a:rPr>
              <a:t>yaw </a:t>
            </a:r>
            <a:r>
              <a:rPr lang="en-US" sz="1800" spc="15" dirty="0">
                <a:solidFill>
                  <a:srgbClr val="231F20"/>
                </a:solidFill>
                <a:effectLst/>
                <a:latin typeface="Bookman Old Style" panose="02050604050505020204" pitchFamily="18" charset="0"/>
                <a:ea typeface="Calibri" panose="020F0502020204030204" pitchFamily="34" charset="0"/>
              </a:rPr>
              <a:t>control mechanism, generator </a:t>
            </a:r>
            <a:r>
              <a:rPr lang="en-US" sz="1800" spc="10" dirty="0">
                <a:solidFill>
                  <a:srgbClr val="231F20"/>
                </a:solidFill>
                <a:effectLst/>
                <a:latin typeface="Bookman Old Style" panose="02050604050505020204" pitchFamily="18" charset="0"/>
                <a:ea typeface="Calibri" panose="020F0502020204030204" pitchFamily="34" charset="0"/>
              </a:rPr>
              <a:t>and</a:t>
            </a:r>
            <a:r>
              <a:rPr lang="en-US" sz="1800" spc="-45"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tower.</a:t>
            </a:r>
            <a:endParaRPr lang="en-IN" sz="1800" dirty="0">
              <a:effectLst/>
              <a:latin typeface="Bookman Old Style" panose="02050604050505020204" pitchFamily="18" charset="0"/>
              <a:ea typeface="Calibri" panose="020F0502020204030204" pitchFamily="34" charset="0"/>
            </a:endParaRPr>
          </a:p>
          <a:p>
            <a:pPr marL="120650" algn="just">
              <a:spcBef>
                <a:spcPts val="920"/>
              </a:spcBef>
            </a:pPr>
            <a:r>
              <a:rPr lang="en-US" sz="1800" b="1" dirty="0">
                <a:solidFill>
                  <a:srgbClr val="231F20"/>
                </a:solidFill>
                <a:effectLst/>
                <a:latin typeface="Bookman Old Style" panose="02050604050505020204" pitchFamily="18" charset="0"/>
                <a:ea typeface="Calibri" panose="020F0502020204030204" pitchFamily="34" charset="0"/>
              </a:rPr>
              <a:t>Turbine blades</a:t>
            </a:r>
            <a:endParaRPr lang="en-IN" sz="1800" b="1" dirty="0">
              <a:effectLst/>
              <a:latin typeface="Bookman Old Style" panose="02050604050505020204" pitchFamily="18" charset="0"/>
              <a:ea typeface="Calibri" panose="020F0502020204030204" pitchFamily="34" charset="0"/>
            </a:endParaRPr>
          </a:p>
          <a:p>
            <a:pPr marL="0" marR="280035" indent="0" algn="just">
              <a:lnSpc>
                <a:spcPct val="100000"/>
              </a:lnSpc>
              <a:spcBef>
                <a:spcPts val="435"/>
              </a:spcBef>
              <a:spcAft>
                <a:spcPts val="0"/>
              </a:spcAft>
              <a:buNone/>
            </a:pPr>
            <a:r>
              <a:rPr lang="en-US" sz="1800" dirty="0">
                <a:solidFill>
                  <a:srgbClr val="231F20"/>
                </a:solidFill>
                <a:effectLst/>
                <a:latin typeface="Bookman Old Style" panose="02050604050505020204" pitchFamily="18" charset="0"/>
                <a:ea typeface="Calibri" panose="020F0502020204030204" pitchFamily="34" charset="0"/>
              </a:rPr>
              <a:t>Turbine blades have aero-foil type cross section to extract energy from wind. These blades are made of high-density materials such as wood, glass fiber and epoxy composites. The blades are twisted from tip to root to maintain pitch angle. Most of wind turbines have two- or three- blades similar to the propeller of an old aero-plane, but blades of a wind turbine rotates very slowly compared to that of an aero-plane. A two-bladed rotors give much smoother power output compared to three-bladed rotors. A three-bladed rotor generates little more power output (more than 5%), but additional blade incorporation adds to substantial additional weight to the windmill (about 50% extra). A two-bladed rotor is also simpler to be constructed and erected on the ground.</a:t>
            </a:r>
          </a:p>
          <a:p>
            <a:pPr marL="120650" algn="just">
              <a:spcBef>
                <a:spcPts val="925"/>
              </a:spcBef>
            </a:pPr>
            <a:r>
              <a:rPr lang="en-US" sz="1800" b="1" dirty="0">
                <a:solidFill>
                  <a:srgbClr val="231F20"/>
                </a:solidFill>
                <a:latin typeface="Bookman Old Style" panose="02050604050505020204" pitchFamily="18" charset="0"/>
                <a:ea typeface="Calibri" panose="020F0502020204030204" pitchFamily="34" charset="0"/>
              </a:rPr>
              <a:t>H</a:t>
            </a:r>
            <a:r>
              <a:rPr lang="en-US" sz="1800" b="1" dirty="0">
                <a:solidFill>
                  <a:srgbClr val="231F20"/>
                </a:solidFill>
                <a:effectLst/>
                <a:latin typeface="Bookman Old Style" panose="02050604050505020204" pitchFamily="18" charset="0"/>
                <a:ea typeface="Calibri" panose="020F0502020204030204" pitchFamily="34" charset="0"/>
              </a:rPr>
              <a:t>ub</a:t>
            </a:r>
            <a:endParaRPr lang="en-IN" sz="1800" b="1" dirty="0">
              <a:effectLst/>
              <a:latin typeface="Bookman Old Style" panose="02050604050505020204" pitchFamily="18" charset="0"/>
              <a:ea typeface="Calibri" panose="020F0502020204030204" pitchFamily="34" charset="0"/>
            </a:endParaRPr>
          </a:p>
          <a:p>
            <a:pPr marL="0" marR="279400" indent="0" algn="just">
              <a:lnSpc>
                <a:spcPct val="100000"/>
              </a:lnSpc>
              <a:spcBef>
                <a:spcPts val="430"/>
              </a:spcBef>
              <a:spcAft>
                <a:spcPts val="0"/>
              </a:spcAft>
              <a:buNone/>
            </a:pPr>
            <a:r>
              <a:rPr lang="en-US" sz="1800" dirty="0">
                <a:solidFill>
                  <a:srgbClr val="231F20"/>
                </a:solidFill>
                <a:effectLst/>
                <a:latin typeface="Bookman Old Style" panose="02050604050505020204" pitchFamily="18" charset="0"/>
                <a:ea typeface="Calibri" panose="020F0502020204030204" pitchFamily="34" charset="0"/>
              </a:rPr>
              <a:t>The central solid portion of a rotor is called hub. It helps in the attachment of all blades and the incorporation of pitch angle control mechanism.</a:t>
            </a:r>
            <a:endParaRPr lang="en-IN" sz="1800" dirty="0">
              <a:effectLst/>
              <a:latin typeface="Bookman Old Style" panose="02050604050505020204" pitchFamily="18" charset="0"/>
              <a:ea typeface="Calibri" panose="020F0502020204030204" pitchFamily="34" charset="0"/>
            </a:endParaRPr>
          </a:p>
          <a:p>
            <a:pPr marL="0" marR="280035" indent="0" algn="just">
              <a:lnSpc>
                <a:spcPct val="100000"/>
              </a:lnSpc>
              <a:spcBef>
                <a:spcPts val="435"/>
              </a:spcBef>
              <a:spcAft>
                <a:spcPts val="0"/>
              </a:spcAft>
              <a:buNone/>
            </a:pP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0197043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D7E4-F976-4C42-92BC-C7E72109FCA5}"/>
              </a:ext>
            </a:extLst>
          </p:cNvPr>
          <p:cNvSpPr>
            <a:spLocks noGrp="1"/>
          </p:cNvSpPr>
          <p:nvPr>
            <p:ph type="title"/>
          </p:nvPr>
        </p:nvSpPr>
        <p:spPr>
          <a:xfrm>
            <a:off x="457200" y="274638"/>
            <a:ext cx="8229600" cy="457199"/>
          </a:xfrm>
        </p:spPr>
        <p:txBody>
          <a:bodyPr>
            <a:normAutofit fontScale="90000"/>
          </a:bodyPr>
          <a:lstStyle/>
          <a:p>
            <a:r>
              <a:rPr lang="en-US" b="1" dirty="0">
                <a:latin typeface="Bookman Old Style" panose="02050604050505020204" pitchFamily="18" charset="0"/>
              </a:rPr>
              <a:t>HAWT</a:t>
            </a:r>
            <a:endParaRPr lang="en-IN" dirty="0"/>
          </a:p>
        </p:txBody>
      </p:sp>
      <p:sp>
        <p:nvSpPr>
          <p:cNvPr id="3" name="Content Placeholder 2">
            <a:extLst>
              <a:ext uri="{FF2B5EF4-FFF2-40B4-BE49-F238E27FC236}">
                <a16:creationId xmlns:a16="http://schemas.microsoft.com/office/drawing/2014/main" id="{EF714ED0-EA33-4472-B025-BD58CD381125}"/>
              </a:ext>
            </a:extLst>
          </p:cNvPr>
          <p:cNvSpPr>
            <a:spLocks noGrp="1"/>
          </p:cNvSpPr>
          <p:nvPr>
            <p:ph idx="1"/>
          </p:nvPr>
        </p:nvSpPr>
        <p:spPr>
          <a:xfrm>
            <a:off x="457200" y="731838"/>
            <a:ext cx="8229600" cy="5973762"/>
          </a:xfrm>
        </p:spPr>
        <p:txBody>
          <a:bodyPr>
            <a:normAutofit fontScale="92500" lnSpcReduction="10000"/>
          </a:bodyPr>
          <a:lstStyle/>
          <a:p>
            <a:pPr marL="120650" algn="just">
              <a:spcBef>
                <a:spcPts val="915"/>
              </a:spcBef>
            </a:pPr>
            <a:r>
              <a:rPr lang="en-US" sz="1800" b="1" dirty="0">
                <a:solidFill>
                  <a:srgbClr val="231F20"/>
                </a:solidFill>
                <a:effectLst/>
                <a:latin typeface="Bookman Old Style" panose="02050604050505020204" pitchFamily="18" charset="0"/>
                <a:ea typeface="Calibri" panose="020F0502020204030204" pitchFamily="34" charset="0"/>
              </a:rPr>
              <a:t>Nacelle</a:t>
            </a:r>
            <a:endParaRPr lang="en-IN" sz="1800" b="1" dirty="0">
              <a:effectLst/>
              <a:latin typeface="Bookman Old Style" panose="02050604050505020204" pitchFamily="18" charset="0"/>
              <a:ea typeface="Calibri" panose="020F0502020204030204" pitchFamily="34" charset="0"/>
            </a:endParaRPr>
          </a:p>
          <a:p>
            <a:pPr marL="0" marR="281305" indent="0" algn="just">
              <a:lnSpc>
                <a:spcPct val="101000"/>
              </a:lnSpc>
              <a:spcBef>
                <a:spcPts val="410"/>
              </a:spcBef>
              <a:spcAft>
                <a:spcPts val="0"/>
              </a:spcAft>
              <a:buNone/>
            </a:pPr>
            <a:r>
              <a:rPr lang="en-US" sz="1800" dirty="0">
                <a:solidFill>
                  <a:srgbClr val="231F20"/>
                </a:solidFill>
                <a:effectLst/>
                <a:latin typeface="Bookman Old Style" panose="02050604050505020204" pitchFamily="18" charset="0"/>
                <a:ea typeface="Calibri" panose="020F0502020204030204" pitchFamily="34" charset="0"/>
              </a:rPr>
              <a:t>The rotor is attached to nacelle which is mounted at the top of a tower. It houses gearbox, generator, controls and brakes. The purpose of gearbox is to regulate the output rotation from the rotor with the speed of the generator. Electromagnetic brakes are provided for automatic application of brakes if the wind speeds exceed the designed speed.</a:t>
            </a:r>
            <a:endParaRPr lang="en-IN" sz="1800" dirty="0">
              <a:effectLst/>
              <a:latin typeface="Bookman Old Style" panose="02050604050505020204" pitchFamily="18" charset="0"/>
              <a:ea typeface="Calibri" panose="020F0502020204030204" pitchFamily="34" charset="0"/>
            </a:endParaRPr>
          </a:p>
          <a:p>
            <a:pPr marL="120650" algn="just">
              <a:spcBef>
                <a:spcPts val="435"/>
              </a:spcBef>
            </a:pPr>
            <a:r>
              <a:rPr lang="en-US" sz="1800" b="1" dirty="0">
                <a:solidFill>
                  <a:srgbClr val="231F20"/>
                </a:solidFill>
                <a:effectLst/>
                <a:latin typeface="Bookman Old Style" panose="02050604050505020204" pitchFamily="18" charset="0"/>
                <a:ea typeface="Calibri" panose="020F0502020204030204" pitchFamily="34" charset="0"/>
              </a:rPr>
              <a:t>Yaw control system</a:t>
            </a:r>
            <a:endParaRPr lang="en-IN" sz="1800" b="1" dirty="0">
              <a:effectLst/>
              <a:latin typeface="Bookman Old Style" panose="02050604050505020204" pitchFamily="18" charset="0"/>
              <a:ea typeface="Calibri" panose="020F0502020204030204" pitchFamily="34" charset="0"/>
            </a:endParaRPr>
          </a:p>
          <a:p>
            <a:pPr marL="0" marR="280035" indent="0" algn="just">
              <a:lnSpc>
                <a:spcPct val="97000"/>
              </a:lnSpc>
              <a:spcBef>
                <a:spcPts val="405"/>
              </a:spcBef>
              <a:spcAft>
                <a:spcPts val="0"/>
              </a:spcAft>
              <a:buNone/>
            </a:pPr>
            <a:r>
              <a:rPr lang="en-US" sz="1800" dirty="0">
                <a:solidFill>
                  <a:srgbClr val="231F20"/>
                </a:solidFill>
                <a:effectLst/>
                <a:latin typeface="Bookman Old Style" panose="02050604050505020204" pitchFamily="18" charset="0"/>
                <a:ea typeface="Calibri" panose="020F0502020204030204" pitchFamily="34" charset="0"/>
              </a:rPr>
              <a:t>The yaw control system is provided to adjust the nacelle around the vertical axis so that rotor blades are always facing the wind stream. In small wind turbine, a tail vane is used as passive yaw control.</a:t>
            </a:r>
            <a:endParaRPr lang="en-IN" sz="1800" dirty="0">
              <a:effectLst/>
              <a:latin typeface="Bookman Old Style" panose="02050604050505020204" pitchFamily="18" charset="0"/>
              <a:ea typeface="Calibri" panose="020F0502020204030204" pitchFamily="34" charset="0"/>
            </a:endParaRPr>
          </a:p>
          <a:p>
            <a:pPr marL="120650" algn="just">
              <a:spcBef>
                <a:spcPts val="870"/>
              </a:spcBef>
            </a:pPr>
            <a:r>
              <a:rPr lang="en-US" sz="1800" b="1" dirty="0">
                <a:solidFill>
                  <a:srgbClr val="231F20"/>
                </a:solidFill>
                <a:effectLst/>
                <a:latin typeface="Bookman Old Style" panose="02050604050505020204" pitchFamily="18" charset="0"/>
                <a:ea typeface="Calibri" panose="020F0502020204030204" pitchFamily="34" charset="0"/>
              </a:rPr>
              <a:t>Tower</a:t>
            </a:r>
            <a:endParaRPr lang="en-IN" sz="1800" b="1" dirty="0">
              <a:effectLst/>
              <a:latin typeface="Bookman Old Style" panose="02050604050505020204" pitchFamily="18" charset="0"/>
              <a:ea typeface="Calibri" panose="020F0502020204030204" pitchFamily="34" charset="0"/>
            </a:endParaRPr>
          </a:p>
          <a:p>
            <a:pPr marL="0" marR="281940" indent="0" algn="just">
              <a:lnSpc>
                <a:spcPct val="97000"/>
              </a:lnSpc>
              <a:spcBef>
                <a:spcPts val="405"/>
              </a:spcBef>
              <a:spcAft>
                <a:spcPts val="0"/>
              </a:spcAft>
              <a:buNone/>
            </a:pPr>
            <a:r>
              <a:rPr lang="en-US" sz="1800" dirty="0">
                <a:solidFill>
                  <a:srgbClr val="231F20"/>
                </a:solidFill>
                <a:effectLst/>
                <a:latin typeface="Bookman Old Style" panose="02050604050505020204" pitchFamily="18" charset="0"/>
                <a:ea typeface="Calibri" panose="020F0502020204030204" pitchFamily="34" charset="0"/>
              </a:rPr>
              <a:t>Tower is provided to support nacelle and rotor. The tower height should be sufficient so that enough wind speed can be intercepted by the rotor. For medium- and large-sized wind turbines, the tower is slightly taller than the rotor diameter, while in small sized wind turbines, the tower is much larger than the rotor diameter. There should not be any obstruction in the way of </a:t>
            </a:r>
            <a:r>
              <a:rPr lang="en-US" sz="1800" dirty="0" err="1">
                <a:solidFill>
                  <a:srgbClr val="231F20"/>
                </a:solidFill>
                <a:effectLst/>
                <a:latin typeface="Bookman Old Style" panose="02050604050505020204" pitchFamily="18" charset="0"/>
                <a:ea typeface="Calibri" panose="020F0502020204030204" pitchFamily="34" charset="0"/>
              </a:rPr>
              <a:t>windstream</a:t>
            </a:r>
            <a:r>
              <a:rPr lang="en-US" sz="1800" dirty="0">
                <a:solidFill>
                  <a:srgbClr val="231F20"/>
                </a:solidFill>
                <a:effectLst/>
                <a:latin typeface="Bookman Old Style" panose="02050604050505020204" pitchFamily="18" charset="0"/>
                <a:ea typeface="Calibri" panose="020F0502020204030204" pitchFamily="34" charset="0"/>
              </a:rPr>
              <a:t> in its approach to the rotor. Tower can be made of materials such as steel or concrete.</a:t>
            </a:r>
            <a:endParaRPr lang="en-IN" sz="1800" dirty="0">
              <a:effectLst/>
              <a:latin typeface="Bookman Old Style" panose="02050604050505020204" pitchFamily="18" charset="0"/>
              <a:ea typeface="Calibri" panose="020F0502020204030204" pitchFamily="34" charset="0"/>
            </a:endParaRPr>
          </a:p>
          <a:p>
            <a:pPr marL="120650" algn="just">
              <a:spcBef>
                <a:spcPts val="915"/>
              </a:spcBef>
            </a:pPr>
            <a:r>
              <a:rPr lang="en-US" sz="1800" b="1" dirty="0">
                <a:solidFill>
                  <a:srgbClr val="231F20"/>
                </a:solidFill>
                <a:effectLst/>
                <a:latin typeface="Bookman Old Style" panose="02050604050505020204" pitchFamily="18" charset="0"/>
                <a:ea typeface="Calibri" panose="020F0502020204030204" pitchFamily="34" charset="0"/>
              </a:rPr>
              <a:t>Electrical systems</a:t>
            </a:r>
            <a:endParaRPr lang="en-IN" sz="1800" b="1" dirty="0">
              <a:effectLst/>
              <a:latin typeface="Bookman Old Style" panose="02050604050505020204" pitchFamily="18" charset="0"/>
              <a:ea typeface="Calibri" panose="020F0502020204030204" pitchFamily="34" charset="0"/>
            </a:endParaRPr>
          </a:p>
          <a:p>
            <a:pPr marL="0" marR="281305" indent="0" algn="just">
              <a:lnSpc>
                <a:spcPct val="97000"/>
              </a:lnSpc>
              <a:spcBef>
                <a:spcPts val="405"/>
              </a:spcBef>
              <a:spcAft>
                <a:spcPts val="0"/>
              </a:spcAft>
              <a:buNone/>
            </a:pPr>
            <a:r>
              <a:rPr lang="en-US" sz="1800" spc="10" dirty="0">
                <a:solidFill>
                  <a:srgbClr val="231F20"/>
                </a:solidFill>
                <a:effectLst/>
                <a:latin typeface="Bookman Old Style" panose="02050604050505020204" pitchFamily="18" charset="0"/>
                <a:ea typeface="Calibri" panose="020F0502020204030204" pitchFamily="34" charset="0"/>
              </a:rPr>
              <a:t>The </a:t>
            </a:r>
            <a:r>
              <a:rPr lang="en-US" sz="1800" spc="15" dirty="0">
                <a:solidFill>
                  <a:srgbClr val="231F20"/>
                </a:solidFill>
                <a:effectLst/>
                <a:latin typeface="Bookman Old Style" panose="02050604050505020204" pitchFamily="18" charset="0"/>
                <a:ea typeface="Calibri" panose="020F0502020204030204" pitchFamily="34" charset="0"/>
              </a:rPr>
              <a:t>wind turbines </a:t>
            </a:r>
            <a:r>
              <a:rPr lang="en-US" sz="1800" spc="10" dirty="0">
                <a:solidFill>
                  <a:srgbClr val="231F20"/>
                </a:solidFill>
                <a:effectLst/>
                <a:latin typeface="Bookman Old Style" panose="02050604050505020204" pitchFamily="18" charset="0"/>
                <a:ea typeface="Calibri" panose="020F0502020204030204" pitchFamily="34" charset="0"/>
              </a:rPr>
              <a:t>are </a:t>
            </a:r>
            <a:r>
              <a:rPr lang="en-US" sz="1800" spc="15" dirty="0">
                <a:solidFill>
                  <a:srgbClr val="231F20"/>
                </a:solidFill>
                <a:effectLst/>
                <a:latin typeface="Bookman Old Style" panose="02050604050505020204" pitchFamily="18" charset="0"/>
                <a:ea typeface="Calibri" panose="020F0502020204030204" pitchFamily="34" charset="0"/>
              </a:rPr>
              <a:t>provided with induction generators </a:t>
            </a:r>
            <a:r>
              <a:rPr lang="en-US" sz="1800" dirty="0">
                <a:solidFill>
                  <a:srgbClr val="231F20"/>
                </a:solidFill>
                <a:effectLst/>
                <a:latin typeface="Bookman Old Style" panose="02050604050505020204" pitchFamily="18" charset="0"/>
                <a:ea typeface="Calibri" panose="020F0502020204030204" pitchFamily="34" charset="0"/>
              </a:rPr>
              <a:t>to </a:t>
            </a:r>
            <a:r>
              <a:rPr lang="en-US" sz="1800" spc="15" dirty="0">
                <a:solidFill>
                  <a:srgbClr val="231F20"/>
                </a:solidFill>
                <a:effectLst/>
                <a:latin typeface="Bookman Old Style" panose="02050604050505020204" pitchFamily="18" charset="0"/>
                <a:ea typeface="Calibri" panose="020F0502020204030204" pitchFamily="34" charset="0"/>
              </a:rPr>
              <a:t>convert mechanical </a:t>
            </a:r>
            <a:r>
              <a:rPr lang="en-US" sz="1800" spc="10" dirty="0">
                <a:solidFill>
                  <a:srgbClr val="231F20"/>
                </a:solidFill>
                <a:effectLst/>
                <a:latin typeface="Bookman Old Style" panose="02050604050505020204" pitchFamily="18" charset="0"/>
                <a:ea typeface="Calibri" panose="020F0502020204030204" pitchFamily="34" charset="0"/>
              </a:rPr>
              <a:t>energy </a:t>
            </a:r>
            <a:r>
              <a:rPr lang="en-US" sz="1800" spc="20" dirty="0">
                <a:solidFill>
                  <a:srgbClr val="231F20"/>
                </a:solidFill>
                <a:effectLst/>
                <a:latin typeface="Bookman Old Style" panose="02050604050505020204" pitchFamily="18" charset="0"/>
                <a:ea typeface="Calibri" panose="020F0502020204030204" pitchFamily="34" charset="0"/>
              </a:rPr>
              <a:t>into </a:t>
            </a:r>
            <a:r>
              <a:rPr lang="en-US" sz="1800" dirty="0">
                <a:solidFill>
                  <a:srgbClr val="231F20"/>
                </a:solidFill>
                <a:effectLst/>
                <a:latin typeface="Bookman Old Style" panose="02050604050505020204" pitchFamily="18" charset="0"/>
                <a:ea typeface="Calibri" panose="020F0502020204030204" pitchFamily="34" charset="0"/>
              </a:rPr>
              <a:t>electrical</a:t>
            </a:r>
            <a:r>
              <a:rPr lang="en-US" sz="1800" spc="-40"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energy.</a:t>
            </a:r>
            <a:r>
              <a:rPr lang="en-US" sz="1800" spc="-35"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Induction</a:t>
            </a:r>
            <a:r>
              <a:rPr lang="en-US" sz="1800" spc="-40"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generation</a:t>
            </a:r>
            <a:r>
              <a:rPr lang="en-US" sz="1800" spc="-35"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has</a:t>
            </a:r>
            <a:r>
              <a:rPr lang="en-US" sz="1800" spc="-35"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brushless</a:t>
            </a:r>
            <a:r>
              <a:rPr lang="en-US" sz="1800" spc="-30"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and</a:t>
            </a:r>
            <a:r>
              <a:rPr lang="en-US" sz="1800" spc="-35"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rugged</a:t>
            </a:r>
            <a:r>
              <a:rPr lang="en-US" sz="1800" spc="-35"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construction.</a:t>
            </a:r>
            <a:r>
              <a:rPr lang="en-US" sz="1800" spc="-35"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It</a:t>
            </a:r>
            <a:r>
              <a:rPr lang="en-US" sz="1800" spc="-35"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is</a:t>
            </a:r>
            <a:r>
              <a:rPr lang="en-US" sz="1800" spc="-40"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also</a:t>
            </a:r>
            <a:r>
              <a:rPr lang="en-US" sz="1800" spc="-30"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available at </a:t>
            </a:r>
            <a:r>
              <a:rPr lang="en-US" sz="1800" spc="15" dirty="0">
                <a:solidFill>
                  <a:srgbClr val="231F20"/>
                </a:solidFill>
                <a:effectLst/>
                <a:latin typeface="Bookman Old Style" panose="02050604050505020204" pitchFamily="18" charset="0"/>
                <a:ea typeface="Calibri" panose="020F0502020204030204" pitchFamily="34" charset="0"/>
              </a:rPr>
              <a:t>economical</a:t>
            </a:r>
            <a:r>
              <a:rPr lang="en-US" sz="1800" spc="165" dirty="0">
                <a:solidFill>
                  <a:srgbClr val="231F20"/>
                </a:solidFill>
                <a:effectLst/>
                <a:latin typeface="Bookman Old Style" panose="02050604050505020204" pitchFamily="18" charset="0"/>
                <a:ea typeface="Calibri" panose="020F0502020204030204" pitchFamily="34" charset="0"/>
              </a:rPr>
              <a:t> </a:t>
            </a:r>
            <a:r>
              <a:rPr lang="en-US" sz="1800" spc="20" dirty="0">
                <a:solidFill>
                  <a:srgbClr val="231F20"/>
                </a:solidFill>
                <a:effectLst/>
                <a:latin typeface="Bookman Old Style" panose="02050604050505020204" pitchFamily="18" charset="0"/>
                <a:ea typeface="Calibri" panose="020F0502020204030204" pitchFamily="34" charset="0"/>
              </a:rPr>
              <a:t>cost.</a:t>
            </a:r>
            <a:endParaRPr lang="en-IN" sz="1800" dirty="0">
              <a:effectLst/>
              <a:latin typeface="Bookman Old Style" panose="020506040505050202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2182882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Bookman Old Style" panose="02050604050505020204" pitchFamily="18" charset="0"/>
              </a:rPr>
              <a:t>Rotors of HAWT</a:t>
            </a:r>
            <a:endParaRPr lang="en-IN" sz="4000" b="1" dirty="0">
              <a:latin typeface="Bookman Old Style" panose="02050604050505020204" pitchFamily="18" charset="0"/>
            </a:endParaRPr>
          </a:p>
        </p:txBody>
      </p:sp>
      <p:pic>
        <p:nvPicPr>
          <p:cNvPr id="2050" name="Picture 2"/>
          <p:cNvPicPr>
            <a:picLocks noGrp="1" noChangeAspect="1" noChangeArrowheads="1"/>
          </p:cNvPicPr>
          <p:nvPr>
            <p:ph idx="1"/>
          </p:nvPr>
        </p:nvPicPr>
        <p:blipFill>
          <a:blip r:embed="rId2"/>
          <a:srcRect/>
          <a:stretch>
            <a:fillRect/>
          </a:stretch>
        </p:blipFill>
        <p:spPr bwMode="auto">
          <a:xfrm>
            <a:off x="762000" y="1371600"/>
            <a:ext cx="7600950" cy="413385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1447800" y="5943600"/>
            <a:ext cx="6648450" cy="74295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142A0-1242-47FE-9862-C3813C0E11FD}"/>
              </a:ext>
            </a:extLst>
          </p:cNvPr>
          <p:cNvSpPr>
            <a:spLocks noGrp="1"/>
          </p:cNvSpPr>
          <p:nvPr>
            <p:ph type="title"/>
          </p:nvPr>
        </p:nvSpPr>
        <p:spPr/>
        <p:txBody>
          <a:bodyPr/>
          <a:lstStyle/>
          <a:p>
            <a:r>
              <a:rPr lang="en-US" sz="4400" b="1" dirty="0">
                <a:latin typeface="Bookman Old Style" panose="02050604050505020204" pitchFamily="18" charset="0"/>
              </a:rPr>
              <a:t>Rotors of HAWT</a:t>
            </a:r>
            <a:endParaRPr lang="en-IN" dirty="0"/>
          </a:p>
        </p:txBody>
      </p:sp>
      <p:sp>
        <p:nvSpPr>
          <p:cNvPr id="3" name="Content Placeholder 2">
            <a:extLst>
              <a:ext uri="{FF2B5EF4-FFF2-40B4-BE49-F238E27FC236}">
                <a16:creationId xmlns:a16="http://schemas.microsoft.com/office/drawing/2014/main" id="{58E46B9F-40C9-4383-8DC0-A71C5CC6D1F9}"/>
              </a:ext>
            </a:extLst>
          </p:cNvPr>
          <p:cNvSpPr>
            <a:spLocks noGrp="1"/>
          </p:cNvSpPr>
          <p:nvPr>
            <p:ph idx="1"/>
          </p:nvPr>
        </p:nvSpPr>
        <p:spPr/>
        <p:txBody>
          <a:bodyPr/>
          <a:lstStyle/>
          <a:p>
            <a:pPr marL="0" indent="0" algn="just">
              <a:buNone/>
            </a:pPr>
            <a:r>
              <a:rPr lang="en-US" sz="1800" dirty="0">
                <a:solidFill>
                  <a:srgbClr val="231F20"/>
                </a:solidFill>
                <a:effectLst/>
                <a:latin typeface="Bookman Old Style" panose="02050604050505020204" pitchFamily="18" charset="0"/>
                <a:ea typeface="Calibri" panose="020F0502020204030204" pitchFamily="34" charset="0"/>
              </a:rPr>
              <a:t>The </a:t>
            </a:r>
            <a:r>
              <a:rPr lang="en-US" sz="1800" spc="15" dirty="0">
                <a:solidFill>
                  <a:srgbClr val="231F20"/>
                </a:solidFill>
                <a:effectLst/>
                <a:latin typeface="Bookman Old Style" panose="02050604050505020204" pitchFamily="18" charset="0"/>
                <a:ea typeface="Calibri" panose="020F0502020204030204" pitchFamily="34" charset="0"/>
              </a:rPr>
              <a:t>rotors </a:t>
            </a:r>
            <a:r>
              <a:rPr lang="en-US" sz="1800" dirty="0">
                <a:solidFill>
                  <a:srgbClr val="231F20"/>
                </a:solidFill>
                <a:effectLst/>
                <a:latin typeface="Bookman Old Style" panose="02050604050505020204" pitchFamily="18" charset="0"/>
                <a:ea typeface="Calibri" panose="020F0502020204030204" pitchFamily="34" charset="0"/>
              </a:rPr>
              <a:t>of </a:t>
            </a:r>
            <a:r>
              <a:rPr lang="en-US" sz="1800" spc="-20" dirty="0">
                <a:solidFill>
                  <a:srgbClr val="231F20"/>
                </a:solidFill>
                <a:effectLst/>
                <a:latin typeface="Bookman Old Style" panose="02050604050505020204" pitchFamily="18" charset="0"/>
                <a:ea typeface="Calibri" panose="020F0502020204030204" pitchFamily="34" charset="0"/>
              </a:rPr>
              <a:t>HAWT </a:t>
            </a:r>
            <a:r>
              <a:rPr lang="en-US" sz="1800" spc="10" dirty="0">
                <a:solidFill>
                  <a:srgbClr val="231F20"/>
                </a:solidFill>
                <a:effectLst/>
                <a:latin typeface="Bookman Old Style" panose="02050604050505020204" pitchFamily="18" charset="0"/>
                <a:ea typeface="Calibri" panose="020F0502020204030204" pitchFamily="34" charset="0"/>
              </a:rPr>
              <a:t>can </a:t>
            </a:r>
            <a:r>
              <a:rPr lang="en-US" sz="1800" dirty="0">
                <a:solidFill>
                  <a:srgbClr val="231F20"/>
                </a:solidFill>
                <a:effectLst/>
                <a:latin typeface="Bookman Old Style" panose="02050604050505020204" pitchFamily="18" charset="0"/>
                <a:ea typeface="Calibri" panose="020F0502020204030204" pitchFamily="34" charset="0"/>
              </a:rPr>
              <a:t>be </a:t>
            </a:r>
            <a:r>
              <a:rPr lang="en-US" sz="1800" spc="10" dirty="0">
                <a:solidFill>
                  <a:srgbClr val="231F20"/>
                </a:solidFill>
                <a:effectLst/>
                <a:latin typeface="Bookman Old Style" panose="02050604050505020204" pitchFamily="18" charset="0"/>
                <a:ea typeface="Calibri" panose="020F0502020204030204" pitchFamily="34" charset="0"/>
              </a:rPr>
              <a:t>(</a:t>
            </a:r>
            <a:r>
              <a:rPr lang="en-US" sz="1800" spc="10" dirty="0" err="1">
                <a:solidFill>
                  <a:srgbClr val="231F20"/>
                </a:solidFill>
                <a:effectLst/>
                <a:latin typeface="Bookman Old Style" panose="02050604050505020204" pitchFamily="18" charset="0"/>
                <a:ea typeface="Calibri" panose="020F0502020204030204" pitchFamily="34" charset="0"/>
              </a:rPr>
              <a:t>i</a:t>
            </a:r>
            <a:r>
              <a:rPr lang="en-US" sz="1800" spc="10"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single </a:t>
            </a:r>
            <a:r>
              <a:rPr lang="en-US" sz="1800" spc="10" dirty="0">
                <a:solidFill>
                  <a:srgbClr val="231F20"/>
                </a:solidFill>
                <a:effectLst/>
                <a:latin typeface="Bookman Old Style" panose="02050604050505020204" pitchFamily="18" charset="0"/>
                <a:ea typeface="Calibri" panose="020F0502020204030204" pitchFamily="34" charset="0"/>
              </a:rPr>
              <a:t>blade </a:t>
            </a:r>
            <a:r>
              <a:rPr lang="en-US" sz="1800" dirty="0">
                <a:solidFill>
                  <a:srgbClr val="231F20"/>
                </a:solidFill>
                <a:effectLst/>
                <a:latin typeface="Bookman Old Style" panose="02050604050505020204" pitchFamily="18" charset="0"/>
                <a:ea typeface="Calibri" panose="020F0502020204030204" pitchFamily="34" charset="0"/>
              </a:rPr>
              <a:t>rotor, </a:t>
            </a:r>
            <a:r>
              <a:rPr lang="en-US" sz="1800" spc="10" dirty="0">
                <a:solidFill>
                  <a:srgbClr val="231F20"/>
                </a:solidFill>
                <a:effectLst/>
                <a:latin typeface="Bookman Old Style" panose="02050604050505020204" pitchFamily="18" charset="0"/>
                <a:ea typeface="Calibri" panose="020F0502020204030204" pitchFamily="34" charset="0"/>
              </a:rPr>
              <a:t>(ii) </a:t>
            </a:r>
            <a:r>
              <a:rPr lang="en-US" sz="1800" dirty="0">
                <a:solidFill>
                  <a:srgbClr val="231F20"/>
                </a:solidFill>
                <a:effectLst/>
                <a:latin typeface="Bookman Old Style" panose="02050604050505020204" pitchFamily="18" charset="0"/>
                <a:ea typeface="Calibri" panose="020F0502020204030204" pitchFamily="34" charset="0"/>
              </a:rPr>
              <a:t>two </a:t>
            </a:r>
            <a:r>
              <a:rPr lang="en-US" sz="1800" spc="10" dirty="0">
                <a:solidFill>
                  <a:srgbClr val="231F20"/>
                </a:solidFill>
                <a:effectLst/>
                <a:latin typeface="Bookman Old Style" panose="02050604050505020204" pitchFamily="18" charset="0"/>
                <a:ea typeface="Calibri" panose="020F0502020204030204" pitchFamily="34" charset="0"/>
              </a:rPr>
              <a:t>blades rotors, (iii) three </a:t>
            </a:r>
            <a:r>
              <a:rPr lang="en-US" sz="1800" spc="15" dirty="0">
                <a:solidFill>
                  <a:srgbClr val="231F20"/>
                </a:solidFill>
                <a:effectLst/>
                <a:latin typeface="Bookman Old Style" panose="02050604050505020204" pitchFamily="18" charset="0"/>
                <a:ea typeface="Calibri" panose="020F0502020204030204" pitchFamily="34" charset="0"/>
              </a:rPr>
              <a:t>blades rotors, (iv) Chalk </a:t>
            </a:r>
            <a:r>
              <a:rPr lang="en-US" sz="1800" spc="10" dirty="0">
                <a:solidFill>
                  <a:srgbClr val="231F20"/>
                </a:solidFill>
                <a:effectLst/>
                <a:latin typeface="Bookman Old Style" panose="02050604050505020204" pitchFamily="18" charset="0"/>
                <a:ea typeface="Calibri" panose="020F0502020204030204" pitchFamily="34" charset="0"/>
              </a:rPr>
              <a:t>multi blades </a:t>
            </a:r>
            <a:r>
              <a:rPr lang="en-US" sz="1800" dirty="0">
                <a:solidFill>
                  <a:srgbClr val="231F20"/>
                </a:solidFill>
                <a:effectLst/>
                <a:latin typeface="Bookman Old Style" panose="02050604050505020204" pitchFamily="18" charset="0"/>
                <a:ea typeface="Calibri" panose="020F0502020204030204" pitchFamily="34" charset="0"/>
              </a:rPr>
              <a:t>rotor, </a:t>
            </a:r>
            <a:r>
              <a:rPr lang="en-US" sz="1800" spc="10" dirty="0">
                <a:solidFill>
                  <a:srgbClr val="231F20"/>
                </a:solidFill>
                <a:effectLst/>
                <a:latin typeface="Bookman Old Style" panose="02050604050505020204" pitchFamily="18" charset="0"/>
                <a:ea typeface="Calibri" panose="020F0502020204030204" pitchFamily="34" charset="0"/>
              </a:rPr>
              <a:t>(v) multibladed </a:t>
            </a:r>
            <a:r>
              <a:rPr lang="en-US" sz="1800" spc="15" dirty="0">
                <a:solidFill>
                  <a:srgbClr val="231F20"/>
                </a:solidFill>
                <a:effectLst/>
                <a:latin typeface="Bookman Old Style" panose="02050604050505020204" pitchFamily="18" charset="0"/>
                <a:ea typeface="Calibri" panose="020F0502020204030204" pitchFamily="34" charset="0"/>
              </a:rPr>
              <a:t>rotor </a:t>
            </a:r>
            <a:r>
              <a:rPr lang="en-US" sz="1800" spc="10" dirty="0">
                <a:solidFill>
                  <a:srgbClr val="231F20"/>
                </a:solidFill>
                <a:effectLst/>
                <a:latin typeface="Bookman Old Style" panose="02050604050505020204" pitchFamily="18" charset="0"/>
                <a:ea typeface="Calibri" panose="020F0502020204030204" pitchFamily="34" charset="0"/>
              </a:rPr>
              <a:t>and </a:t>
            </a:r>
            <a:r>
              <a:rPr lang="en-US" sz="1800" spc="15" dirty="0">
                <a:solidFill>
                  <a:srgbClr val="231F20"/>
                </a:solidFill>
                <a:effectLst/>
                <a:latin typeface="Bookman Old Style" panose="02050604050505020204" pitchFamily="18" charset="0"/>
                <a:ea typeface="Calibri" panose="020F0502020204030204" pitchFamily="34" charset="0"/>
              </a:rPr>
              <a:t>(vi) </a:t>
            </a:r>
            <a:r>
              <a:rPr lang="en-US" sz="1800" spc="10" dirty="0">
                <a:solidFill>
                  <a:srgbClr val="231F20"/>
                </a:solidFill>
                <a:effectLst/>
                <a:latin typeface="Bookman Old Style" panose="02050604050505020204" pitchFamily="18" charset="0"/>
                <a:ea typeface="Calibri" panose="020F0502020204030204" pitchFamily="34" charset="0"/>
              </a:rPr>
              <a:t>Dutch-type </a:t>
            </a:r>
            <a:r>
              <a:rPr lang="en-US" sz="1800" spc="15" dirty="0">
                <a:solidFill>
                  <a:srgbClr val="231F20"/>
                </a:solidFill>
                <a:effectLst/>
                <a:latin typeface="Bookman Old Style" panose="02050604050505020204" pitchFamily="18" charset="0"/>
                <a:ea typeface="Calibri" panose="020F0502020204030204" pitchFamily="34" charset="0"/>
              </a:rPr>
              <a:t>rotor </a:t>
            </a:r>
            <a:r>
              <a:rPr lang="en-US" sz="1800" dirty="0">
                <a:solidFill>
                  <a:srgbClr val="231F20"/>
                </a:solidFill>
                <a:effectLst/>
                <a:latin typeface="Bookman Old Style" panose="02050604050505020204" pitchFamily="18" charset="0"/>
                <a:ea typeface="Calibri" panose="020F0502020204030204" pitchFamily="34" charset="0"/>
              </a:rPr>
              <a:t>as </a:t>
            </a:r>
            <a:r>
              <a:rPr lang="en-US" sz="1800" spc="20" dirty="0">
                <a:solidFill>
                  <a:srgbClr val="231F20"/>
                </a:solidFill>
                <a:effectLst/>
                <a:latin typeface="Bookman Old Style" panose="02050604050505020204" pitchFamily="18" charset="0"/>
                <a:ea typeface="Calibri" panose="020F0502020204030204" pitchFamily="34" charset="0"/>
              </a:rPr>
              <a:t>shown </a:t>
            </a:r>
            <a:r>
              <a:rPr lang="en-US" sz="1800" dirty="0">
                <a:solidFill>
                  <a:srgbClr val="231F20"/>
                </a:solidFill>
                <a:effectLst/>
                <a:latin typeface="Bookman Old Style" panose="02050604050505020204" pitchFamily="18" charset="0"/>
                <a:ea typeface="Calibri" panose="020F0502020204030204" pitchFamily="34" charset="0"/>
              </a:rPr>
              <a:t>in </a:t>
            </a:r>
            <a:r>
              <a:rPr lang="en-US" sz="1800" spc="10" dirty="0">
                <a:solidFill>
                  <a:srgbClr val="231F20"/>
                </a:solidFill>
                <a:effectLst/>
                <a:latin typeface="Bookman Old Style" panose="02050604050505020204" pitchFamily="18" charset="0"/>
                <a:ea typeface="Calibri" panose="020F0502020204030204" pitchFamily="34" charset="0"/>
              </a:rPr>
              <a:t>Figure. </a:t>
            </a:r>
            <a:r>
              <a:rPr lang="en-US" sz="1800" dirty="0">
                <a:solidFill>
                  <a:srgbClr val="231F20"/>
                </a:solidFill>
                <a:effectLst/>
                <a:latin typeface="Bookman Old Style" panose="02050604050505020204" pitchFamily="18" charset="0"/>
                <a:ea typeface="Calibri" panose="020F0502020204030204" pitchFamily="34" charset="0"/>
              </a:rPr>
              <a:t>The </a:t>
            </a:r>
            <a:r>
              <a:rPr lang="en-US" sz="1800" spc="10" dirty="0">
                <a:solidFill>
                  <a:srgbClr val="231F20"/>
                </a:solidFill>
                <a:effectLst/>
                <a:latin typeface="Bookman Old Style" panose="02050604050505020204" pitchFamily="18" charset="0"/>
                <a:ea typeface="Calibri" panose="020F0502020204030204" pitchFamily="34" charset="0"/>
              </a:rPr>
              <a:t>single, </a:t>
            </a:r>
            <a:r>
              <a:rPr lang="en-US" sz="1800" dirty="0">
                <a:solidFill>
                  <a:srgbClr val="231F20"/>
                </a:solidFill>
                <a:effectLst/>
                <a:latin typeface="Bookman Old Style" panose="02050604050505020204" pitchFamily="18" charset="0"/>
                <a:ea typeface="Calibri" panose="020F0502020204030204" pitchFamily="34" charset="0"/>
              </a:rPr>
              <a:t>two-bladed, three-bladed and </a:t>
            </a:r>
            <a:r>
              <a:rPr lang="en-US" sz="1800" spc="10" dirty="0">
                <a:solidFill>
                  <a:srgbClr val="231F20"/>
                </a:solidFill>
                <a:effectLst/>
                <a:latin typeface="Bookman Old Style" panose="02050604050505020204" pitchFamily="18" charset="0"/>
                <a:ea typeface="Calibri" panose="020F0502020204030204" pitchFamily="34" charset="0"/>
              </a:rPr>
              <a:t>chalk </a:t>
            </a:r>
            <a:r>
              <a:rPr lang="en-US" sz="1800" dirty="0">
                <a:solidFill>
                  <a:srgbClr val="231F20"/>
                </a:solidFill>
                <a:effectLst/>
                <a:latin typeface="Bookman Old Style" panose="02050604050505020204" pitchFamily="18" charset="0"/>
                <a:ea typeface="Calibri" panose="020F0502020204030204" pitchFamily="34" charset="0"/>
              </a:rPr>
              <a:t>multibladed </a:t>
            </a:r>
            <a:r>
              <a:rPr lang="en-US" sz="1800" spc="10" dirty="0">
                <a:solidFill>
                  <a:srgbClr val="231F20"/>
                </a:solidFill>
                <a:effectLst/>
                <a:latin typeface="Bookman Old Style" panose="02050604050505020204" pitchFamily="18" charset="0"/>
                <a:ea typeface="Calibri" panose="020F0502020204030204" pitchFamily="34" charset="0"/>
              </a:rPr>
              <a:t>rotors </a:t>
            </a:r>
            <a:r>
              <a:rPr lang="en-US" sz="1800" dirty="0">
                <a:solidFill>
                  <a:srgbClr val="231F20"/>
                </a:solidFill>
                <a:effectLst/>
                <a:latin typeface="Bookman Old Style" panose="02050604050505020204" pitchFamily="18" charset="0"/>
                <a:ea typeface="Calibri" panose="020F0502020204030204" pitchFamily="34" charset="0"/>
              </a:rPr>
              <a:t>are</a:t>
            </a:r>
            <a:r>
              <a:rPr lang="en-US" sz="1800" spc="100"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relatively high-speed machines </a:t>
            </a:r>
            <a:r>
              <a:rPr lang="en-US" sz="1800" spc="10" dirty="0">
                <a:solidFill>
                  <a:srgbClr val="231F20"/>
                </a:solidFill>
                <a:effectLst/>
                <a:latin typeface="Bookman Old Style" panose="02050604050505020204" pitchFamily="18" charset="0"/>
                <a:ea typeface="Calibri" panose="020F0502020204030204" pitchFamily="34" charset="0"/>
              </a:rPr>
              <a:t>and </a:t>
            </a:r>
            <a:r>
              <a:rPr lang="en-US" sz="1800" spc="15" dirty="0">
                <a:solidFill>
                  <a:srgbClr val="231F20"/>
                </a:solidFill>
                <a:effectLst/>
                <a:latin typeface="Bookman Old Style" panose="02050604050505020204" pitchFamily="18" charset="0"/>
                <a:ea typeface="Calibri" panose="020F0502020204030204" pitchFamily="34" charset="0"/>
              </a:rPr>
              <a:t>these machines are, therefore, suitable </a:t>
            </a:r>
            <a:r>
              <a:rPr lang="en-US" sz="1800" spc="10" dirty="0">
                <a:solidFill>
                  <a:srgbClr val="231F20"/>
                </a:solidFill>
                <a:effectLst/>
                <a:latin typeface="Bookman Old Style" panose="02050604050505020204" pitchFamily="18" charset="0"/>
                <a:ea typeface="Calibri" panose="020F0502020204030204" pitchFamily="34" charset="0"/>
              </a:rPr>
              <a:t>for </a:t>
            </a:r>
            <a:r>
              <a:rPr lang="en-US" sz="1800" spc="15" dirty="0">
                <a:solidFill>
                  <a:srgbClr val="231F20"/>
                </a:solidFill>
                <a:effectLst/>
                <a:latin typeface="Bookman Old Style" panose="02050604050505020204" pitchFamily="18" charset="0"/>
                <a:ea typeface="Calibri" panose="020F0502020204030204" pitchFamily="34" charset="0"/>
              </a:rPr>
              <a:t>applications such </a:t>
            </a:r>
            <a:r>
              <a:rPr lang="en-US" sz="1800" spc="20" dirty="0">
                <a:solidFill>
                  <a:srgbClr val="231F20"/>
                </a:solidFill>
                <a:effectLst/>
                <a:latin typeface="Bookman Old Style" panose="02050604050505020204" pitchFamily="18" charset="0"/>
                <a:ea typeface="Calibri" panose="020F0502020204030204" pitchFamily="34" charset="0"/>
              </a:rPr>
              <a:t>as </a:t>
            </a:r>
            <a:r>
              <a:rPr lang="en-US" sz="1800" spc="15" dirty="0">
                <a:solidFill>
                  <a:srgbClr val="231F20"/>
                </a:solidFill>
                <a:effectLst/>
                <a:latin typeface="Bookman Old Style" panose="02050604050505020204" pitchFamily="18" charset="0"/>
                <a:ea typeface="Calibri" panose="020F0502020204030204" pitchFamily="34" charset="0"/>
              </a:rPr>
              <a:t>electric</a:t>
            </a:r>
            <a:r>
              <a:rPr lang="en-US" sz="1800" spc="-55" dirty="0">
                <a:solidFill>
                  <a:srgbClr val="231F20"/>
                </a:solidFill>
                <a:effectLst/>
                <a:latin typeface="Bookman Old Style" panose="02050604050505020204" pitchFamily="18" charset="0"/>
                <a:ea typeface="Calibri" panose="020F0502020204030204" pitchFamily="34" charset="0"/>
              </a:rPr>
              <a:t> </a:t>
            </a:r>
            <a:r>
              <a:rPr lang="en-US" sz="1800" spc="10" dirty="0">
                <a:solidFill>
                  <a:srgbClr val="231F20"/>
                </a:solidFill>
                <a:effectLst/>
                <a:latin typeface="Bookman Old Style" panose="02050604050505020204" pitchFamily="18" charset="0"/>
                <a:ea typeface="Calibri" panose="020F0502020204030204" pitchFamily="34" charset="0"/>
              </a:rPr>
              <a:t>power</a:t>
            </a:r>
            <a:r>
              <a:rPr lang="en-US" sz="1800" spc="-50" dirty="0">
                <a:solidFill>
                  <a:srgbClr val="231F20"/>
                </a:solidFill>
                <a:effectLst/>
                <a:latin typeface="Bookman Old Style" panose="02050604050505020204" pitchFamily="18" charset="0"/>
                <a:ea typeface="Calibri" panose="020F0502020204030204" pitchFamily="34" charset="0"/>
              </a:rPr>
              <a:t> </a:t>
            </a:r>
            <a:r>
              <a:rPr lang="en-US" sz="1800" spc="10" dirty="0">
                <a:solidFill>
                  <a:srgbClr val="231F20"/>
                </a:solidFill>
                <a:effectLst/>
                <a:latin typeface="Bookman Old Style" panose="02050604050505020204" pitchFamily="18" charset="0"/>
                <a:ea typeface="Calibri" panose="020F0502020204030204" pitchFamily="34" charset="0"/>
              </a:rPr>
              <a:t>generation.</a:t>
            </a:r>
            <a:r>
              <a:rPr lang="en-US" sz="1800" spc="-55" dirty="0">
                <a:solidFill>
                  <a:srgbClr val="231F20"/>
                </a:solidFill>
                <a:effectLst/>
                <a:latin typeface="Bookman Old Style" panose="02050604050505020204" pitchFamily="18" charset="0"/>
                <a:ea typeface="Calibri" panose="020F0502020204030204" pitchFamily="34" charset="0"/>
              </a:rPr>
              <a:t> </a:t>
            </a:r>
            <a:r>
              <a:rPr lang="en-US" sz="1800" spc="-25" dirty="0">
                <a:solidFill>
                  <a:srgbClr val="231F20"/>
                </a:solidFill>
                <a:effectLst/>
                <a:latin typeface="Bookman Old Style" panose="02050604050505020204" pitchFamily="18" charset="0"/>
                <a:ea typeface="Calibri" panose="020F0502020204030204" pitchFamily="34" charset="0"/>
              </a:rPr>
              <a:t>HAWTs</a:t>
            </a:r>
            <a:r>
              <a:rPr lang="en-US" sz="1800" spc="-50" dirty="0">
                <a:solidFill>
                  <a:srgbClr val="231F20"/>
                </a:solidFill>
                <a:effectLst/>
                <a:latin typeface="Bookman Old Style" panose="02050604050505020204" pitchFamily="18" charset="0"/>
                <a:ea typeface="Calibri" panose="020F0502020204030204" pitchFamily="34" charset="0"/>
              </a:rPr>
              <a:t> </a:t>
            </a:r>
            <a:r>
              <a:rPr lang="en-US" sz="1800" spc="10" dirty="0">
                <a:solidFill>
                  <a:srgbClr val="231F20"/>
                </a:solidFill>
                <a:effectLst/>
                <a:latin typeface="Bookman Old Style" panose="02050604050505020204" pitchFamily="18" charset="0"/>
                <a:ea typeface="Calibri" panose="020F0502020204030204" pitchFamily="34" charset="0"/>
              </a:rPr>
              <a:t>are</a:t>
            </a:r>
            <a:r>
              <a:rPr lang="en-US" sz="1800" spc="-50"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commonly</a:t>
            </a:r>
            <a:r>
              <a:rPr lang="en-US" sz="1800" spc="-55"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produced</a:t>
            </a:r>
            <a:r>
              <a:rPr lang="en-US" sz="1800" spc="-50"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with</a:t>
            </a:r>
            <a:r>
              <a:rPr lang="en-US" sz="1800" spc="-55"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two-</a:t>
            </a:r>
            <a:r>
              <a:rPr lang="en-US" sz="1800" spc="-50" dirty="0">
                <a:solidFill>
                  <a:srgbClr val="231F20"/>
                </a:solidFill>
                <a:effectLst/>
                <a:latin typeface="Bookman Old Style" panose="02050604050505020204" pitchFamily="18" charset="0"/>
                <a:ea typeface="Calibri" panose="020F0502020204030204" pitchFamily="34" charset="0"/>
              </a:rPr>
              <a:t> </a:t>
            </a:r>
            <a:r>
              <a:rPr lang="en-US" sz="1800" spc="10" dirty="0">
                <a:solidFill>
                  <a:srgbClr val="231F20"/>
                </a:solidFill>
                <a:effectLst/>
                <a:latin typeface="Bookman Old Style" panose="02050604050505020204" pitchFamily="18" charset="0"/>
                <a:ea typeface="Calibri" panose="020F0502020204030204" pitchFamily="34" charset="0"/>
              </a:rPr>
              <a:t>and</a:t>
            </a:r>
            <a:r>
              <a:rPr lang="en-US" sz="1800" spc="-50"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three-bladed</a:t>
            </a:r>
            <a:r>
              <a:rPr lang="en-US" sz="1800" spc="-50" dirty="0">
                <a:solidFill>
                  <a:srgbClr val="231F20"/>
                </a:solidFill>
                <a:effectLst/>
                <a:latin typeface="Bookman Old Style" panose="02050604050505020204" pitchFamily="18" charset="0"/>
                <a:ea typeface="Calibri" panose="020F0502020204030204" pitchFamily="34" charset="0"/>
              </a:rPr>
              <a:t> </a:t>
            </a:r>
            <a:r>
              <a:rPr lang="en-US" sz="1800" spc="20" dirty="0">
                <a:solidFill>
                  <a:srgbClr val="231F20"/>
                </a:solidFill>
                <a:effectLst/>
                <a:latin typeface="Bookman Old Style" panose="02050604050505020204" pitchFamily="18" charset="0"/>
                <a:ea typeface="Calibri" panose="020F0502020204030204" pitchFamily="34" charset="0"/>
              </a:rPr>
              <a:t>rotors. </a:t>
            </a:r>
            <a:r>
              <a:rPr lang="en-US" sz="1800" dirty="0">
                <a:solidFill>
                  <a:srgbClr val="231F20"/>
                </a:solidFill>
                <a:effectLst/>
                <a:latin typeface="Bookman Old Style" panose="02050604050505020204" pitchFamily="18" charset="0"/>
                <a:ea typeface="Calibri" panose="020F0502020204030204" pitchFamily="34" charset="0"/>
              </a:rPr>
              <a:t>A</a:t>
            </a:r>
            <a:r>
              <a:rPr lang="en-US" sz="1800" spc="-35"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single-bladed</a:t>
            </a:r>
            <a:r>
              <a:rPr lang="en-US" sz="1800" spc="-30"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rotor</a:t>
            </a:r>
            <a:r>
              <a:rPr lang="en-US" sz="1800" spc="-30"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with</a:t>
            </a:r>
            <a:r>
              <a:rPr lang="en-US" sz="1800" spc="-30"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balancing</a:t>
            </a:r>
            <a:r>
              <a:rPr lang="en-US" sz="1800" spc="-30"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counterweight</a:t>
            </a:r>
            <a:r>
              <a:rPr lang="en-US" sz="1800" spc="-30" dirty="0">
                <a:solidFill>
                  <a:srgbClr val="231F20"/>
                </a:solidFill>
                <a:effectLst/>
                <a:latin typeface="Bookman Old Style" panose="02050604050505020204" pitchFamily="18" charset="0"/>
                <a:ea typeface="Calibri" panose="020F0502020204030204" pitchFamily="34" charset="0"/>
              </a:rPr>
              <a:t> </a:t>
            </a:r>
            <a:r>
              <a:rPr lang="en-US" sz="1800" spc="10" dirty="0">
                <a:solidFill>
                  <a:srgbClr val="231F20"/>
                </a:solidFill>
                <a:effectLst/>
                <a:latin typeface="Bookman Old Style" panose="02050604050505020204" pitchFamily="18" charset="0"/>
                <a:ea typeface="Calibri" panose="020F0502020204030204" pitchFamily="34" charset="0"/>
              </a:rPr>
              <a:t>has</a:t>
            </a:r>
            <a:r>
              <a:rPr lang="en-US" sz="1800" spc="-30"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simple</a:t>
            </a:r>
            <a:r>
              <a:rPr lang="en-US" sz="1800" spc="-30"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construction</a:t>
            </a:r>
            <a:r>
              <a:rPr lang="en-US" sz="1800" spc="-30" dirty="0">
                <a:solidFill>
                  <a:srgbClr val="231F20"/>
                </a:solidFill>
                <a:effectLst/>
                <a:latin typeface="Bookman Old Style" panose="02050604050505020204" pitchFamily="18" charset="0"/>
                <a:ea typeface="Calibri" panose="020F0502020204030204" pitchFamily="34" charset="0"/>
              </a:rPr>
              <a:t> </a:t>
            </a:r>
            <a:r>
              <a:rPr lang="en-US" sz="1800" spc="10" dirty="0">
                <a:solidFill>
                  <a:srgbClr val="231F20"/>
                </a:solidFill>
                <a:effectLst/>
                <a:latin typeface="Bookman Old Style" panose="02050604050505020204" pitchFamily="18" charset="0"/>
                <a:ea typeface="Calibri" panose="020F0502020204030204" pitchFamily="34" charset="0"/>
              </a:rPr>
              <a:t>and</a:t>
            </a:r>
            <a:r>
              <a:rPr lang="en-US" sz="1800" spc="-30"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less</a:t>
            </a:r>
            <a:r>
              <a:rPr lang="en-US" sz="1800" spc="-30"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cost,</a:t>
            </a:r>
            <a:r>
              <a:rPr lang="en-US" sz="1800" spc="-30" dirty="0">
                <a:solidFill>
                  <a:srgbClr val="231F20"/>
                </a:solidFill>
                <a:effectLst/>
                <a:latin typeface="Bookman Old Style" panose="02050604050505020204" pitchFamily="18" charset="0"/>
                <a:ea typeface="Calibri" panose="020F0502020204030204" pitchFamily="34" charset="0"/>
              </a:rPr>
              <a:t> </a:t>
            </a:r>
            <a:r>
              <a:rPr lang="en-US" sz="1800" spc="20" dirty="0">
                <a:solidFill>
                  <a:srgbClr val="231F20"/>
                </a:solidFill>
                <a:effectLst/>
                <a:latin typeface="Bookman Old Style" panose="02050604050505020204" pitchFamily="18" charset="0"/>
                <a:ea typeface="Calibri" panose="020F0502020204030204" pitchFamily="34" charset="0"/>
              </a:rPr>
              <a:t>but </a:t>
            </a:r>
            <a:r>
              <a:rPr lang="en-US" sz="1800" dirty="0">
                <a:solidFill>
                  <a:srgbClr val="231F20"/>
                </a:solidFill>
                <a:effectLst/>
                <a:latin typeface="Bookman Old Style" panose="02050604050505020204" pitchFamily="18" charset="0"/>
                <a:ea typeface="Calibri" panose="020F0502020204030204" pitchFamily="34" charset="0"/>
              </a:rPr>
              <a:t>it</a:t>
            </a:r>
            <a:r>
              <a:rPr lang="en-US" sz="1800" spc="-25"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makes</a:t>
            </a:r>
            <a:r>
              <a:rPr lang="en-US" sz="1800" spc="-25"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more</a:t>
            </a:r>
            <a:r>
              <a:rPr lang="en-US" sz="1800" spc="-25"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noise</a:t>
            </a:r>
            <a:r>
              <a:rPr lang="en-US" sz="1800" spc="-20"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during</a:t>
            </a:r>
            <a:r>
              <a:rPr lang="en-US" sz="1800" spc="-20"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operation.</a:t>
            </a:r>
            <a:r>
              <a:rPr lang="en-US" sz="1800" spc="-20"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It</a:t>
            </a:r>
            <a:r>
              <a:rPr lang="en-US" sz="1800" spc="-25"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is</a:t>
            </a:r>
            <a:r>
              <a:rPr lang="en-US" sz="1800" spc="-25"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used</a:t>
            </a:r>
            <a:r>
              <a:rPr lang="en-US" sz="1800" spc="-20"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where</a:t>
            </a:r>
            <a:r>
              <a:rPr lang="en-US" sz="1800" spc="-20"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small</a:t>
            </a:r>
            <a:r>
              <a:rPr lang="en-US" sz="1800" spc="-20"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power</a:t>
            </a:r>
            <a:r>
              <a:rPr lang="en-US" sz="1800" spc="-25"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is</a:t>
            </a:r>
            <a:r>
              <a:rPr lang="en-US" sz="1800" spc="-20"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required.</a:t>
            </a:r>
            <a:r>
              <a:rPr lang="en-US" sz="1800" spc="-25"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The</a:t>
            </a:r>
            <a:r>
              <a:rPr lang="en-US" sz="1800" spc="-15"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multibladed </a:t>
            </a:r>
            <a:r>
              <a:rPr lang="en-US" sz="1800" spc="10" dirty="0">
                <a:solidFill>
                  <a:srgbClr val="231F20"/>
                </a:solidFill>
                <a:effectLst/>
                <a:latin typeface="Bookman Old Style" panose="02050604050505020204" pitchFamily="18" charset="0"/>
                <a:ea typeface="Calibri" panose="020F0502020204030204" pitchFamily="34" charset="0"/>
              </a:rPr>
              <a:t>and Dutch-type </a:t>
            </a:r>
            <a:r>
              <a:rPr lang="en-US" sz="1800" spc="15" dirty="0">
                <a:solidFill>
                  <a:srgbClr val="231F20"/>
                </a:solidFill>
                <a:effectLst/>
                <a:latin typeface="Bookman Old Style" panose="02050604050505020204" pitchFamily="18" charset="0"/>
                <a:ea typeface="Calibri" panose="020F0502020204030204" pitchFamily="34" charset="0"/>
              </a:rPr>
              <a:t>rotors </a:t>
            </a:r>
            <a:r>
              <a:rPr lang="en-US" sz="1800" spc="10" dirty="0">
                <a:solidFill>
                  <a:srgbClr val="231F20"/>
                </a:solidFill>
                <a:effectLst/>
                <a:latin typeface="Bookman Old Style" panose="02050604050505020204" pitchFamily="18" charset="0"/>
                <a:ea typeface="Calibri" panose="020F0502020204030204" pitchFamily="34" charset="0"/>
              </a:rPr>
              <a:t>are </a:t>
            </a:r>
            <a:r>
              <a:rPr lang="en-US" sz="1800" spc="15" dirty="0">
                <a:solidFill>
                  <a:srgbClr val="231F20"/>
                </a:solidFill>
                <a:effectLst/>
                <a:latin typeface="Bookman Old Style" panose="02050604050505020204" pitchFamily="18" charset="0"/>
                <a:ea typeface="Calibri" panose="020F0502020204030204" pitchFamily="34" charset="0"/>
              </a:rPr>
              <a:t>used where </a:t>
            </a:r>
            <a:r>
              <a:rPr lang="en-US" sz="1800" dirty="0">
                <a:solidFill>
                  <a:srgbClr val="231F20"/>
                </a:solidFill>
                <a:effectLst/>
                <a:latin typeface="Bookman Old Style" panose="02050604050505020204" pitchFamily="18" charset="0"/>
                <a:ea typeface="Calibri" panose="020F0502020204030204" pitchFamily="34" charset="0"/>
              </a:rPr>
              <a:t>low </a:t>
            </a:r>
            <a:r>
              <a:rPr lang="en-US" sz="1800" spc="15" dirty="0">
                <a:solidFill>
                  <a:srgbClr val="231F20"/>
                </a:solidFill>
                <a:effectLst/>
                <a:latin typeface="Bookman Old Style" panose="02050604050505020204" pitchFamily="18" charset="0"/>
                <a:ea typeface="Calibri" panose="020F0502020204030204" pitchFamily="34" charset="0"/>
              </a:rPr>
              <a:t>speeds </a:t>
            </a:r>
            <a:r>
              <a:rPr lang="en-US" sz="1800" spc="10" dirty="0">
                <a:solidFill>
                  <a:srgbClr val="231F20"/>
                </a:solidFill>
                <a:effectLst/>
                <a:latin typeface="Bookman Old Style" panose="02050604050505020204" pitchFamily="18" charset="0"/>
                <a:ea typeface="Calibri" panose="020F0502020204030204" pitchFamily="34" charset="0"/>
              </a:rPr>
              <a:t>are </a:t>
            </a:r>
            <a:r>
              <a:rPr lang="en-US" sz="1800" spc="15" dirty="0">
                <a:solidFill>
                  <a:srgbClr val="231F20"/>
                </a:solidFill>
                <a:effectLst/>
                <a:latin typeface="Bookman Old Style" panose="02050604050505020204" pitchFamily="18" charset="0"/>
                <a:ea typeface="Calibri" panose="020F0502020204030204" pitchFamily="34" charset="0"/>
              </a:rPr>
              <a:t>required. </a:t>
            </a:r>
            <a:r>
              <a:rPr lang="en-US" sz="1800" spc="10" dirty="0">
                <a:solidFill>
                  <a:srgbClr val="231F20"/>
                </a:solidFill>
                <a:effectLst/>
                <a:latin typeface="Bookman Old Style" panose="02050604050505020204" pitchFamily="18" charset="0"/>
                <a:ea typeface="Calibri" panose="020F0502020204030204" pitchFamily="34" charset="0"/>
              </a:rPr>
              <a:t>Hence, these </a:t>
            </a:r>
            <a:r>
              <a:rPr lang="en-US" sz="1800" spc="15" dirty="0">
                <a:solidFill>
                  <a:srgbClr val="231F20"/>
                </a:solidFill>
                <a:effectLst/>
                <a:latin typeface="Bookman Old Style" panose="02050604050505020204" pitchFamily="18" charset="0"/>
                <a:ea typeface="Calibri" panose="020F0502020204030204" pitchFamily="34" charset="0"/>
              </a:rPr>
              <a:t>rotors </a:t>
            </a:r>
            <a:r>
              <a:rPr lang="en-US" sz="1800" spc="20" dirty="0">
                <a:solidFill>
                  <a:srgbClr val="231F20"/>
                </a:solidFill>
                <a:effectLst/>
                <a:latin typeface="Bookman Old Style" panose="02050604050505020204" pitchFamily="18" charset="0"/>
                <a:ea typeface="Calibri" panose="020F0502020204030204" pitchFamily="34" charset="0"/>
              </a:rPr>
              <a:t>are </a:t>
            </a:r>
            <a:r>
              <a:rPr lang="en-US" sz="1800" spc="15" dirty="0">
                <a:solidFill>
                  <a:srgbClr val="231F20"/>
                </a:solidFill>
                <a:effectLst/>
                <a:latin typeface="Bookman Old Style" panose="02050604050505020204" pitchFamily="18" charset="0"/>
                <a:ea typeface="Calibri" panose="020F0502020204030204" pitchFamily="34" charset="0"/>
              </a:rPr>
              <a:t>suitable</a:t>
            </a:r>
            <a:r>
              <a:rPr lang="en-US" sz="1800" spc="-10" dirty="0">
                <a:solidFill>
                  <a:srgbClr val="231F20"/>
                </a:solidFill>
                <a:effectLst/>
                <a:latin typeface="Bookman Old Style" panose="02050604050505020204" pitchFamily="18" charset="0"/>
                <a:ea typeface="Calibri" panose="020F0502020204030204" pitchFamily="34" charset="0"/>
              </a:rPr>
              <a:t> </a:t>
            </a:r>
            <a:r>
              <a:rPr lang="en-US" sz="1800" spc="10" dirty="0">
                <a:solidFill>
                  <a:srgbClr val="231F20"/>
                </a:solidFill>
                <a:effectLst/>
                <a:latin typeface="Bookman Old Style" panose="02050604050505020204" pitchFamily="18" charset="0"/>
                <a:ea typeface="Calibri" panose="020F0502020204030204" pitchFamily="34" charset="0"/>
              </a:rPr>
              <a:t>for</a:t>
            </a:r>
            <a:r>
              <a:rPr lang="en-US" sz="1800" spc="-5"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applications</a:t>
            </a:r>
            <a:r>
              <a:rPr lang="en-US" sz="1800" spc="-10"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such</a:t>
            </a:r>
            <a:r>
              <a:rPr lang="en-US" sz="1800" spc="-5"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as</a:t>
            </a:r>
            <a:r>
              <a:rPr lang="en-US" sz="1800" spc="-5"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piston</a:t>
            </a:r>
            <a:r>
              <a:rPr lang="en-US" sz="1800" spc="-5"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pumps</a:t>
            </a:r>
            <a:r>
              <a:rPr lang="en-US" sz="1800" spc="-5"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where</a:t>
            </a:r>
            <a:r>
              <a:rPr lang="en-US" sz="1800" spc="-5"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high</a:t>
            </a:r>
            <a:r>
              <a:rPr lang="en-US" sz="1800" spc="-5"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starting</a:t>
            </a:r>
            <a:r>
              <a:rPr lang="en-US" sz="1800" spc="-5"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torque</a:t>
            </a:r>
            <a:r>
              <a:rPr lang="en-US" sz="1800" spc="-10"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is</a:t>
            </a:r>
            <a:r>
              <a:rPr lang="en-US" sz="1800" spc="-10"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needed.</a:t>
            </a:r>
            <a:r>
              <a:rPr lang="en-US" sz="1800" spc="-50"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As</a:t>
            </a:r>
            <a:r>
              <a:rPr lang="en-US" sz="1800" spc="-10" dirty="0">
                <a:solidFill>
                  <a:srgbClr val="231F20"/>
                </a:solidFill>
                <a:effectLst/>
                <a:latin typeface="Bookman Old Style" panose="02050604050505020204" pitchFamily="18" charset="0"/>
                <a:ea typeface="Calibri" panose="020F0502020204030204" pitchFamily="34" charset="0"/>
              </a:rPr>
              <a:t> </a:t>
            </a:r>
            <a:r>
              <a:rPr lang="en-US" sz="1800" spc="20" dirty="0">
                <a:solidFill>
                  <a:srgbClr val="231F20"/>
                </a:solidFill>
                <a:effectLst/>
                <a:latin typeface="Bookman Old Style" panose="02050604050505020204" pitchFamily="18" charset="0"/>
                <a:ea typeface="Calibri" panose="020F0502020204030204" pitchFamily="34" charset="0"/>
              </a:rPr>
              <a:t>these </a:t>
            </a:r>
            <a:r>
              <a:rPr lang="en-US" sz="1800" spc="15" dirty="0">
                <a:solidFill>
                  <a:srgbClr val="231F20"/>
                </a:solidFill>
                <a:effectLst/>
                <a:latin typeface="Bookman Old Style" panose="02050604050505020204" pitchFamily="18" charset="0"/>
                <a:ea typeface="Calibri" panose="020F0502020204030204" pitchFamily="34" charset="0"/>
              </a:rPr>
              <a:t>rotors</a:t>
            </a:r>
            <a:r>
              <a:rPr lang="en-US" sz="1800" spc="130"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have</a:t>
            </a:r>
            <a:r>
              <a:rPr lang="en-US" sz="1800" spc="135"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high</a:t>
            </a:r>
            <a:r>
              <a:rPr lang="en-US" sz="1800" spc="135" dirty="0">
                <a:solidFill>
                  <a:srgbClr val="231F20"/>
                </a:solidFill>
                <a:effectLst/>
                <a:latin typeface="Bookman Old Style" panose="02050604050505020204" pitchFamily="18" charset="0"/>
                <a:ea typeface="Calibri" panose="020F0502020204030204" pitchFamily="34" charset="0"/>
              </a:rPr>
              <a:t> </a:t>
            </a:r>
            <a:r>
              <a:rPr lang="en-US" sz="1800" spc="10" dirty="0">
                <a:solidFill>
                  <a:srgbClr val="231F20"/>
                </a:solidFill>
                <a:effectLst/>
                <a:latin typeface="Bookman Old Style" panose="02050604050505020204" pitchFamily="18" charset="0"/>
                <a:ea typeface="Calibri" panose="020F0502020204030204" pitchFamily="34" charset="0"/>
              </a:rPr>
              <a:t>solidity,</a:t>
            </a:r>
            <a:r>
              <a:rPr lang="en-US" sz="1800" spc="135"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these</a:t>
            </a:r>
            <a:r>
              <a:rPr lang="en-US" sz="1800" spc="130" dirty="0">
                <a:solidFill>
                  <a:srgbClr val="231F20"/>
                </a:solidFill>
                <a:effectLst/>
                <a:latin typeface="Bookman Old Style" panose="02050604050505020204" pitchFamily="18" charset="0"/>
                <a:ea typeface="Calibri" panose="020F0502020204030204" pitchFamily="34" charset="0"/>
              </a:rPr>
              <a:t> </a:t>
            </a:r>
            <a:r>
              <a:rPr lang="en-US" sz="1800" spc="10" dirty="0">
                <a:solidFill>
                  <a:srgbClr val="231F20"/>
                </a:solidFill>
                <a:effectLst/>
                <a:latin typeface="Bookman Old Style" panose="02050604050505020204" pitchFamily="18" charset="0"/>
                <a:ea typeface="Calibri" panose="020F0502020204030204" pitchFamily="34" charset="0"/>
              </a:rPr>
              <a:t>can</a:t>
            </a:r>
            <a:r>
              <a:rPr lang="en-US" sz="1800" spc="135"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operate</a:t>
            </a:r>
            <a:r>
              <a:rPr lang="en-US" sz="1800" spc="135"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even</a:t>
            </a:r>
            <a:r>
              <a:rPr lang="en-US" sz="1800" spc="135"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when</a:t>
            </a:r>
            <a:r>
              <a:rPr lang="en-US" sz="1800" spc="130"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slow</a:t>
            </a:r>
            <a:r>
              <a:rPr lang="en-US" sz="1800" spc="135"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winds</a:t>
            </a:r>
            <a:r>
              <a:rPr lang="en-US" sz="1800" spc="135" dirty="0">
                <a:solidFill>
                  <a:srgbClr val="231F20"/>
                </a:solidFill>
                <a:effectLst/>
                <a:latin typeface="Bookman Old Style" panose="02050604050505020204" pitchFamily="18" charset="0"/>
                <a:ea typeface="Calibri" panose="020F0502020204030204" pitchFamily="34" charset="0"/>
              </a:rPr>
              <a:t> </a:t>
            </a:r>
            <a:r>
              <a:rPr lang="en-US" sz="1800" spc="10" dirty="0">
                <a:solidFill>
                  <a:srgbClr val="231F20"/>
                </a:solidFill>
                <a:effectLst/>
                <a:latin typeface="Bookman Old Style" panose="02050604050505020204" pitchFamily="18" charset="0"/>
                <a:ea typeface="Calibri" panose="020F0502020204030204" pitchFamily="34" charset="0"/>
              </a:rPr>
              <a:t>are</a:t>
            </a:r>
            <a:r>
              <a:rPr lang="en-US" sz="1800" spc="135" dirty="0">
                <a:solidFill>
                  <a:srgbClr val="231F20"/>
                </a:solidFill>
                <a:effectLst/>
                <a:latin typeface="Bookman Old Style" panose="02050604050505020204" pitchFamily="18" charset="0"/>
                <a:ea typeface="Calibri" panose="020F0502020204030204" pitchFamily="34" charset="0"/>
              </a:rPr>
              <a:t> </a:t>
            </a:r>
            <a:r>
              <a:rPr lang="en-US" sz="1800" spc="20" dirty="0">
                <a:solidFill>
                  <a:srgbClr val="231F20"/>
                </a:solidFill>
                <a:effectLst/>
                <a:latin typeface="Bookman Old Style" panose="02050604050505020204" pitchFamily="18" charset="0"/>
                <a:ea typeface="Calibri" panose="020F0502020204030204" pitchFamily="34" charset="0"/>
              </a:rPr>
              <a:t>present.</a:t>
            </a:r>
            <a:endParaRPr lang="en-IN" sz="1800" dirty="0">
              <a:effectLst/>
              <a:latin typeface="Bookman Old Style" panose="02050604050505020204" pitchFamily="18" charset="0"/>
              <a:ea typeface="Calibri" panose="020F0502020204030204" pitchFamily="34" charset="0"/>
            </a:endParaRPr>
          </a:p>
          <a:p>
            <a:pPr algn="just"/>
            <a:endParaRPr lang="en-IN" sz="1800" dirty="0">
              <a:effectLst/>
              <a:latin typeface="Bookman Old Style" panose="020506040505050202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2443119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Bookman Old Style" panose="02050604050505020204" pitchFamily="18" charset="0"/>
              </a:rPr>
              <a:t>VAWT</a:t>
            </a:r>
            <a:endParaRPr lang="en-IN" sz="4000" b="1" dirty="0">
              <a:latin typeface="Bookman Old Style" panose="02050604050505020204" pitchFamily="18" charset="0"/>
            </a:endParaRPr>
          </a:p>
        </p:txBody>
      </p:sp>
      <p:pic>
        <p:nvPicPr>
          <p:cNvPr id="8" name="Content Placeholder 7">
            <a:extLst>
              <a:ext uri="{FF2B5EF4-FFF2-40B4-BE49-F238E27FC236}">
                <a16:creationId xmlns:a16="http://schemas.microsoft.com/office/drawing/2014/main" id="{91449F93-0B8A-43F9-BDCC-CC0D9BB3719C}"/>
              </a:ext>
            </a:extLst>
          </p:cNvPr>
          <p:cNvPicPr>
            <a:picLocks noGrp="1" noChangeAspect="1"/>
          </p:cNvPicPr>
          <p:nvPr>
            <p:ph idx="1"/>
          </p:nvPr>
        </p:nvPicPr>
        <p:blipFill>
          <a:blip r:embed="rId2"/>
          <a:stretch>
            <a:fillRect/>
          </a:stretch>
        </p:blipFill>
        <p:spPr>
          <a:xfrm>
            <a:off x="1676399" y="1600200"/>
            <a:ext cx="6283799" cy="472440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EA8BB-E668-4EA3-B618-6F5CE3922589}"/>
              </a:ext>
            </a:extLst>
          </p:cNvPr>
          <p:cNvSpPr>
            <a:spLocks noGrp="1"/>
          </p:cNvSpPr>
          <p:nvPr>
            <p:ph type="title"/>
          </p:nvPr>
        </p:nvSpPr>
        <p:spPr>
          <a:xfrm>
            <a:off x="457200" y="274638"/>
            <a:ext cx="8229600" cy="715962"/>
          </a:xfrm>
        </p:spPr>
        <p:txBody>
          <a:bodyPr>
            <a:normAutofit fontScale="90000"/>
          </a:bodyPr>
          <a:lstStyle/>
          <a:p>
            <a:r>
              <a:rPr lang="en-US" sz="4400" b="1" dirty="0">
                <a:latin typeface="Bookman Old Style" panose="02050604050505020204" pitchFamily="18" charset="0"/>
              </a:rPr>
              <a:t>VAWT</a:t>
            </a:r>
            <a:endParaRPr lang="en-IN" dirty="0"/>
          </a:p>
        </p:txBody>
      </p:sp>
      <p:sp>
        <p:nvSpPr>
          <p:cNvPr id="3" name="Content Placeholder 2">
            <a:extLst>
              <a:ext uri="{FF2B5EF4-FFF2-40B4-BE49-F238E27FC236}">
                <a16:creationId xmlns:a16="http://schemas.microsoft.com/office/drawing/2014/main" id="{8604EB72-E334-45F3-97B1-7D0EFCB9A618}"/>
              </a:ext>
            </a:extLst>
          </p:cNvPr>
          <p:cNvSpPr>
            <a:spLocks noGrp="1"/>
          </p:cNvSpPr>
          <p:nvPr>
            <p:ph idx="1"/>
          </p:nvPr>
        </p:nvSpPr>
        <p:spPr>
          <a:xfrm>
            <a:off x="457200" y="1143000"/>
            <a:ext cx="8229600" cy="5562600"/>
          </a:xfrm>
        </p:spPr>
        <p:txBody>
          <a:bodyPr/>
          <a:lstStyle/>
          <a:p>
            <a:pPr algn="just"/>
            <a:r>
              <a:rPr lang="en-US" sz="1800" dirty="0">
                <a:solidFill>
                  <a:srgbClr val="231F20"/>
                </a:solidFill>
                <a:effectLst/>
                <a:latin typeface="Bookman Old Style" panose="02050604050505020204" pitchFamily="18" charset="0"/>
                <a:ea typeface="Calibri" panose="020F0502020204030204" pitchFamily="34" charset="0"/>
              </a:rPr>
              <a:t>Vertical axis wind turbine has the axis of rotation of its rotor perpendicular to the wind stream. Vertical axis wind turbine is advantageous as (</a:t>
            </a:r>
            <a:r>
              <a:rPr lang="en-US" sz="1800" dirty="0" err="1">
                <a:solidFill>
                  <a:srgbClr val="231F20"/>
                </a:solidFill>
                <a:effectLst/>
                <a:latin typeface="Bookman Old Style" panose="02050604050505020204" pitchFamily="18" charset="0"/>
                <a:ea typeface="Calibri" panose="020F0502020204030204" pitchFamily="34" charset="0"/>
              </a:rPr>
              <a:t>i</a:t>
            </a:r>
            <a:r>
              <a:rPr lang="en-US" sz="1800" dirty="0">
                <a:solidFill>
                  <a:srgbClr val="231F20"/>
                </a:solidFill>
                <a:effectLst/>
                <a:latin typeface="Bookman Old Style" panose="02050604050505020204" pitchFamily="18" charset="0"/>
                <a:ea typeface="Calibri" panose="020F0502020204030204" pitchFamily="34" charset="0"/>
              </a:rPr>
              <a:t>) it can accept wind from any direction, thereby eliminating the necessity of any yaw control system and (ii) it can have its gearbox and generator system (nacelle) at the ground level, thereby eliminating the necessity of mounting the heavy nacelle (with gearbox and generator) at the top of the tower. These features of VAWT also help in the simpler design and installation of the wind turbine, the easier inspection and maintenance of the wind turbine and reducing the overall cost of the wind turbine.</a:t>
            </a:r>
            <a:endParaRPr lang="en-IN" sz="1800" dirty="0">
              <a:effectLst/>
              <a:latin typeface="Bookman Old Style" panose="02050604050505020204" pitchFamily="18" charset="0"/>
              <a:ea typeface="Calibri" panose="020F0502020204030204" pitchFamily="34" charset="0"/>
            </a:endParaRPr>
          </a:p>
          <a:p>
            <a:pPr algn="just"/>
            <a:r>
              <a:rPr lang="en-US" sz="1800" dirty="0">
                <a:solidFill>
                  <a:srgbClr val="231F20"/>
                </a:solidFill>
                <a:effectLst/>
                <a:latin typeface="Bookman Old Style" panose="02050604050505020204" pitchFamily="18" charset="0"/>
                <a:ea typeface="Calibri" panose="020F0502020204030204" pitchFamily="34" charset="0"/>
              </a:rPr>
              <a:t>A </a:t>
            </a:r>
            <a:r>
              <a:rPr lang="en-US" sz="1800" spc="-45" dirty="0">
                <a:solidFill>
                  <a:srgbClr val="231F20"/>
                </a:solidFill>
                <a:effectLst/>
                <a:latin typeface="Bookman Old Style" panose="02050604050505020204" pitchFamily="18" charset="0"/>
                <a:ea typeface="Calibri" panose="020F0502020204030204" pitchFamily="34" charset="0"/>
              </a:rPr>
              <a:t>VAWT </a:t>
            </a:r>
            <a:r>
              <a:rPr lang="en-US" sz="1800" spc="15" dirty="0">
                <a:solidFill>
                  <a:srgbClr val="231F20"/>
                </a:solidFill>
                <a:effectLst/>
                <a:latin typeface="Bookman Old Style" panose="02050604050505020204" pitchFamily="18" charset="0"/>
                <a:ea typeface="Calibri" panose="020F0502020204030204" pitchFamily="34" charset="0"/>
              </a:rPr>
              <a:t>(</a:t>
            </a:r>
            <a:r>
              <a:rPr lang="en-US" sz="1800" spc="15" dirty="0" err="1">
                <a:solidFill>
                  <a:srgbClr val="231F20"/>
                </a:solidFill>
                <a:effectLst/>
                <a:latin typeface="Bookman Old Style" panose="02050604050505020204" pitchFamily="18" charset="0"/>
                <a:ea typeface="Calibri" panose="020F0502020204030204" pitchFamily="34" charset="0"/>
              </a:rPr>
              <a:t>Darrieus</a:t>
            </a:r>
            <a:r>
              <a:rPr lang="en-US" sz="1800" spc="15" dirty="0">
                <a:solidFill>
                  <a:srgbClr val="231F20"/>
                </a:solidFill>
                <a:effectLst/>
                <a:latin typeface="Bookman Old Style" panose="02050604050505020204" pitchFamily="18" charset="0"/>
                <a:ea typeface="Calibri" panose="020F0502020204030204" pitchFamily="34" charset="0"/>
              </a:rPr>
              <a:t>) with </a:t>
            </a:r>
            <a:r>
              <a:rPr lang="en-US" sz="1800" spc="10" dirty="0">
                <a:solidFill>
                  <a:srgbClr val="231F20"/>
                </a:solidFill>
                <a:effectLst/>
                <a:latin typeface="Bookman Old Style" panose="02050604050505020204" pitchFamily="18" charset="0"/>
                <a:ea typeface="Calibri" panose="020F0502020204030204" pitchFamily="34" charset="0"/>
              </a:rPr>
              <a:t>all </a:t>
            </a:r>
            <a:r>
              <a:rPr lang="en-US" sz="1800" dirty="0">
                <a:solidFill>
                  <a:srgbClr val="231F20"/>
                </a:solidFill>
                <a:effectLst/>
                <a:latin typeface="Bookman Old Style" panose="02050604050505020204" pitchFamily="18" charset="0"/>
                <a:ea typeface="Calibri" panose="020F0502020204030204" pitchFamily="34" charset="0"/>
              </a:rPr>
              <a:t>its </a:t>
            </a:r>
            <a:r>
              <a:rPr lang="en-US" sz="1800" spc="15" dirty="0">
                <a:solidFill>
                  <a:srgbClr val="231F20"/>
                </a:solidFill>
                <a:effectLst/>
                <a:latin typeface="Bookman Old Style" panose="02050604050505020204" pitchFamily="18" charset="0"/>
                <a:ea typeface="Calibri" panose="020F0502020204030204" pitchFamily="34" charset="0"/>
              </a:rPr>
              <a:t>components </a:t>
            </a:r>
            <a:r>
              <a:rPr lang="en-US" sz="1800" dirty="0">
                <a:solidFill>
                  <a:srgbClr val="231F20"/>
                </a:solidFill>
                <a:effectLst/>
                <a:latin typeface="Bookman Old Style" panose="02050604050505020204" pitchFamily="18" charset="0"/>
                <a:ea typeface="Calibri" panose="020F0502020204030204" pitchFamily="34" charset="0"/>
              </a:rPr>
              <a:t>is </a:t>
            </a:r>
            <a:r>
              <a:rPr lang="en-US" sz="1800" spc="15" dirty="0">
                <a:solidFill>
                  <a:srgbClr val="231F20"/>
                </a:solidFill>
                <a:effectLst/>
                <a:latin typeface="Bookman Old Style" panose="02050604050505020204" pitchFamily="18" charset="0"/>
                <a:ea typeface="Calibri" panose="020F0502020204030204" pitchFamily="34" charset="0"/>
              </a:rPr>
              <a:t>shown  </a:t>
            </a:r>
            <a:r>
              <a:rPr lang="en-US" sz="1800" dirty="0">
                <a:solidFill>
                  <a:srgbClr val="231F20"/>
                </a:solidFill>
                <a:effectLst/>
                <a:latin typeface="Bookman Old Style" panose="02050604050505020204" pitchFamily="18" charset="0"/>
                <a:ea typeface="Calibri" panose="020F0502020204030204" pitchFamily="34" charset="0"/>
              </a:rPr>
              <a:t>in  </a:t>
            </a:r>
            <a:r>
              <a:rPr lang="en-US" sz="1800" spc="15" dirty="0">
                <a:solidFill>
                  <a:srgbClr val="231F20"/>
                </a:solidFill>
                <a:effectLst/>
                <a:latin typeface="Bookman Old Style" panose="02050604050505020204" pitchFamily="18" charset="0"/>
                <a:ea typeface="Calibri" panose="020F0502020204030204" pitchFamily="34" charset="0"/>
              </a:rPr>
              <a:t>Figure. </a:t>
            </a:r>
            <a:r>
              <a:rPr lang="en-US" sz="1800" spc="20" dirty="0">
                <a:solidFill>
                  <a:srgbClr val="231F20"/>
                </a:solidFill>
                <a:effectLst/>
                <a:latin typeface="Bookman Old Style" panose="02050604050505020204" pitchFamily="18" charset="0"/>
                <a:ea typeface="Calibri" panose="020F0502020204030204" pitchFamily="34" charset="0"/>
              </a:rPr>
              <a:t>The  </a:t>
            </a:r>
            <a:r>
              <a:rPr lang="en-US" sz="1800" spc="30" dirty="0">
                <a:solidFill>
                  <a:srgbClr val="231F20"/>
                </a:solidFill>
                <a:effectLst/>
                <a:latin typeface="Bookman Old Style" panose="02050604050505020204" pitchFamily="18" charset="0"/>
                <a:ea typeface="Calibri" panose="020F0502020204030204" pitchFamily="34" charset="0"/>
              </a:rPr>
              <a:t>components </a:t>
            </a:r>
            <a:r>
              <a:rPr lang="en-US" sz="1800" spc="10" dirty="0">
                <a:solidFill>
                  <a:srgbClr val="231F20"/>
                </a:solidFill>
                <a:effectLst/>
                <a:latin typeface="Bookman Old Style" panose="02050604050505020204" pitchFamily="18" charset="0"/>
                <a:ea typeface="Calibri" panose="020F0502020204030204" pitchFamily="34" charset="0"/>
              </a:rPr>
              <a:t>and</a:t>
            </a:r>
            <a:r>
              <a:rPr lang="en-US" sz="1800" spc="170"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subsystems</a:t>
            </a:r>
            <a:r>
              <a:rPr lang="en-US" sz="1800" spc="170"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include</a:t>
            </a:r>
            <a:r>
              <a:rPr lang="en-US" sz="1800" spc="170"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tower</a:t>
            </a:r>
            <a:r>
              <a:rPr lang="en-US" sz="1800" spc="170"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blades</a:t>
            </a:r>
            <a:r>
              <a:rPr lang="en-US" sz="1800" spc="165" dirty="0">
                <a:solidFill>
                  <a:srgbClr val="231F20"/>
                </a:solidFill>
                <a:effectLst/>
                <a:latin typeface="Bookman Old Style" panose="02050604050505020204" pitchFamily="18" charset="0"/>
                <a:ea typeface="Calibri" panose="020F0502020204030204" pitchFamily="34" charset="0"/>
              </a:rPr>
              <a:t> </a:t>
            </a:r>
            <a:r>
              <a:rPr lang="en-US" sz="1800" spc="10" dirty="0">
                <a:solidFill>
                  <a:srgbClr val="231F20"/>
                </a:solidFill>
                <a:effectLst/>
                <a:latin typeface="Bookman Old Style" panose="02050604050505020204" pitchFamily="18" charset="0"/>
                <a:ea typeface="Calibri" panose="020F0502020204030204" pitchFamily="34" charset="0"/>
              </a:rPr>
              <a:t>and</a:t>
            </a:r>
            <a:r>
              <a:rPr lang="en-US" sz="1800" spc="175"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support</a:t>
            </a:r>
            <a:r>
              <a:rPr lang="en-US" sz="1800" spc="170" dirty="0">
                <a:solidFill>
                  <a:srgbClr val="231F20"/>
                </a:solidFill>
                <a:effectLst/>
                <a:latin typeface="Bookman Old Style" panose="02050604050505020204" pitchFamily="18" charset="0"/>
                <a:ea typeface="Calibri" panose="020F0502020204030204" pitchFamily="34" charset="0"/>
              </a:rPr>
              <a:t> </a:t>
            </a:r>
            <a:r>
              <a:rPr lang="en-US" sz="1800" spc="20" dirty="0">
                <a:solidFill>
                  <a:srgbClr val="231F20"/>
                </a:solidFill>
                <a:effectLst/>
                <a:latin typeface="Bookman Old Style" panose="02050604050505020204" pitchFamily="18" charset="0"/>
                <a:ea typeface="Calibri" panose="020F0502020204030204" pitchFamily="34" charset="0"/>
              </a:rPr>
              <a:t>structure.</a:t>
            </a:r>
            <a:endParaRPr lang="en-IN" sz="1800" dirty="0">
              <a:effectLst/>
              <a:latin typeface="Bookman Old Style" panose="02050604050505020204" pitchFamily="18" charset="0"/>
              <a:ea typeface="Calibri" panose="020F0502020204030204" pitchFamily="34" charset="0"/>
            </a:endParaRPr>
          </a:p>
          <a:p>
            <a:pPr marL="120650" algn="just">
              <a:spcBef>
                <a:spcPts val="890"/>
              </a:spcBef>
            </a:pPr>
            <a:r>
              <a:rPr lang="en-US" sz="1800" b="1" dirty="0">
                <a:solidFill>
                  <a:srgbClr val="231F20"/>
                </a:solidFill>
                <a:effectLst/>
                <a:latin typeface="Bookman Old Style" panose="02050604050505020204" pitchFamily="18" charset="0"/>
                <a:ea typeface="Calibri" panose="020F0502020204030204" pitchFamily="34" charset="0"/>
              </a:rPr>
              <a:t>Tower (rotor shaft)</a:t>
            </a:r>
            <a:endParaRPr lang="en-IN" sz="1800" b="1" dirty="0">
              <a:effectLst/>
              <a:latin typeface="Bookman Old Style" panose="02050604050505020204" pitchFamily="18" charset="0"/>
              <a:ea typeface="Calibri" panose="020F0502020204030204" pitchFamily="34" charset="0"/>
            </a:endParaRPr>
          </a:p>
          <a:p>
            <a:pPr marL="0" marR="280035" indent="0" algn="just">
              <a:lnSpc>
                <a:spcPct val="97000"/>
              </a:lnSpc>
              <a:spcBef>
                <a:spcPts val="405"/>
              </a:spcBef>
              <a:spcAft>
                <a:spcPts val="0"/>
              </a:spcAft>
              <a:buNone/>
            </a:pPr>
            <a:r>
              <a:rPr lang="en-US" sz="1800" dirty="0">
                <a:solidFill>
                  <a:srgbClr val="231F20"/>
                </a:solidFill>
                <a:effectLst/>
                <a:latin typeface="Bookman Old Style" panose="02050604050505020204" pitchFamily="18" charset="0"/>
                <a:ea typeface="Calibri" panose="020F0502020204030204" pitchFamily="34" charset="0"/>
              </a:rPr>
              <a:t>The tower consists of a hollow vertical shaft which can rotate about its vertical axis between its bearings at top and bottom. It is provided with a support structure at the bottom and at the  upper  end,  it  is  supported  by  guy  ropes.  The  height  of  the  tower  is  about  l00  m.</a:t>
            </a:r>
            <a:endParaRPr lang="en-IN" sz="1800" dirty="0">
              <a:effectLst/>
              <a:latin typeface="Bookman Old Style" panose="020506040505050202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2472333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421B8-7DAF-4721-9BCC-E681B14CC257}"/>
              </a:ext>
            </a:extLst>
          </p:cNvPr>
          <p:cNvSpPr>
            <a:spLocks noGrp="1"/>
          </p:cNvSpPr>
          <p:nvPr>
            <p:ph type="title"/>
          </p:nvPr>
        </p:nvSpPr>
        <p:spPr/>
        <p:txBody>
          <a:bodyPr>
            <a:normAutofit/>
          </a:bodyPr>
          <a:lstStyle/>
          <a:p>
            <a:pPr algn="l"/>
            <a:r>
              <a:rPr lang="en-US" dirty="0"/>
              <a:t>Global and Local Winds</a:t>
            </a:r>
            <a:endParaRPr lang="en-IN" dirty="0"/>
          </a:p>
        </p:txBody>
      </p:sp>
      <p:sp>
        <p:nvSpPr>
          <p:cNvPr id="3" name="Content Placeholder 2">
            <a:extLst>
              <a:ext uri="{FF2B5EF4-FFF2-40B4-BE49-F238E27FC236}">
                <a16:creationId xmlns:a16="http://schemas.microsoft.com/office/drawing/2014/main" id="{312E0587-124C-4206-BB15-C6453DDB36FB}"/>
              </a:ext>
            </a:extLst>
          </p:cNvPr>
          <p:cNvSpPr>
            <a:spLocks noGrp="1"/>
          </p:cNvSpPr>
          <p:nvPr>
            <p:ph idx="1"/>
          </p:nvPr>
        </p:nvSpPr>
        <p:spPr>
          <a:xfrm>
            <a:off x="457200" y="1600200"/>
            <a:ext cx="8229600" cy="4800600"/>
          </a:xfrm>
        </p:spPr>
        <p:txBody>
          <a:bodyPr>
            <a:normAutofit fontScale="85000" lnSpcReduction="10000"/>
          </a:bodyPr>
          <a:lstStyle/>
          <a:p>
            <a:pPr marL="134620" marR="280035" algn="just">
              <a:lnSpc>
                <a:spcPct val="101000"/>
              </a:lnSpc>
              <a:spcBef>
                <a:spcPts val="325"/>
              </a:spcBef>
              <a:spcAft>
                <a:spcPts val="0"/>
              </a:spcAft>
            </a:pPr>
            <a:r>
              <a:rPr lang="en-US" sz="1900" dirty="0">
                <a:solidFill>
                  <a:srgbClr val="231F20"/>
                </a:solidFill>
                <a:effectLst/>
                <a:latin typeface="Bookman Old Style" panose="02050604050505020204" pitchFamily="18" charset="0"/>
                <a:ea typeface="Calibri" panose="020F0502020204030204" pitchFamily="34" charset="0"/>
              </a:rPr>
              <a:t>The primary force for </a:t>
            </a:r>
            <a:r>
              <a:rPr lang="en-US" sz="1900" b="1" dirty="0">
                <a:solidFill>
                  <a:srgbClr val="231F20"/>
                </a:solidFill>
                <a:effectLst/>
                <a:latin typeface="Bookman Old Style" panose="02050604050505020204" pitchFamily="18" charset="0"/>
                <a:ea typeface="Calibri" panose="020F0502020204030204" pitchFamily="34" charset="0"/>
              </a:rPr>
              <a:t>global winds </a:t>
            </a:r>
            <a:r>
              <a:rPr lang="en-US" sz="1900" dirty="0">
                <a:solidFill>
                  <a:srgbClr val="231F20"/>
                </a:solidFill>
                <a:effectLst/>
                <a:latin typeface="Bookman Old Style" panose="02050604050505020204" pitchFamily="18" charset="0"/>
                <a:ea typeface="Calibri" panose="020F0502020204030204" pitchFamily="34" charset="0"/>
              </a:rPr>
              <a:t>is produced due to differential heating of the earth surface at equator (0° longitudes) and polar regions (about ± 90° longitude). More heating takes place near the regions of equator and less heating occurs at polar regions, and so cold winds move from polar to equatorial regions. The air in touch with ocean water is much colder than air in the plain areas, and so cold winds generated from ocean areas move towards plain areas.</a:t>
            </a:r>
            <a:endParaRPr lang="en-IN" sz="1900" dirty="0">
              <a:effectLst/>
              <a:latin typeface="Bookman Old Style" panose="02050604050505020204" pitchFamily="18" charset="0"/>
              <a:ea typeface="Calibri" panose="020F0502020204030204" pitchFamily="34" charset="0"/>
            </a:endParaRPr>
          </a:p>
          <a:p>
            <a:pPr marL="120650" marR="280035" indent="228600" algn="just">
              <a:lnSpc>
                <a:spcPct val="97000"/>
              </a:lnSpc>
              <a:spcAft>
                <a:spcPts val="0"/>
              </a:spcAft>
            </a:pPr>
            <a:r>
              <a:rPr lang="en-US" sz="1900" dirty="0">
                <a:solidFill>
                  <a:srgbClr val="231F20"/>
                </a:solidFill>
                <a:effectLst/>
                <a:latin typeface="Bookman Old Style" panose="02050604050505020204" pitchFamily="18" charset="0"/>
                <a:ea typeface="Calibri" panose="020F0502020204030204" pitchFamily="34" charset="0"/>
              </a:rPr>
              <a:t>The rotation of the earth on its axis produces Coriolis force and this force is responsible for forcing the global winds towards </a:t>
            </a:r>
            <a:r>
              <a:rPr lang="en-US" sz="1900" dirty="0" err="1">
                <a:solidFill>
                  <a:srgbClr val="231F20"/>
                </a:solidFill>
                <a:effectLst/>
                <a:latin typeface="Bookman Old Style" panose="02050604050505020204" pitchFamily="18" charset="0"/>
                <a:ea typeface="Calibri" panose="020F0502020204030204" pitchFamily="34" charset="0"/>
              </a:rPr>
              <a:t>westernly</a:t>
            </a:r>
            <a:r>
              <a:rPr lang="en-US" sz="1900" dirty="0">
                <a:solidFill>
                  <a:srgbClr val="231F20"/>
                </a:solidFill>
                <a:effectLst/>
                <a:latin typeface="Bookman Old Style" panose="02050604050505020204" pitchFamily="18" charset="0"/>
                <a:ea typeface="Calibri" panose="020F0502020204030204" pitchFamily="34" charset="0"/>
              </a:rPr>
              <a:t> direction. These air currents are also called trade winds as sailing ships in the past used these air currents for ship movement and trading. The global winds and circulations are shown in Figure.</a:t>
            </a:r>
          </a:p>
          <a:p>
            <a:pPr marL="120650" marR="280035" indent="228600" algn="just">
              <a:lnSpc>
                <a:spcPct val="97000"/>
              </a:lnSpc>
            </a:pPr>
            <a:endParaRPr lang="en-US" sz="1900" dirty="0">
              <a:solidFill>
                <a:srgbClr val="231F20"/>
              </a:solidFill>
              <a:effectLst/>
              <a:latin typeface="Bookman Old Style" panose="02050604050505020204" pitchFamily="18" charset="0"/>
              <a:ea typeface="Calibri" panose="020F0502020204030204" pitchFamily="34" charset="0"/>
            </a:endParaRPr>
          </a:p>
          <a:p>
            <a:pPr marL="120650" marR="280035" indent="228600" algn="just">
              <a:lnSpc>
                <a:spcPct val="97000"/>
              </a:lnSpc>
            </a:pPr>
            <a:r>
              <a:rPr lang="en-US" sz="1900" b="1" dirty="0">
                <a:solidFill>
                  <a:srgbClr val="231F20"/>
                </a:solidFill>
                <a:effectLst/>
                <a:latin typeface="Bookman Old Style" panose="02050604050505020204" pitchFamily="18" charset="0"/>
                <a:ea typeface="Calibri" panose="020F0502020204030204" pitchFamily="34" charset="0"/>
              </a:rPr>
              <a:t>Local winds </a:t>
            </a:r>
            <a:r>
              <a:rPr lang="en-US" sz="1900" dirty="0">
                <a:solidFill>
                  <a:srgbClr val="231F20"/>
                </a:solidFill>
                <a:effectLst/>
                <a:latin typeface="Bookman Old Style" panose="02050604050505020204" pitchFamily="18" charset="0"/>
                <a:ea typeface="Calibri" panose="020F0502020204030204" pitchFamily="34" charset="0"/>
              </a:rPr>
              <a:t>are generated due to uneven heating. Uneven heating occurs on land surface and water bodies due to solar radiation. As a result, cool and heavy air currents move from water bodies to land surface. At night, the direction of wind is reversed as land surface cools more rapidly than water bodies. The same conditions also prevail in hilly areas where hill slope heats up during the day and cools down during the night more rapidly than the low land. This temperature difference causes air currents to move to the hill slope during the day and to the low-lying land during night.</a:t>
            </a:r>
            <a:endParaRPr lang="en-IN" sz="1900" dirty="0">
              <a:effectLst/>
              <a:latin typeface="Bookman Old Style" panose="02050604050505020204" pitchFamily="18" charset="0"/>
              <a:ea typeface="Calibri" panose="020F0502020204030204" pitchFamily="34" charset="0"/>
            </a:endParaRPr>
          </a:p>
          <a:p>
            <a:pPr marL="120650" marR="280035" indent="228600" algn="just">
              <a:lnSpc>
                <a:spcPct val="97000"/>
              </a:lnSpc>
              <a:spcAft>
                <a:spcPts val="0"/>
              </a:spcAft>
            </a:pP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8428380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2990C-4E59-4CFE-AE44-FA6EF58B4411}"/>
              </a:ext>
            </a:extLst>
          </p:cNvPr>
          <p:cNvSpPr>
            <a:spLocks noGrp="1"/>
          </p:cNvSpPr>
          <p:nvPr>
            <p:ph type="title"/>
          </p:nvPr>
        </p:nvSpPr>
        <p:spPr/>
        <p:txBody>
          <a:bodyPr/>
          <a:lstStyle/>
          <a:p>
            <a:r>
              <a:rPr lang="en-US" sz="4400" b="1" dirty="0">
                <a:latin typeface="Bookman Old Style" panose="02050604050505020204" pitchFamily="18" charset="0"/>
              </a:rPr>
              <a:t>VAWT</a:t>
            </a:r>
            <a:endParaRPr lang="en-IN" dirty="0"/>
          </a:p>
        </p:txBody>
      </p:sp>
      <p:sp>
        <p:nvSpPr>
          <p:cNvPr id="3" name="Content Placeholder 2">
            <a:extLst>
              <a:ext uri="{FF2B5EF4-FFF2-40B4-BE49-F238E27FC236}">
                <a16:creationId xmlns:a16="http://schemas.microsoft.com/office/drawing/2014/main" id="{CC144C66-64A9-40B6-B268-BE7E62927AE2}"/>
              </a:ext>
            </a:extLst>
          </p:cNvPr>
          <p:cNvSpPr>
            <a:spLocks noGrp="1"/>
          </p:cNvSpPr>
          <p:nvPr>
            <p:ph idx="1"/>
          </p:nvPr>
        </p:nvSpPr>
        <p:spPr/>
        <p:txBody>
          <a:bodyPr/>
          <a:lstStyle/>
          <a:p>
            <a:pPr marL="120650" algn="just">
              <a:spcBef>
                <a:spcPts val="435"/>
              </a:spcBef>
            </a:pPr>
            <a:r>
              <a:rPr lang="en-US" sz="1800" b="1" dirty="0">
                <a:solidFill>
                  <a:srgbClr val="231F20"/>
                </a:solidFill>
                <a:effectLst/>
                <a:latin typeface="Bookman Old Style" panose="02050604050505020204" pitchFamily="18" charset="0"/>
                <a:ea typeface="Calibri" panose="020F0502020204030204" pitchFamily="34" charset="0"/>
              </a:rPr>
              <a:t>Blades</a:t>
            </a:r>
            <a:endParaRPr lang="en-IN" sz="1800" b="1" dirty="0">
              <a:effectLst/>
              <a:latin typeface="Bookman Old Style" panose="02050604050505020204" pitchFamily="18" charset="0"/>
              <a:ea typeface="Calibri" panose="020F0502020204030204" pitchFamily="34" charset="0"/>
            </a:endParaRPr>
          </a:p>
          <a:p>
            <a:pPr marL="0" marR="280670" indent="0" algn="just">
              <a:lnSpc>
                <a:spcPct val="97000"/>
              </a:lnSpc>
              <a:spcBef>
                <a:spcPts val="405"/>
              </a:spcBef>
              <a:spcAft>
                <a:spcPts val="0"/>
              </a:spcAft>
              <a:buNone/>
            </a:pPr>
            <a:r>
              <a:rPr lang="en-US" sz="1800" dirty="0">
                <a:solidFill>
                  <a:srgbClr val="231F20"/>
                </a:solidFill>
                <a:effectLst/>
                <a:latin typeface="Bookman Old Style" panose="02050604050505020204" pitchFamily="18" charset="0"/>
                <a:ea typeface="Calibri" panose="020F0502020204030204" pitchFamily="34" charset="0"/>
              </a:rPr>
              <a:t>The wind turbine has two or three blades which are thin and curved shaped similar to an “eggbeater”. The blades are curved in such a way that minimum bending stresses are produced on rotation due to the centrifugal forces. The blades are designed in such a way that they offer </a:t>
            </a:r>
            <a:r>
              <a:rPr lang="en-US" sz="1800" dirty="0" err="1">
                <a:solidFill>
                  <a:srgbClr val="231F20"/>
                </a:solidFill>
                <a:effectLst/>
                <a:latin typeface="Bookman Old Style" panose="02050604050505020204" pitchFamily="18" charset="0"/>
                <a:ea typeface="Calibri" panose="020F0502020204030204" pitchFamily="34" charset="0"/>
              </a:rPr>
              <a:t>aerofoil</a:t>
            </a:r>
            <a:r>
              <a:rPr lang="en-US" sz="1800" dirty="0">
                <a:solidFill>
                  <a:srgbClr val="231F20"/>
                </a:solidFill>
                <a:effectLst/>
                <a:latin typeface="Bookman Old Style" panose="02050604050505020204" pitchFamily="18" charset="0"/>
                <a:ea typeface="Calibri" panose="020F0502020204030204" pitchFamily="34" charset="0"/>
              </a:rPr>
              <a:t> type cross section to wind stream. The height of blade is kept 94 m, diameter about 65 m and chord length about 2.4 m.</a:t>
            </a:r>
            <a:endParaRPr lang="en-IN" sz="1800" dirty="0">
              <a:effectLst/>
              <a:latin typeface="Bookman Old Style" panose="02050604050505020204" pitchFamily="18" charset="0"/>
              <a:ea typeface="Calibri" panose="020F0502020204030204" pitchFamily="34" charset="0"/>
            </a:endParaRPr>
          </a:p>
          <a:p>
            <a:pPr marL="120650" algn="just">
              <a:spcBef>
                <a:spcPts val="880"/>
              </a:spcBef>
            </a:pPr>
            <a:r>
              <a:rPr lang="en-US" sz="1800" b="1" dirty="0">
                <a:solidFill>
                  <a:srgbClr val="231F20"/>
                </a:solidFill>
                <a:effectLst/>
                <a:latin typeface="Bookman Old Style" panose="02050604050505020204" pitchFamily="18" charset="0"/>
                <a:ea typeface="Calibri" panose="020F0502020204030204" pitchFamily="34" charset="0"/>
              </a:rPr>
              <a:t>Support structure</a:t>
            </a:r>
            <a:endParaRPr lang="en-IN" sz="1800" b="1" dirty="0">
              <a:effectLst/>
              <a:latin typeface="Bookman Old Style" panose="02050604050505020204" pitchFamily="18" charset="0"/>
              <a:ea typeface="Calibri" panose="020F0502020204030204" pitchFamily="34" charset="0"/>
            </a:endParaRPr>
          </a:p>
          <a:p>
            <a:pPr marL="0" indent="0" algn="just">
              <a:spcBef>
                <a:spcPts val="385"/>
              </a:spcBef>
              <a:spcAft>
                <a:spcPts val="0"/>
              </a:spcAft>
              <a:buNone/>
            </a:pPr>
            <a:r>
              <a:rPr lang="en-US" sz="1800" dirty="0">
                <a:solidFill>
                  <a:srgbClr val="231F20"/>
                </a:solidFill>
                <a:effectLst/>
                <a:latin typeface="Bookman Old Style" panose="02050604050505020204" pitchFamily="18" charset="0"/>
                <a:ea typeface="Calibri" panose="020F0502020204030204" pitchFamily="34" charset="0"/>
              </a:rPr>
              <a:t>It is provided with blades, gearbox and generator to support the weight of tower.</a:t>
            </a:r>
            <a:endParaRPr lang="en-IN" sz="1800" dirty="0">
              <a:effectLst/>
              <a:latin typeface="Bookman Old Style" panose="020506040505050202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36657327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Bookman Old Style" panose="02050604050505020204" pitchFamily="18" charset="0"/>
              </a:rPr>
              <a:t>Rotors of VAWT</a:t>
            </a:r>
            <a:endParaRPr lang="en-IN" sz="4000" b="1" dirty="0">
              <a:latin typeface="Bookman Old Style" panose="02050604050505020204" pitchFamily="18" charset="0"/>
            </a:endParaRPr>
          </a:p>
        </p:txBody>
      </p:sp>
      <p:pic>
        <p:nvPicPr>
          <p:cNvPr id="4098" name="Picture 2"/>
          <p:cNvPicPr>
            <a:picLocks noGrp="1" noChangeAspect="1" noChangeArrowheads="1"/>
          </p:cNvPicPr>
          <p:nvPr>
            <p:ph idx="1"/>
          </p:nvPr>
        </p:nvPicPr>
        <p:blipFill>
          <a:blip r:embed="rId2"/>
          <a:stretch>
            <a:fillRect/>
          </a:stretch>
        </p:blipFill>
        <p:spPr bwMode="auto">
          <a:xfrm>
            <a:off x="914400" y="1758156"/>
            <a:ext cx="7315200" cy="421005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371600" y="6096000"/>
            <a:ext cx="6619875" cy="657225"/>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EC52C-41F6-482C-B82A-FAD06AE80649}"/>
              </a:ext>
            </a:extLst>
          </p:cNvPr>
          <p:cNvSpPr>
            <a:spLocks noGrp="1"/>
          </p:cNvSpPr>
          <p:nvPr>
            <p:ph type="title"/>
          </p:nvPr>
        </p:nvSpPr>
        <p:spPr>
          <a:xfrm>
            <a:off x="457200" y="381000"/>
            <a:ext cx="8229600" cy="457199"/>
          </a:xfrm>
        </p:spPr>
        <p:txBody>
          <a:bodyPr>
            <a:normAutofit fontScale="90000"/>
          </a:bodyPr>
          <a:lstStyle/>
          <a:p>
            <a:r>
              <a:rPr lang="en-US" sz="4400" b="1" dirty="0">
                <a:latin typeface="Bookman Old Style" panose="02050604050505020204" pitchFamily="18" charset="0"/>
              </a:rPr>
              <a:t>Rotors of VAWT</a:t>
            </a:r>
            <a:endParaRPr lang="en-IN" dirty="0"/>
          </a:p>
        </p:txBody>
      </p:sp>
      <p:sp>
        <p:nvSpPr>
          <p:cNvPr id="3" name="Content Placeholder 2">
            <a:extLst>
              <a:ext uri="{FF2B5EF4-FFF2-40B4-BE49-F238E27FC236}">
                <a16:creationId xmlns:a16="http://schemas.microsoft.com/office/drawing/2014/main" id="{6FAD61B1-4C9C-42EF-92CE-EA09C9396923}"/>
              </a:ext>
            </a:extLst>
          </p:cNvPr>
          <p:cNvSpPr>
            <a:spLocks noGrp="1"/>
          </p:cNvSpPr>
          <p:nvPr>
            <p:ph idx="1"/>
          </p:nvPr>
        </p:nvSpPr>
        <p:spPr>
          <a:xfrm>
            <a:off x="457200" y="1143000"/>
            <a:ext cx="8229600" cy="5257800"/>
          </a:xfrm>
        </p:spPr>
        <p:txBody>
          <a:bodyPr>
            <a:normAutofit/>
          </a:bodyPr>
          <a:lstStyle/>
          <a:p>
            <a:pPr marL="0" indent="0" algn="just">
              <a:buNone/>
            </a:pPr>
            <a:endParaRPr lang="en-US" sz="1800" spc="15" dirty="0">
              <a:solidFill>
                <a:srgbClr val="231F20"/>
              </a:solidFill>
              <a:latin typeface="Bookman Old Style" panose="02050604050505020204" pitchFamily="18" charset="0"/>
              <a:ea typeface="Calibri" panose="020F0502020204030204" pitchFamily="34" charset="0"/>
            </a:endParaRPr>
          </a:p>
          <a:p>
            <a:pPr marL="0" indent="0" algn="just">
              <a:buNone/>
            </a:pPr>
            <a:r>
              <a:rPr lang="en-US" sz="1800" spc="15" dirty="0" smtClean="0">
                <a:solidFill>
                  <a:srgbClr val="231F20"/>
                </a:solidFill>
                <a:effectLst/>
                <a:latin typeface="Bookman Old Style" panose="02050604050505020204" pitchFamily="18" charset="0"/>
                <a:ea typeface="Calibri" panose="020F0502020204030204" pitchFamily="34" charset="0"/>
              </a:rPr>
              <a:t>The </a:t>
            </a:r>
            <a:r>
              <a:rPr lang="en-US" sz="1800" spc="-50" dirty="0">
                <a:solidFill>
                  <a:srgbClr val="231F20"/>
                </a:solidFill>
                <a:effectLst/>
                <a:latin typeface="Bookman Old Style" panose="02050604050505020204" pitchFamily="18" charset="0"/>
                <a:ea typeface="Calibri" panose="020F0502020204030204" pitchFamily="34" charset="0"/>
              </a:rPr>
              <a:t>VAWTs </a:t>
            </a:r>
            <a:r>
              <a:rPr lang="en-US" sz="1800" spc="15" dirty="0">
                <a:solidFill>
                  <a:srgbClr val="231F20"/>
                </a:solidFill>
                <a:effectLst/>
                <a:latin typeface="Bookman Old Style" panose="02050604050505020204" pitchFamily="18" charset="0"/>
                <a:ea typeface="Calibri" panose="020F0502020204030204" pitchFamily="34" charset="0"/>
              </a:rPr>
              <a:t>can have various types </a:t>
            </a:r>
            <a:r>
              <a:rPr lang="en-US" sz="1800" dirty="0">
                <a:solidFill>
                  <a:srgbClr val="231F20"/>
                </a:solidFill>
                <a:effectLst/>
                <a:latin typeface="Bookman Old Style" panose="02050604050505020204" pitchFamily="18" charset="0"/>
                <a:ea typeface="Calibri" panose="020F0502020204030204" pitchFamily="34" charset="0"/>
              </a:rPr>
              <a:t>of </a:t>
            </a:r>
            <a:r>
              <a:rPr lang="en-US" sz="1800" spc="15" dirty="0">
                <a:solidFill>
                  <a:srgbClr val="231F20"/>
                </a:solidFill>
                <a:effectLst/>
                <a:latin typeface="Bookman Old Style" panose="02050604050505020204" pitchFamily="18" charset="0"/>
                <a:ea typeface="Calibri" panose="020F0502020204030204" pitchFamily="34" charset="0"/>
              </a:rPr>
              <a:t>rotors which include </a:t>
            </a:r>
            <a:r>
              <a:rPr lang="en-US" sz="1800" spc="10" dirty="0">
                <a:solidFill>
                  <a:srgbClr val="231F20"/>
                </a:solidFill>
                <a:effectLst/>
                <a:latin typeface="Bookman Old Style" panose="02050604050505020204" pitchFamily="18" charset="0"/>
                <a:ea typeface="Calibri" panose="020F0502020204030204" pitchFamily="34" charset="0"/>
              </a:rPr>
              <a:t>Cup </a:t>
            </a:r>
            <a:r>
              <a:rPr lang="en-US" sz="1800" spc="15" dirty="0">
                <a:solidFill>
                  <a:srgbClr val="231F20"/>
                </a:solidFill>
                <a:effectLst/>
                <a:latin typeface="Bookman Old Style" panose="02050604050505020204" pitchFamily="18" charset="0"/>
                <a:ea typeface="Calibri" panose="020F0502020204030204" pitchFamily="34" charset="0"/>
              </a:rPr>
              <a:t>type </a:t>
            </a:r>
            <a:r>
              <a:rPr lang="en-US" sz="1800" dirty="0">
                <a:solidFill>
                  <a:srgbClr val="231F20"/>
                </a:solidFill>
                <a:effectLst/>
                <a:latin typeface="Bookman Old Style" panose="02050604050505020204" pitchFamily="18" charset="0"/>
                <a:ea typeface="Calibri" panose="020F0502020204030204" pitchFamily="34" charset="0"/>
              </a:rPr>
              <a:t>rotor, </a:t>
            </a:r>
            <a:r>
              <a:rPr lang="en-US" sz="1800" spc="15" dirty="0" err="1">
                <a:solidFill>
                  <a:srgbClr val="231F20"/>
                </a:solidFill>
                <a:effectLst/>
                <a:latin typeface="Bookman Old Style" panose="02050604050505020204" pitchFamily="18" charset="0"/>
                <a:ea typeface="Calibri" panose="020F0502020204030204" pitchFamily="34" charset="0"/>
              </a:rPr>
              <a:t>Savonious</a:t>
            </a:r>
            <a:r>
              <a:rPr lang="en-US" sz="1800" spc="15"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rotor, </a:t>
            </a:r>
            <a:r>
              <a:rPr lang="en-US" sz="1800" spc="10" dirty="0" err="1">
                <a:solidFill>
                  <a:srgbClr val="231F20"/>
                </a:solidFill>
                <a:effectLst/>
                <a:latin typeface="Bookman Old Style" panose="02050604050505020204" pitchFamily="18" charset="0"/>
                <a:ea typeface="Calibri" panose="020F0502020204030204" pitchFamily="34" charset="0"/>
              </a:rPr>
              <a:t>Darrieus</a:t>
            </a:r>
            <a:r>
              <a:rPr lang="en-US" sz="1800" spc="10"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rotor, </a:t>
            </a:r>
            <a:r>
              <a:rPr lang="en-US" sz="1800" spc="15" dirty="0">
                <a:solidFill>
                  <a:srgbClr val="231F20"/>
                </a:solidFill>
                <a:effectLst/>
                <a:latin typeface="Bookman Old Style" panose="02050604050505020204" pitchFamily="18" charset="0"/>
                <a:ea typeface="Calibri" panose="020F0502020204030204" pitchFamily="34" charset="0"/>
              </a:rPr>
              <a:t>Musgrove rotor </a:t>
            </a:r>
            <a:r>
              <a:rPr lang="en-US" sz="1800" spc="10" dirty="0">
                <a:solidFill>
                  <a:srgbClr val="231F20"/>
                </a:solidFill>
                <a:effectLst/>
                <a:latin typeface="Bookman Old Style" panose="02050604050505020204" pitchFamily="18" charset="0"/>
                <a:ea typeface="Calibri" panose="020F0502020204030204" pitchFamily="34" charset="0"/>
              </a:rPr>
              <a:t>and </a:t>
            </a:r>
            <a:r>
              <a:rPr lang="en-US" sz="1800" spc="15" dirty="0">
                <a:solidFill>
                  <a:srgbClr val="231F20"/>
                </a:solidFill>
                <a:effectLst/>
                <a:latin typeface="Bookman Old Style" panose="02050604050505020204" pitchFamily="18" charset="0"/>
                <a:ea typeface="Calibri" panose="020F0502020204030204" pitchFamily="34" charset="0"/>
              </a:rPr>
              <a:t>Evans rotor </a:t>
            </a:r>
            <a:r>
              <a:rPr lang="en-US" sz="1800" dirty="0">
                <a:solidFill>
                  <a:srgbClr val="231F20"/>
                </a:solidFill>
                <a:effectLst/>
                <a:latin typeface="Bookman Old Style" panose="02050604050505020204" pitchFamily="18" charset="0"/>
                <a:ea typeface="Calibri" panose="020F0502020204030204" pitchFamily="34" charset="0"/>
              </a:rPr>
              <a:t>as </a:t>
            </a:r>
            <a:r>
              <a:rPr lang="en-US" sz="1800" spc="15" dirty="0">
                <a:solidFill>
                  <a:srgbClr val="231F20"/>
                </a:solidFill>
                <a:effectLst/>
                <a:latin typeface="Bookman Old Style" panose="02050604050505020204" pitchFamily="18" charset="0"/>
                <a:ea typeface="Calibri" panose="020F0502020204030204" pitchFamily="34" charset="0"/>
              </a:rPr>
              <a:t>shown </a:t>
            </a:r>
            <a:r>
              <a:rPr lang="en-US" sz="1800" dirty="0">
                <a:solidFill>
                  <a:srgbClr val="231F20"/>
                </a:solidFill>
                <a:effectLst/>
                <a:latin typeface="Bookman Old Style" panose="02050604050505020204" pitchFamily="18" charset="0"/>
                <a:ea typeface="Calibri" panose="020F0502020204030204" pitchFamily="34" charset="0"/>
              </a:rPr>
              <a:t>in </a:t>
            </a:r>
            <a:r>
              <a:rPr lang="en-US" sz="1800" spc="15" dirty="0" smtClean="0">
                <a:solidFill>
                  <a:srgbClr val="231F20"/>
                </a:solidFill>
                <a:effectLst/>
                <a:latin typeface="Bookman Old Style" panose="02050604050505020204" pitchFamily="18" charset="0"/>
                <a:ea typeface="Calibri" panose="020F0502020204030204" pitchFamily="34" charset="0"/>
              </a:rPr>
              <a:t>Figure. </a:t>
            </a:r>
            <a:r>
              <a:rPr lang="en-US" sz="1800" spc="10" dirty="0">
                <a:solidFill>
                  <a:srgbClr val="231F20"/>
                </a:solidFill>
                <a:effectLst/>
                <a:latin typeface="Bookman Old Style" panose="02050604050505020204" pitchFamily="18" charset="0"/>
                <a:ea typeface="Calibri" panose="020F0502020204030204" pitchFamily="34" charset="0"/>
              </a:rPr>
              <a:t>The </a:t>
            </a:r>
            <a:r>
              <a:rPr lang="en-US" sz="1800" spc="15" dirty="0">
                <a:solidFill>
                  <a:srgbClr val="231F20"/>
                </a:solidFill>
                <a:effectLst/>
                <a:latin typeface="Bookman Old Style" panose="02050604050505020204" pitchFamily="18" charset="0"/>
                <a:ea typeface="Calibri" panose="020F0502020204030204" pitchFamily="34" charset="0"/>
              </a:rPr>
              <a:t>simplest </a:t>
            </a:r>
            <a:r>
              <a:rPr lang="en-US" sz="1800" dirty="0">
                <a:solidFill>
                  <a:srgbClr val="231F20"/>
                </a:solidFill>
                <a:effectLst/>
                <a:latin typeface="Bookman Old Style" panose="02050604050505020204" pitchFamily="18" charset="0"/>
                <a:ea typeface="Calibri" panose="020F0502020204030204" pitchFamily="34" charset="0"/>
              </a:rPr>
              <a:t>of </a:t>
            </a:r>
            <a:r>
              <a:rPr lang="en-US" sz="1800" spc="20" dirty="0">
                <a:solidFill>
                  <a:srgbClr val="231F20"/>
                </a:solidFill>
                <a:effectLst/>
                <a:latin typeface="Bookman Old Style" panose="02050604050505020204" pitchFamily="18" charset="0"/>
                <a:ea typeface="Calibri" panose="020F0502020204030204" pitchFamily="34" charset="0"/>
              </a:rPr>
              <a:t>all </a:t>
            </a:r>
            <a:r>
              <a:rPr lang="en-US" sz="1800" dirty="0">
                <a:solidFill>
                  <a:srgbClr val="231F20"/>
                </a:solidFill>
                <a:effectLst/>
                <a:latin typeface="Bookman Old Style" panose="02050604050505020204" pitchFamily="18" charset="0"/>
                <a:ea typeface="Calibri" panose="020F0502020204030204" pitchFamily="34" charset="0"/>
              </a:rPr>
              <a:t>rotors</a:t>
            </a:r>
            <a:r>
              <a:rPr lang="en-US" sz="1800" spc="-85"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is</a:t>
            </a:r>
            <a:r>
              <a:rPr lang="en-US" sz="1800" spc="-85"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cup</a:t>
            </a:r>
            <a:r>
              <a:rPr lang="en-US" sz="1800" spc="-85"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type</a:t>
            </a:r>
            <a:r>
              <a:rPr lang="en-US" sz="1800" spc="-85"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rotor,</a:t>
            </a:r>
            <a:r>
              <a:rPr lang="en-US" sz="1800" spc="-85"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which</a:t>
            </a:r>
            <a:r>
              <a:rPr lang="en-US" sz="1800" spc="-85"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consists</a:t>
            </a:r>
            <a:r>
              <a:rPr lang="en-US" sz="1800" spc="-85"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of</a:t>
            </a:r>
            <a:r>
              <a:rPr lang="en-US" sz="1800" spc="-85"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three</a:t>
            </a:r>
            <a:r>
              <a:rPr lang="en-US" sz="1800" spc="-85"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or</a:t>
            </a:r>
            <a:r>
              <a:rPr lang="en-US" sz="1800" spc="-85"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four</a:t>
            </a:r>
            <a:r>
              <a:rPr lang="en-US" sz="1800" spc="-85"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cup</a:t>
            </a:r>
            <a:r>
              <a:rPr lang="en-US" sz="1800" spc="-85"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type</a:t>
            </a:r>
            <a:r>
              <a:rPr lang="en-US" sz="1800" spc="-80"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structures</a:t>
            </a:r>
            <a:r>
              <a:rPr lang="en-US" sz="1800" spc="-85"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attached</a:t>
            </a:r>
            <a:r>
              <a:rPr lang="en-US" sz="1800" spc="-85"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symmetrically to a </a:t>
            </a:r>
            <a:r>
              <a:rPr lang="en-US" sz="1800" spc="15" dirty="0">
                <a:solidFill>
                  <a:srgbClr val="231F20"/>
                </a:solidFill>
                <a:effectLst/>
                <a:latin typeface="Bookman Old Style" panose="02050604050505020204" pitchFamily="18" charset="0"/>
                <a:ea typeface="Calibri" panose="020F0502020204030204" pitchFamily="34" charset="0"/>
              </a:rPr>
              <a:t>vertical shaft. </a:t>
            </a:r>
            <a:r>
              <a:rPr lang="en-US" sz="1800" dirty="0">
                <a:solidFill>
                  <a:srgbClr val="231F20"/>
                </a:solidFill>
                <a:effectLst/>
                <a:latin typeface="Bookman Old Style" panose="02050604050505020204" pitchFamily="18" charset="0"/>
                <a:ea typeface="Calibri" panose="020F0502020204030204" pitchFamily="34" charset="0"/>
              </a:rPr>
              <a:t>It </a:t>
            </a:r>
            <a:r>
              <a:rPr lang="en-US" sz="1800" spc="15" dirty="0">
                <a:solidFill>
                  <a:srgbClr val="231F20"/>
                </a:solidFill>
                <a:effectLst/>
                <a:latin typeface="Bookman Old Style" panose="02050604050505020204" pitchFamily="18" charset="0"/>
                <a:ea typeface="Calibri" panose="020F0502020204030204" pitchFamily="34" charset="0"/>
              </a:rPr>
              <a:t>works </a:t>
            </a:r>
            <a:r>
              <a:rPr lang="en-US" sz="1800" dirty="0">
                <a:solidFill>
                  <a:srgbClr val="231F20"/>
                </a:solidFill>
                <a:effectLst/>
                <a:latin typeface="Bookman Old Style" panose="02050604050505020204" pitchFamily="18" charset="0"/>
                <a:ea typeface="Calibri" panose="020F0502020204030204" pitchFamily="34" charset="0"/>
              </a:rPr>
              <a:t>on the </a:t>
            </a:r>
            <a:r>
              <a:rPr lang="en-US" sz="1800" spc="15" dirty="0">
                <a:solidFill>
                  <a:srgbClr val="231F20"/>
                </a:solidFill>
                <a:effectLst/>
                <a:latin typeface="Bookman Old Style" panose="02050604050505020204" pitchFamily="18" charset="0"/>
                <a:ea typeface="Calibri" panose="020F0502020204030204" pitchFamily="34" charset="0"/>
              </a:rPr>
              <a:t>principle </a:t>
            </a:r>
            <a:r>
              <a:rPr lang="en-US" sz="1800" spc="10" dirty="0">
                <a:solidFill>
                  <a:srgbClr val="231F20"/>
                </a:solidFill>
                <a:effectLst/>
                <a:latin typeface="Bookman Old Style" panose="02050604050505020204" pitchFamily="18" charset="0"/>
                <a:ea typeface="Calibri" panose="020F0502020204030204" pitchFamily="34" charset="0"/>
              </a:rPr>
              <a:t>that </a:t>
            </a:r>
            <a:r>
              <a:rPr lang="en-US" sz="1800" spc="15" dirty="0">
                <a:solidFill>
                  <a:srgbClr val="231F20"/>
                </a:solidFill>
                <a:effectLst/>
                <a:latin typeface="Bookman Old Style" panose="02050604050505020204" pitchFamily="18" charset="0"/>
                <a:ea typeface="Calibri" panose="020F0502020204030204" pitchFamily="34" charset="0"/>
              </a:rPr>
              <a:t>drag </a:t>
            </a:r>
            <a:r>
              <a:rPr lang="en-US" sz="1800" spc="10" dirty="0">
                <a:solidFill>
                  <a:srgbClr val="231F20"/>
                </a:solidFill>
                <a:effectLst/>
                <a:latin typeface="Bookman Old Style" panose="02050604050505020204" pitchFamily="18" charset="0"/>
                <a:ea typeface="Calibri" panose="020F0502020204030204" pitchFamily="34" charset="0"/>
              </a:rPr>
              <a:t>force </a:t>
            </a:r>
            <a:r>
              <a:rPr lang="en-US" sz="1800" dirty="0">
                <a:solidFill>
                  <a:srgbClr val="231F20"/>
                </a:solidFill>
                <a:effectLst/>
                <a:latin typeface="Bookman Old Style" panose="02050604050505020204" pitchFamily="18" charset="0"/>
                <a:ea typeface="Calibri" panose="020F0502020204030204" pitchFamily="34" charset="0"/>
              </a:rPr>
              <a:t>on a </a:t>
            </a:r>
            <a:r>
              <a:rPr lang="en-US" sz="1800" spc="10" dirty="0">
                <a:solidFill>
                  <a:srgbClr val="231F20"/>
                </a:solidFill>
                <a:effectLst/>
                <a:latin typeface="Bookman Old Style" panose="02050604050505020204" pitchFamily="18" charset="0"/>
                <a:ea typeface="Calibri" panose="020F0502020204030204" pitchFamily="34" charset="0"/>
              </a:rPr>
              <a:t>large </a:t>
            </a:r>
            <a:r>
              <a:rPr lang="en-US" sz="1800" spc="15" dirty="0">
                <a:solidFill>
                  <a:srgbClr val="231F20"/>
                </a:solidFill>
                <a:effectLst/>
                <a:latin typeface="Bookman Old Style" panose="02050604050505020204" pitchFamily="18" charset="0"/>
                <a:ea typeface="Calibri" panose="020F0502020204030204" pitchFamily="34" charset="0"/>
              </a:rPr>
              <a:t>concave surface </a:t>
            </a:r>
            <a:r>
              <a:rPr lang="en-US" sz="1800" dirty="0">
                <a:solidFill>
                  <a:srgbClr val="231F20"/>
                </a:solidFill>
                <a:effectLst/>
                <a:latin typeface="Bookman Old Style" panose="02050604050505020204" pitchFamily="18" charset="0"/>
                <a:ea typeface="Calibri" panose="020F0502020204030204" pitchFamily="34" charset="0"/>
              </a:rPr>
              <a:t>is</a:t>
            </a:r>
            <a:r>
              <a:rPr lang="en-US" sz="1800" spc="-145" dirty="0">
                <a:solidFill>
                  <a:srgbClr val="231F20"/>
                </a:solidFill>
                <a:effectLst/>
                <a:latin typeface="Bookman Old Style" panose="02050604050505020204" pitchFamily="18" charset="0"/>
                <a:ea typeface="Calibri" panose="020F0502020204030204" pitchFamily="34" charset="0"/>
              </a:rPr>
              <a:t> </a:t>
            </a:r>
            <a:r>
              <a:rPr lang="en-US" sz="1800" spc="20" dirty="0">
                <a:solidFill>
                  <a:srgbClr val="231F20"/>
                </a:solidFill>
                <a:effectLst/>
                <a:latin typeface="Bookman Old Style" panose="02050604050505020204" pitchFamily="18" charset="0"/>
                <a:ea typeface="Calibri" panose="020F0502020204030204" pitchFamily="34" charset="0"/>
              </a:rPr>
              <a:t>more </a:t>
            </a:r>
            <a:r>
              <a:rPr lang="en-US" sz="1800" spc="15" dirty="0">
                <a:solidFill>
                  <a:srgbClr val="231F20"/>
                </a:solidFill>
                <a:effectLst/>
                <a:latin typeface="Bookman Old Style" panose="02050604050505020204" pitchFamily="18" charset="0"/>
                <a:ea typeface="Calibri" panose="020F0502020204030204" pitchFamily="34" charset="0"/>
              </a:rPr>
              <a:t>than that </a:t>
            </a:r>
            <a:r>
              <a:rPr lang="en-US" sz="1800" dirty="0">
                <a:solidFill>
                  <a:srgbClr val="231F20"/>
                </a:solidFill>
                <a:effectLst/>
                <a:latin typeface="Bookman Old Style" panose="02050604050505020204" pitchFamily="18" charset="0"/>
                <a:ea typeface="Calibri" panose="020F0502020204030204" pitchFamily="34" charset="0"/>
              </a:rPr>
              <a:t>on a </a:t>
            </a:r>
            <a:r>
              <a:rPr lang="en-US" sz="1800" spc="15" dirty="0">
                <a:solidFill>
                  <a:srgbClr val="231F20"/>
                </a:solidFill>
                <a:effectLst/>
                <a:latin typeface="Bookman Old Style" panose="02050604050505020204" pitchFamily="18" charset="0"/>
                <a:ea typeface="Calibri" panose="020F0502020204030204" pitchFamily="34" charset="0"/>
              </a:rPr>
              <a:t>convex surface </a:t>
            </a:r>
            <a:r>
              <a:rPr lang="en-US" sz="1800" dirty="0">
                <a:solidFill>
                  <a:srgbClr val="231F20"/>
                </a:solidFill>
                <a:effectLst/>
                <a:latin typeface="Bookman Old Style" panose="02050604050505020204" pitchFamily="18" charset="0"/>
                <a:ea typeface="Calibri" panose="020F0502020204030204" pitchFamily="34" charset="0"/>
              </a:rPr>
              <a:t>of </a:t>
            </a:r>
            <a:r>
              <a:rPr lang="en-US" sz="1800" spc="10" dirty="0">
                <a:solidFill>
                  <a:srgbClr val="231F20"/>
                </a:solidFill>
                <a:effectLst/>
                <a:latin typeface="Bookman Old Style" panose="02050604050505020204" pitchFamily="18" charset="0"/>
                <a:ea typeface="Calibri" panose="020F0502020204030204" pitchFamily="34" charset="0"/>
              </a:rPr>
              <a:t>the cup </a:t>
            </a:r>
            <a:r>
              <a:rPr lang="en-US" sz="1800" spc="15" dirty="0">
                <a:solidFill>
                  <a:srgbClr val="231F20"/>
                </a:solidFill>
                <a:effectLst/>
                <a:latin typeface="Bookman Old Style" panose="02050604050505020204" pitchFamily="18" charset="0"/>
                <a:ea typeface="Calibri" panose="020F0502020204030204" pitchFamily="34" charset="0"/>
              </a:rPr>
              <a:t>when wind stream strikes these surfaces, </a:t>
            </a:r>
            <a:r>
              <a:rPr lang="en-US" sz="1800" spc="10" dirty="0">
                <a:solidFill>
                  <a:srgbClr val="231F20"/>
                </a:solidFill>
                <a:effectLst/>
                <a:latin typeface="Bookman Old Style" panose="02050604050505020204" pitchFamily="18" charset="0"/>
                <a:ea typeface="Calibri" panose="020F0502020204030204" pitchFamily="34" charset="0"/>
              </a:rPr>
              <a:t>and </a:t>
            </a:r>
            <a:r>
              <a:rPr lang="en-US" sz="1800" dirty="0">
                <a:solidFill>
                  <a:srgbClr val="231F20"/>
                </a:solidFill>
                <a:effectLst/>
                <a:latin typeface="Bookman Old Style" panose="02050604050505020204" pitchFamily="18" charset="0"/>
                <a:ea typeface="Calibri" panose="020F0502020204030204" pitchFamily="34" charset="0"/>
              </a:rPr>
              <a:t>so</a:t>
            </a:r>
            <a:r>
              <a:rPr lang="en-US" sz="1800" spc="-155" dirty="0">
                <a:solidFill>
                  <a:srgbClr val="231F20"/>
                </a:solidFill>
                <a:effectLst/>
                <a:latin typeface="Bookman Old Style" panose="02050604050505020204" pitchFamily="18" charset="0"/>
                <a:ea typeface="Calibri" panose="020F0502020204030204" pitchFamily="34" charset="0"/>
              </a:rPr>
              <a:t> </a:t>
            </a:r>
            <a:r>
              <a:rPr lang="en-US" sz="1800" spc="20" dirty="0">
                <a:solidFill>
                  <a:srgbClr val="231F20"/>
                </a:solidFill>
                <a:effectLst/>
                <a:latin typeface="Bookman Old Style" panose="02050604050505020204" pitchFamily="18" charset="0"/>
                <a:ea typeface="Calibri" panose="020F0502020204030204" pitchFamily="34" charset="0"/>
              </a:rPr>
              <a:t>the </a:t>
            </a:r>
            <a:r>
              <a:rPr lang="en-US" sz="1800" spc="15" dirty="0">
                <a:solidFill>
                  <a:srgbClr val="231F20"/>
                </a:solidFill>
                <a:effectLst/>
                <a:latin typeface="Bookman Old Style" panose="02050604050505020204" pitchFamily="18" charset="0"/>
                <a:ea typeface="Calibri" panose="020F0502020204030204" pitchFamily="34" charset="0"/>
              </a:rPr>
              <a:t>rotor consisting </a:t>
            </a:r>
            <a:r>
              <a:rPr lang="en-US" sz="1800" dirty="0">
                <a:solidFill>
                  <a:srgbClr val="231F20"/>
                </a:solidFill>
                <a:effectLst/>
                <a:latin typeface="Bookman Old Style" panose="02050604050505020204" pitchFamily="18" charset="0"/>
                <a:ea typeface="Calibri" panose="020F0502020204030204" pitchFamily="34" charset="0"/>
              </a:rPr>
              <a:t>of </a:t>
            </a:r>
            <a:r>
              <a:rPr lang="en-US" sz="1800" spc="15" dirty="0">
                <a:solidFill>
                  <a:srgbClr val="231F20"/>
                </a:solidFill>
                <a:effectLst/>
                <a:latin typeface="Bookman Old Style" panose="02050604050505020204" pitchFamily="18" charset="0"/>
                <a:ea typeface="Calibri" panose="020F0502020204030204" pitchFamily="34" charset="0"/>
              </a:rPr>
              <a:t>cups starts rotating. </a:t>
            </a:r>
            <a:r>
              <a:rPr lang="en-US" sz="1800" spc="10" dirty="0">
                <a:solidFill>
                  <a:srgbClr val="231F20"/>
                </a:solidFill>
                <a:effectLst/>
                <a:latin typeface="Bookman Old Style" panose="02050604050505020204" pitchFamily="18" charset="0"/>
                <a:ea typeface="Calibri" panose="020F0502020204030204" pitchFamily="34" charset="0"/>
              </a:rPr>
              <a:t>However, </a:t>
            </a:r>
            <a:r>
              <a:rPr lang="en-US" sz="1800" spc="15" dirty="0">
                <a:solidFill>
                  <a:srgbClr val="231F20"/>
                </a:solidFill>
                <a:effectLst/>
                <a:latin typeface="Bookman Old Style" panose="02050604050505020204" pitchFamily="18" charset="0"/>
                <a:ea typeface="Calibri" panose="020F0502020204030204" pitchFamily="34" charset="0"/>
              </a:rPr>
              <a:t>such rotors cannot extract enough energy from winds </a:t>
            </a:r>
            <a:r>
              <a:rPr lang="en-US" sz="1800" spc="10" dirty="0">
                <a:solidFill>
                  <a:srgbClr val="231F20"/>
                </a:solidFill>
                <a:effectLst/>
                <a:latin typeface="Bookman Old Style" panose="02050604050505020204" pitchFamily="18" charset="0"/>
                <a:ea typeface="Calibri" panose="020F0502020204030204" pitchFamily="34" charset="0"/>
              </a:rPr>
              <a:t>and </a:t>
            </a:r>
            <a:r>
              <a:rPr lang="en-US" sz="1800" spc="15" dirty="0">
                <a:solidFill>
                  <a:srgbClr val="231F20"/>
                </a:solidFill>
                <a:effectLst/>
                <a:latin typeface="Bookman Old Style" panose="02050604050505020204" pitchFamily="18" charset="0"/>
                <a:ea typeface="Calibri" panose="020F0502020204030204" pitchFamily="34" charset="0"/>
              </a:rPr>
              <a:t>therefore </a:t>
            </a:r>
            <a:r>
              <a:rPr lang="en-US" sz="1800" spc="10" dirty="0">
                <a:solidFill>
                  <a:srgbClr val="231F20"/>
                </a:solidFill>
                <a:effectLst/>
                <a:latin typeface="Bookman Old Style" panose="02050604050505020204" pitchFamily="18" charset="0"/>
                <a:ea typeface="Calibri" panose="020F0502020204030204" pitchFamily="34" charset="0"/>
              </a:rPr>
              <a:t>are not </a:t>
            </a:r>
            <a:r>
              <a:rPr lang="en-US" sz="1800" spc="15" dirty="0">
                <a:solidFill>
                  <a:srgbClr val="231F20"/>
                </a:solidFill>
                <a:effectLst/>
                <a:latin typeface="Bookman Old Style" panose="02050604050505020204" pitchFamily="18" charset="0"/>
                <a:ea typeface="Calibri" panose="020F0502020204030204" pitchFamily="34" charset="0"/>
              </a:rPr>
              <a:t>used </a:t>
            </a:r>
            <a:r>
              <a:rPr lang="en-US" sz="1800" spc="10" dirty="0">
                <a:solidFill>
                  <a:srgbClr val="231F20"/>
                </a:solidFill>
                <a:effectLst/>
                <a:latin typeface="Bookman Old Style" panose="02050604050505020204" pitchFamily="18" charset="0"/>
                <a:ea typeface="Calibri" panose="020F0502020204030204" pitchFamily="34" charset="0"/>
              </a:rPr>
              <a:t>for </a:t>
            </a:r>
            <a:r>
              <a:rPr lang="en-US" sz="1800" spc="15" dirty="0">
                <a:solidFill>
                  <a:srgbClr val="231F20"/>
                </a:solidFill>
                <a:effectLst/>
                <a:latin typeface="Bookman Old Style" panose="02050604050505020204" pitchFamily="18" charset="0"/>
                <a:ea typeface="Calibri" panose="020F0502020204030204" pitchFamily="34" charset="0"/>
              </a:rPr>
              <a:t>power generation. These devices </a:t>
            </a:r>
            <a:r>
              <a:rPr lang="en-US" sz="1800" spc="10" dirty="0">
                <a:solidFill>
                  <a:srgbClr val="231F20"/>
                </a:solidFill>
                <a:effectLst/>
                <a:latin typeface="Bookman Old Style" panose="02050604050505020204" pitchFamily="18" charset="0"/>
                <a:ea typeface="Calibri" panose="020F0502020204030204" pitchFamily="34" charset="0"/>
              </a:rPr>
              <a:t>are </a:t>
            </a:r>
            <a:r>
              <a:rPr lang="en-US" sz="1800" spc="15" dirty="0">
                <a:solidFill>
                  <a:srgbClr val="231F20"/>
                </a:solidFill>
                <a:effectLst/>
                <a:latin typeface="Bookman Old Style" panose="02050604050505020204" pitchFamily="18" charset="0"/>
                <a:ea typeface="Calibri" panose="020F0502020204030204" pitchFamily="34" charset="0"/>
              </a:rPr>
              <a:t>mainly </a:t>
            </a:r>
            <a:r>
              <a:rPr lang="en-US" sz="1800" spc="20" dirty="0">
                <a:solidFill>
                  <a:srgbClr val="231F20"/>
                </a:solidFill>
                <a:effectLst/>
                <a:latin typeface="Bookman Old Style" panose="02050604050505020204" pitchFamily="18" charset="0"/>
                <a:ea typeface="Calibri" panose="020F0502020204030204" pitchFamily="34" charset="0"/>
              </a:rPr>
              <a:t>used </a:t>
            </a:r>
            <a:r>
              <a:rPr lang="en-US" sz="1800" spc="10" dirty="0">
                <a:solidFill>
                  <a:srgbClr val="231F20"/>
                </a:solidFill>
                <a:effectLst/>
                <a:latin typeface="Bookman Old Style" panose="02050604050505020204" pitchFamily="18" charset="0"/>
                <a:ea typeface="Calibri" panose="020F0502020204030204" pitchFamily="34" charset="0"/>
              </a:rPr>
              <a:t>for </a:t>
            </a:r>
            <a:r>
              <a:rPr lang="en-US" sz="1800" spc="15" dirty="0">
                <a:solidFill>
                  <a:srgbClr val="231F20"/>
                </a:solidFill>
                <a:effectLst/>
                <a:latin typeface="Bookman Old Style" panose="02050604050505020204" pitchFamily="18" charset="0"/>
                <a:ea typeface="Calibri" panose="020F0502020204030204" pitchFamily="34" charset="0"/>
              </a:rPr>
              <a:t>wind </a:t>
            </a:r>
            <a:r>
              <a:rPr lang="en-US" sz="1800" spc="20" dirty="0">
                <a:solidFill>
                  <a:srgbClr val="231F20"/>
                </a:solidFill>
                <a:effectLst/>
                <a:latin typeface="Bookman Old Style" panose="02050604050505020204" pitchFamily="18" charset="0"/>
                <a:ea typeface="Calibri" panose="020F0502020204030204" pitchFamily="34" charset="0"/>
              </a:rPr>
              <a:t>speed </a:t>
            </a:r>
            <a:r>
              <a:rPr lang="en-US" sz="1800" spc="15" dirty="0">
                <a:solidFill>
                  <a:srgbClr val="231F20"/>
                </a:solidFill>
                <a:effectLst/>
                <a:latin typeface="Bookman Old Style" panose="02050604050505020204" pitchFamily="18" charset="0"/>
                <a:ea typeface="Calibri" panose="020F0502020204030204" pitchFamily="34" charset="0"/>
              </a:rPr>
              <a:t>measuring instruments such </a:t>
            </a:r>
            <a:r>
              <a:rPr lang="en-US" sz="1800" spc="10" dirty="0">
                <a:solidFill>
                  <a:srgbClr val="231F20"/>
                </a:solidFill>
                <a:effectLst/>
                <a:latin typeface="Bookman Old Style" panose="02050604050505020204" pitchFamily="18" charset="0"/>
                <a:ea typeface="Calibri" panose="020F0502020204030204" pitchFamily="34" charset="0"/>
              </a:rPr>
              <a:t>as the </a:t>
            </a:r>
            <a:r>
              <a:rPr lang="en-US" sz="1800" spc="15" dirty="0">
                <a:solidFill>
                  <a:srgbClr val="231F20"/>
                </a:solidFill>
                <a:effectLst/>
                <a:latin typeface="Bookman Old Style" panose="02050604050505020204" pitchFamily="18" charset="0"/>
                <a:ea typeface="Calibri" panose="020F0502020204030204" pitchFamily="34" charset="0"/>
              </a:rPr>
              <a:t>cup anemometer. </a:t>
            </a:r>
            <a:r>
              <a:rPr lang="en-US" sz="1800" spc="10" dirty="0">
                <a:solidFill>
                  <a:srgbClr val="231F20"/>
                </a:solidFill>
                <a:effectLst/>
                <a:latin typeface="Bookman Old Style" panose="02050604050505020204" pitchFamily="18" charset="0"/>
                <a:ea typeface="Calibri" panose="020F0502020204030204" pitchFamily="34" charset="0"/>
              </a:rPr>
              <a:t>The </a:t>
            </a:r>
            <a:r>
              <a:rPr lang="en-US" sz="1800" spc="15" dirty="0" err="1">
                <a:solidFill>
                  <a:srgbClr val="231F20"/>
                </a:solidFill>
                <a:effectLst/>
                <a:latin typeface="Bookman Old Style" panose="02050604050505020204" pitchFamily="18" charset="0"/>
                <a:ea typeface="Calibri" panose="020F0502020204030204" pitchFamily="34" charset="0"/>
              </a:rPr>
              <a:t>Savonius</a:t>
            </a:r>
            <a:r>
              <a:rPr lang="en-US" sz="1800" spc="15" dirty="0">
                <a:solidFill>
                  <a:srgbClr val="231F20"/>
                </a:solidFill>
                <a:effectLst/>
                <a:latin typeface="Bookman Old Style" panose="02050604050505020204" pitchFamily="18" charset="0"/>
                <a:ea typeface="Calibri" panose="020F0502020204030204" pitchFamily="34" charset="0"/>
              </a:rPr>
              <a:t> </a:t>
            </a:r>
            <a:r>
              <a:rPr lang="en-US" sz="1800" spc="20" dirty="0">
                <a:solidFill>
                  <a:srgbClr val="231F20"/>
                </a:solidFill>
                <a:effectLst/>
                <a:latin typeface="Bookman Old Style" panose="02050604050505020204" pitchFamily="18" charset="0"/>
                <a:ea typeface="Calibri" panose="020F0502020204030204" pitchFamily="34" charset="0"/>
              </a:rPr>
              <a:t>rotor </a:t>
            </a:r>
            <a:r>
              <a:rPr lang="en-US" sz="1800" spc="15" dirty="0">
                <a:solidFill>
                  <a:srgbClr val="231F20"/>
                </a:solidFill>
                <a:effectLst/>
                <a:latin typeface="Bookman Old Style" panose="02050604050505020204" pitchFamily="18" charset="0"/>
                <a:ea typeface="Calibri" panose="020F0502020204030204" pitchFamily="34" charset="0"/>
              </a:rPr>
              <a:t>(S-rotor) </a:t>
            </a:r>
            <a:r>
              <a:rPr lang="en-US" sz="1800" dirty="0">
                <a:solidFill>
                  <a:srgbClr val="231F20"/>
                </a:solidFill>
                <a:effectLst/>
                <a:latin typeface="Bookman Old Style" panose="02050604050505020204" pitchFamily="18" charset="0"/>
                <a:ea typeface="Calibri" panose="020F0502020204030204" pitchFamily="34" charset="0"/>
              </a:rPr>
              <a:t>is </a:t>
            </a:r>
            <a:r>
              <a:rPr lang="en-US" sz="1800" spc="10" dirty="0">
                <a:solidFill>
                  <a:srgbClr val="231F20"/>
                </a:solidFill>
                <a:effectLst/>
                <a:latin typeface="Bookman Old Style" panose="02050604050505020204" pitchFamily="18" charset="0"/>
                <a:ea typeface="Calibri" panose="020F0502020204030204" pitchFamily="34" charset="0"/>
              </a:rPr>
              <a:t>formed </a:t>
            </a:r>
            <a:r>
              <a:rPr lang="en-US" sz="1800" spc="15" dirty="0">
                <a:solidFill>
                  <a:srgbClr val="231F20"/>
                </a:solidFill>
                <a:effectLst/>
                <a:latin typeface="Bookman Old Style" panose="02050604050505020204" pitchFamily="18" charset="0"/>
                <a:ea typeface="Calibri" panose="020F0502020204030204" pitchFamily="34" charset="0"/>
              </a:rPr>
              <a:t>with </a:t>
            </a:r>
            <a:r>
              <a:rPr lang="en-US" sz="1800" dirty="0">
                <a:solidFill>
                  <a:srgbClr val="231F20"/>
                </a:solidFill>
                <a:effectLst/>
                <a:latin typeface="Bookman Old Style" panose="02050604050505020204" pitchFamily="18" charset="0"/>
                <a:ea typeface="Calibri" panose="020F0502020204030204" pitchFamily="34" charset="0"/>
              </a:rPr>
              <a:t>two </a:t>
            </a:r>
            <a:r>
              <a:rPr lang="en-US" sz="1800" spc="15" dirty="0">
                <a:solidFill>
                  <a:srgbClr val="231F20"/>
                </a:solidFill>
                <a:effectLst/>
                <a:latin typeface="Bookman Old Style" panose="02050604050505020204" pitchFamily="18" charset="0"/>
                <a:ea typeface="Calibri" panose="020F0502020204030204" pitchFamily="34" charset="0"/>
              </a:rPr>
              <a:t>half-cylinders attached </a:t>
            </a:r>
            <a:r>
              <a:rPr lang="en-US" sz="1800" dirty="0">
                <a:solidFill>
                  <a:srgbClr val="231F20"/>
                </a:solidFill>
                <a:effectLst/>
                <a:latin typeface="Bookman Old Style" panose="02050604050505020204" pitchFamily="18" charset="0"/>
                <a:ea typeface="Calibri" panose="020F0502020204030204" pitchFamily="34" charset="0"/>
              </a:rPr>
              <a:t>to a </a:t>
            </a:r>
            <a:r>
              <a:rPr lang="en-US" sz="1800" spc="15" dirty="0">
                <a:solidFill>
                  <a:srgbClr val="231F20"/>
                </a:solidFill>
                <a:effectLst/>
                <a:latin typeface="Bookman Old Style" panose="02050604050505020204" pitchFamily="18" charset="0"/>
                <a:ea typeface="Calibri" panose="020F0502020204030204" pitchFamily="34" charset="0"/>
              </a:rPr>
              <a:t>vertical axis, </a:t>
            </a:r>
            <a:r>
              <a:rPr lang="en-US" sz="1800" spc="10" dirty="0">
                <a:solidFill>
                  <a:srgbClr val="231F20"/>
                </a:solidFill>
                <a:effectLst/>
                <a:latin typeface="Bookman Old Style" panose="02050604050505020204" pitchFamily="18" charset="0"/>
                <a:ea typeface="Calibri" panose="020F0502020204030204" pitchFamily="34" charset="0"/>
              </a:rPr>
              <a:t>but facing </a:t>
            </a:r>
            <a:r>
              <a:rPr lang="en-US" sz="1800" dirty="0">
                <a:solidFill>
                  <a:srgbClr val="231F20"/>
                </a:solidFill>
                <a:effectLst/>
                <a:latin typeface="Bookman Old Style" panose="02050604050505020204" pitchFamily="18" charset="0"/>
                <a:ea typeface="Calibri" panose="020F0502020204030204" pitchFamily="34" charset="0"/>
              </a:rPr>
              <a:t>in </a:t>
            </a:r>
            <a:r>
              <a:rPr lang="en-US" sz="1800" spc="20" dirty="0">
                <a:solidFill>
                  <a:srgbClr val="231F20"/>
                </a:solidFill>
                <a:effectLst/>
                <a:latin typeface="Bookman Old Style" panose="02050604050505020204" pitchFamily="18" charset="0"/>
                <a:ea typeface="Calibri" panose="020F0502020204030204" pitchFamily="34" charset="0"/>
              </a:rPr>
              <a:t>opposite </a:t>
            </a:r>
            <a:r>
              <a:rPr lang="en-US" sz="1800" spc="15" dirty="0">
                <a:solidFill>
                  <a:srgbClr val="231F20"/>
                </a:solidFill>
                <a:effectLst/>
                <a:latin typeface="Bookman Old Style" panose="02050604050505020204" pitchFamily="18" charset="0"/>
                <a:ea typeface="Calibri" panose="020F0502020204030204" pitchFamily="34" charset="0"/>
              </a:rPr>
              <a:t>directions.</a:t>
            </a:r>
            <a:r>
              <a:rPr lang="en-US" sz="1800" spc="225"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S-rotor</a:t>
            </a:r>
            <a:r>
              <a:rPr lang="en-US" sz="1800" spc="230" dirty="0">
                <a:solidFill>
                  <a:srgbClr val="231F20"/>
                </a:solidFill>
                <a:effectLst/>
                <a:latin typeface="Bookman Old Style" panose="02050604050505020204" pitchFamily="18" charset="0"/>
                <a:ea typeface="Calibri" panose="020F0502020204030204" pitchFamily="34" charset="0"/>
              </a:rPr>
              <a:t> </a:t>
            </a:r>
            <a:r>
              <a:rPr lang="en-US" sz="1800" spc="10" dirty="0">
                <a:solidFill>
                  <a:srgbClr val="231F20"/>
                </a:solidFill>
                <a:effectLst/>
                <a:latin typeface="Bookman Old Style" panose="02050604050505020204" pitchFamily="18" charset="0"/>
                <a:ea typeface="Calibri" panose="020F0502020204030204" pitchFamily="34" charset="0"/>
              </a:rPr>
              <a:t>can</a:t>
            </a:r>
            <a:r>
              <a:rPr lang="en-US" sz="1800" spc="225"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produce</a:t>
            </a:r>
            <a:r>
              <a:rPr lang="en-US" sz="1800" spc="230"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high</a:t>
            </a:r>
            <a:r>
              <a:rPr lang="en-US" sz="1800" spc="225"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starting</a:t>
            </a:r>
            <a:r>
              <a:rPr lang="en-US" sz="1800" spc="230"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torque</a:t>
            </a:r>
            <a:r>
              <a:rPr lang="en-US" sz="1800" spc="225"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at</a:t>
            </a:r>
            <a:r>
              <a:rPr lang="en-US" sz="1800" spc="230" dirty="0">
                <a:solidFill>
                  <a:srgbClr val="231F20"/>
                </a:solidFill>
                <a:effectLst/>
                <a:latin typeface="Bookman Old Style" panose="02050604050505020204" pitchFamily="18" charset="0"/>
                <a:ea typeface="Calibri" panose="020F0502020204030204" pitchFamily="34" charset="0"/>
              </a:rPr>
              <a:t> </a:t>
            </a:r>
            <a:r>
              <a:rPr lang="en-US" sz="1800" spc="10" dirty="0">
                <a:solidFill>
                  <a:srgbClr val="231F20"/>
                </a:solidFill>
                <a:effectLst/>
                <a:latin typeface="Bookman Old Style" panose="02050604050505020204" pitchFamily="18" charset="0"/>
                <a:ea typeface="Calibri" panose="020F0502020204030204" pitchFamily="34" charset="0"/>
              </a:rPr>
              <a:t>low</a:t>
            </a:r>
            <a:r>
              <a:rPr lang="en-US" sz="1800" spc="225"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wind</a:t>
            </a:r>
            <a:r>
              <a:rPr lang="en-US" sz="1800" spc="230"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speed.</a:t>
            </a:r>
            <a:r>
              <a:rPr lang="en-US" sz="1800" spc="230" dirty="0">
                <a:solidFill>
                  <a:srgbClr val="231F20"/>
                </a:solidFill>
                <a:effectLst/>
                <a:latin typeface="Bookman Old Style" panose="02050604050505020204" pitchFamily="18" charset="0"/>
                <a:ea typeface="Calibri" panose="020F0502020204030204" pitchFamily="34" charset="0"/>
              </a:rPr>
              <a:t> </a:t>
            </a:r>
            <a:r>
              <a:rPr lang="en-US" sz="1800" dirty="0">
                <a:solidFill>
                  <a:srgbClr val="231F20"/>
                </a:solidFill>
                <a:effectLst/>
                <a:latin typeface="Bookman Old Style" panose="02050604050505020204" pitchFamily="18" charset="0"/>
                <a:ea typeface="Calibri" panose="020F0502020204030204" pitchFamily="34" charset="0"/>
              </a:rPr>
              <a:t>It</a:t>
            </a:r>
            <a:r>
              <a:rPr lang="en-US" sz="1800" spc="225" dirty="0">
                <a:solidFill>
                  <a:srgbClr val="231F20"/>
                </a:solidFill>
                <a:effectLst/>
                <a:latin typeface="Bookman Old Style" panose="02050604050505020204" pitchFamily="18" charset="0"/>
                <a:ea typeface="Calibri" panose="020F0502020204030204" pitchFamily="34" charset="0"/>
              </a:rPr>
              <a:t> </a:t>
            </a:r>
            <a:r>
              <a:rPr lang="en-US" sz="1800" spc="10" dirty="0">
                <a:solidFill>
                  <a:srgbClr val="231F20"/>
                </a:solidFill>
                <a:effectLst/>
                <a:latin typeface="Bookman Old Style" panose="02050604050505020204" pitchFamily="18" charset="0"/>
                <a:ea typeface="Calibri" panose="020F0502020204030204" pitchFamily="34" charset="0"/>
              </a:rPr>
              <a:t>has</a:t>
            </a:r>
            <a:r>
              <a:rPr lang="en-US" sz="1800" spc="230" dirty="0">
                <a:solidFill>
                  <a:srgbClr val="231F20"/>
                </a:solidFill>
                <a:effectLst/>
                <a:latin typeface="Bookman Old Style" panose="02050604050505020204" pitchFamily="18" charset="0"/>
                <a:ea typeface="Calibri" panose="020F0502020204030204" pitchFamily="34" charset="0"/>
              </a:rPr>
              <a:t> </a:t>
            </a:r>
            <a:r>
              <a:rPr lang="en-US" sz="1800" spc="15" dirty="0">
                <a:solidFill>
                  <a:srgbClr val="231F20"/>
                </a:solidFill>
                <a:effectLst/>
                <a:latin typeface="Bookman Old Style" panose="02050604050505020204" pitchFamily="18" charset="0"/>
                <a:ea typeface="Calibri" panose="020F0502020204030204" pitchFamily="34" charset="0"/>
              </a:rPr>
              <a:t>also</a:t>
            </a:r>
            <a:r>
              <a:rPr lang="en-US" sz="1800" spc="225" dirty="0">
                <a:solidFill>
                  <a:srgbClr val="231F20"/>
                </a:solidFill>
                <a:effectLst/>
                <a:latin typeface="Bookman Old Style" panose="02050604050505020204" pitchFamily="18" charset="0"/>
                <a:ea typeface="Calibri" panose="020F0502020204030204" pitchFamily="34" charset="0"/>
              </a:rPr>
              <a:t> </a:t>
            </a:r>
            <a:r>
              <a:rPr lang="en-US" sz="1800" spc="20" dirty="0">
                <a:solidFill>
                  <a:srgbClr val="231F20"/>
                </a:solidFill>
                <a:effectLst/>
                <a:latin typeface="Bookman Old Style" panose="02050604050505020204" pitchFamily="18" charset="0"/>
                <a:ea typeface="Calibri" panose="020F0502020204030204" pitchFamily="34" charset="0"/>
              </a:rPr>
              <a:t>low </a:t>
            </a:r>
            <a:r>
              <a:rPr lang="en-US" sz="1800" dirty="0">
                <a:solidFill>
                  <a:srgbClr val="231F20"/>
                </a:solidFill>
                <a:effectLst/>
                <a:latin typeface="Bookman Old Style" panose="02050604050505020204" pitchFamily="18" charset="0"/>
                <a:ea typeface="Calibri" panose="020F0502020204030204" pitchFamily="34" charset="0"/>
              </a:rPr>
              <a:t>efficiency of conversion of wind energy. As it can extract power even from low-speed winds, it can operate and deliver power throughout the day. Hence, such rotor is used for applications where low power is required, such as in wind pumping. </a:t>
            </a: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7175481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marL="0" indent="0" algn="just">
              <a:buNone/>
            </a:pPr>
            <a:endParaRPr lang="en-US" sz="1800" dirty="0" smtClean="0">
              <a:solidFill>
                <a:srgbClr val="231F20"/>
              </a:solidFill>
              <a:latin typeface="Bookman Old Style" panose="02050604050505020204" pitchFamily="18" charset="0"/>
              <a:ea typeface="Calibri" panose="020F0502020204030204" pitchFamily="34" charset="0"/>
            </a:endParaRPr>
          </a:p>
          <a:p>
            <a:pPr marL="0" indent="0" algn="just">
              <a:buNone/>
            </a:pPr>
            <a:endParaRPr lang="en-US" sz="1800" dirty="0">
              <a:solidFill>
                <a:srgbClr val="231F20"/>
              </a:solidFill>
              <a:latin typeface="Bookman Old Style" panose="02050604050505020204" pitchFamily="18" charset="0"/>
              <a:ea typeface="Calibri" panose="020F0502020204030204" pitchFamily="34" charset="0"/>
            </a:endParaRPr>
          </a:p>
          <a:p>
            <a:pPr marL="0" indent="0" algn="just">
              <a:buNone/>
            </a:pPr>
            <a:r>
              <a:rPr lang="en-US" sz="1800" dirty="0" err="1" smtClean="0">
                <a:solidFill>
                  <a:srgbClr val="231F20"/>
                </a:solidFill>
                <a:latin typeface="Bookman Old Style" panose="02050604050505020204" pitchFamily="18" charset="0"/>
                <a:ea typeface="Calibri" panose="020F0502020204030204" pitchFamily="34" charset="0"/>
              </a:rPr>
              <a:t>Darrieus</a:t>
            </a:r>
            <a:r>
              <a:rPr lang="en-US" sz="1800" dirty="0" smtClean="0">
                <a:solidFill>
                  <a:srgbClr val="231F20"/>
                </a:solidFill>
                <a:latin typeface="Bookman Old Style" panose="02050604050505020204" pitchFamily="18" charset="0"/>
                <a:ea typeface="Calibri" panose="020F0502020204030204" pitchFamily="34" charset="0"/>
              </a:rPr>
              <a:t> </a:t>
            </a:r>
            <a:r>
              <a:rPr lang="en-US" sz="1800" dirty="0">
                <a:solidFill>
                  <a:srgbClr val="231F20"/>
                </a:solidFill>
                <a:latin typeface="Bookman Old Style" panose="02050604050505020204" pitchFamily="18" charset="0"/>
                <a:ea typeface="Calibri" panose="020F0502020204030204" pitchFamily="34" charset="0"/>
              </a:rPr>
              <a:t>rotor consists of two or three curved blades attached to a rotor shaft similar to an eggbeater. It has good power coefficient and is used for large power generation. It also has a large tip speed ratio, thereby developing large bending stresses in the blades due to centrifugal forces formed. The main drawback of this rotor is that it is not self-starting due to lower starting torque developed by it. It has to be run generally by using its electrical generator as motor. The blades also have fixed pitch which cannot be changed. This results in unmanageable output at high wind speeds. Musgrove (H-shaped) rotor has fixed pitch on blades attached to rotor shaft, but the blades are foldable to control power. The Evans rotor has blades which are hinged on a vertical rotor shaft and the blade pitch is varied cyclically during rotation to regulate the power output. It is a self-starting rotor.</a:t>
            </a:r>
            <a:endParaRPr lang="en-IN" sz="1800" dirty="0">
              <a:latin typeface="Bookman Old Style" panose="02050604050505020204" pitchFamily="18" charset="0"/>
              <a:ea typeface="Calibri" panose="020F0502020204030204" pitchFamily="34" charset="0"/>
            </a:endParaRPr>
          </a:p>
          <a:p>
            <a:pPr algn="just"/>
            <a:endParaRPr lang="en-IN" sz="1800" dirty="0"/>
          </a:p>
        </p:txBody>
      </p:sp>
    </p:spTree>
    <p:extLst>
      <p:ext uri="{BB962C8B-B14F-4D97-AF65-F5344CB8AC3E}">
        <p14:creationId xmlns:p14="http://schemas.microsoft.com/office/powerpoint/2010/main" val="5666070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b="1" dirty="0">
                <a:latin typeface="Bookman Old Style" panose="02050604050505020204" pitchFamily="18" charset="0"/>
              </a:rPr>
              <a:t>Comparison of HAWT &amp; VAWT</a:t>
            </a:r>
            <a:endParaRPr lang="en-IN" sz="3600" b="1" dirty="0">
              <a:latin typeface="Bookman Old Style" panose="02050604050505020204" pitchFamily="18" charset="0"/>
            </a:endParaRPr>
          </a:p>
        </p:txBody>
      </p:sp>
      <p:pic>
        <p:nvPicPr>
          <p:cNvPr id="6" name="Content Placeholder 5">
            <a:extLst>
              <a:ext uri="{FF2B5EF4-FFF2-40B4-BE49-F238E27FC236}">
                <a16:creationId xmlns:a16="http://schemas.microsoft.com/office/drawing/2014/main" id="{A2D2EF00-C385-40DB-BA76-C9DA0CD9ED5D}"/>
              </a:ext>
            </a:extLst>
          </p:cNvPr>
          <p:cNvPicPr>
            <a:picLocks noGrp="1" noChangeAspect="1"/>
          </p:cNvPicPr>
          <p:nvPr>
            <p:ph idx="1"/>
          </p:nvPr>
        </p:nvPicPr>
        <p:blipFill>
          <a:blip r:embed="rId2"/>
          <a:stretch>
            <a:fillRect/>
          </a:stretch>
        </p:blipFill>
        <p:spPr>
          <a:xfrm>
            <a:off x="685800" y="1295400"/>
            <a:ext cx="7696200" cy="5127606"/>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973CC-1D08-4F3F-9D37-58BFCE1B1E71}"/>
              </a:ext>
            </a:extLst>
          </p:cNvPr>
          <p:cNvSpPr>
            <a:spLocks noGrp="1"/>
          </p:cNvSpPr>
          <p:nvPr>
            <p:ph type="title"/>
          </p:nvPr>
        </p:nvSpPr>
        <p:spPr/>
        <p:txBody>
          <a:bodyPr>
            <a:normAutofit/>
          </a:bodyPr>
          <a:lstStyle/>
          <a:p>
            <a:pPr algn="l"/>
            <a:r>
              <a:rPr lang="en-US" sz="4000" dirty="0">
                <a:latin typeface="Bookman Old Style" panose="02050604050505020204" pitchFamily="18" charset="0"/>
              </a:rPr>
              <a:t>Advantages</a:t>
            </a:r>
            <a:endParaRPr lang="en-IN" sz="4000"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6151B698-EB5B-4F42-B290-F769D937A7B2}"/>
              </a:ext>
            </a:extLst>
          </p:cNvPr>
          <p:cNvSpPr>
            <a:spLocks noGrp="1"/>
          </p:cNvSpPr>
          <p:nvPr>
            <p:ph idx="1"/>
          </p:nvPr>
        </p:nvSpPr>
        <p:spPr/>
        <p:txBody>
          <a:bodyPr>
            <a:normAutofit lnSpcReduction="10000"/>
          </a:bodyPr>
          <a:lstStyle/>
          <a:p>
            <a:pPr algn="just"/>
            <a:r>
              <a:rPr lang="en-US" dirty="0">
                <a:latin typeface="Bookman Old Style" panose="02050604050505020204" pitchFamily="18" charset="0"/>
              </a:rPr>
              <a:t>It is a renewable source</a:t>
            </a:r>
          </a:p>
          <a:p>
            <a:pPr algn="just"/>
            <a:r>
              <a:rPr lang="en-US" dirty="0">
                <a:latin typeface="Bookman Old Style" panose="02050604050505020204" pitchFamily="18" charset="0"/>
              </a:rPr>
              <a:t>Like all forms of solar energy, wind power system are non-polluting, as it has no adverse influence on the environment</a:t>
            </a:r>
          </a:p>
          <a:p>
            <a:pPr algn="just"/>
            <a:r>
              <a:rPr lang="en-US" dirty="0">
                <a:latin typeface="Bookman Old Style" panose="02050604050505020204" pitchFamily="18" charset="0"/>
              </a:rPr>
              <a:t>Wind energy systems avoid fuel provision and transport</a:t>
            </a:r>
          </a:p>
          <a:p>
            <a:pPr algn="just"/>
            <a:r>
              <a:rPr lang="en-US" dirty="0">
                <a:latin typeface="Bookman Old Style" panose="02050604050505020204" pitchFamily="18" charset="0"/>
              </a:rPr>
              <a:t>On small scale </a:t>
            </a:r>
            <a:r>
              <a:rPr lang="en-US" dirty="0" err="1">
                <a:latin typeface="Bookman Old Style" panose="02050604050505020204" pitchFamily="18" charset="0"/>
              </a:rPr>
              <a:t>upto</a:t>
            </a:r>
            <a:r>
              <a:rPr lang="en-US" dirty="0">
                <a:latin typeface="Bookman Old Style" panose="02050604050505020204" pitchFamily="18" charset="0"/>
              </a:rPr>
              <a:t> a few Kilowatt system is less costly.</a:t>
            </a:r>
          </a:p>
          <a:p>
            <a:endParaRPr lang="en-US" dirty="0"/>
          </a:p>
          <a:p>
            <a:endParaRPr lang="en-IN" dirty="0"/>
          </a:p>
        </p:txBody>
      </p:sp>
    </p:spTree>
    <p:extLst>
      <p:ext uri="{BB962C8B-B14F-4D97-AF65-F5344CB8AC3E}">
        <p14:creationId xmlns:p14="http://schemas.microsoft.com/office/powerpoint/2010/main" val="3619084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73ED3-BC3D-4A41-A85B-FE85B662F830}"/>
              </a:ext>
            </a:extLst>
          </p:cNvPr>
          <p:cNvSpPr>
            <a:spLocks noGrp="1"/>
          </p:cNvSpPr>
          <p:nvPr>
            <p:ph type="title"/>
          </p:nvPr>
        </p:nvSpPr>
        <p:spPr/>
        <p:txBody>
          <a:bodyPr>
            <a:normAutofit/>
          </a:bodyPr>
          <a:lstStyle/>
          <a:p>
            <a:pPr algn="l"/>
            <a:r>
              <a:rPr lang="en-US" sz="4000" dirty="0">
                <a:latin typeface="Bookman Old Style" panose="02050604050505020204" pitchFamily="18" charset="0"/>
              </a:rPr>
              <a:t>Disadvantages</a:t>
            </a:r>
            <a:endParaRPr lang="en-IN" sz="4000"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DB19045F-A489-4EE7-AA60-559BCCFC907D}"/>
              </a:ext>
            </a:extLst>
          </p:cNvPr>
          <p:cNvSpPr>
            <a:spLocks noGrp="1"/>
          </p:cNvSpPr>
          <p:nvPr>
            <p:ph idx="1"/>
          </p:nvPr>
        </p:nvSpPr>
        <p:spPr/>
        <p:txBody>
          <a:bodyPr>
            <a:normAutofit lnSpcReduction="10000"/>
          </a:bodyPr>
          <a:lstStyle/>
          <a:p>
            <a:pPr algn="just"/>
            <a:r>
              <a:rPr lang="en-US" sz="2800" dirty="0">
                <a:latin typeface="Bookman Old Style" panose="02050604050505020204" pitchFamily="18" charset="0"/>
              </a:rPr>
              <a:t>Wind energy is available in dilute and fluctuating in nature</a:t>
            </a:r>
          </a:p>
          <a:p>
            <a:pPr algn="just"/>
            <a:r>
              <a:rPr lang="en-US" sz="2800" dirty="0">
                <a:latin typeface="Bookman Old Style" panose="02050604050505020204" pitchFamily="18" charset="0"/>
              </a:rPr>
              <a:t>Unlike water energy wind energy needs storage capacity because of its irregularity</a:t>
            </a:r>
          </a:p>
          <a:p>
            <a:pPr algn="just"/>
            <a:r>
              <a:rPr lang="en-US" sz="2800" dirty="0">
                <a:latin typeface="Bookman Old Style" panose="02050604050505020204" pitchFamily="18" charset="0"/>
              </a:rPr>
              <a:t>Wind energy systems are noisy in operation</a:t>
            </a:r>
          </a:p>
          <a:p>
            <a:pPr algn="just"/>
            <a:r>
              <a:rPr lang="en-US" sz="2800" dirty="0">
                <a:latin typeface="Bookman Old Style" panose="02050604050505020204" pitchFamily="18" charset="0"/>
              </a:rPr>
              <a:t>Wind power systems have a relatively high overall weight.</a:t>
            </a:r>
          </a:p>
          <a:p>
            <a:pPr algn="just"/>
            <a:r>
              <a:rPr lang="en-US" sz="2800" dirty="0">
                <a:latin typeface="Bookman Old Style" panose="02050604050505020204" pitchFamily="18" charset="0"/>
              </a:rPr>
              <a:t>Large areas are needed, propellors 1 to 3 m in diameter deliver power in  the 30 to 300W range</a:t>
            </a:r>
          </a:p>
          <a:p>
            <a:endParaRPr lang="en-IN" dirty="0"/>
          </a:p>
        </p:txBody>
      </p:sp>
    </p:spTree>
    <p:extLst>
      <p:ext uri="{BB962C8B-B14F-4D97-AF65-F5344CB8AC3E}">
        <p14:creationId xmlns:p14="http://schemas.microsoft.com/office/powerpoint/2010/main" val="1931220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0F1E-5515-4B6D-BD45-03283C03422E}"/>
              </a:ext>
            </a:extLst>
          </p:cNvPr>
          <p:cNvSpPr>
            <a:spLocks noGrp="1"/>
          </p:cNvSpPr>
          <p:nvPr>
            <p:ph type="title"/>
          </p:nvPr>
        </p:nvSpPr>
        <p:spPr/>
        <p:txBody>
          <a:bodyPr>
            <a:normAutofit/>
          </a:bodyPr>
          <a:lstStyle/>
          <a:p>
            <a:pPr algn="l"/>
            <a:r>
              <a:rPr lang="en-US" sz="4000" dirty="0">
                <a:latin typeface="Bookman Old Style" panose="02050604050505020204" pitchFamily="18" charset="0"/>
              </a:rPr>
              <a:t>Applications</a:t>
            </a:r>
            <a:endParaRPr lang="en-IN" sz="4000"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BE530B4B-AFFA-487A-AD0C-2EEC39E179B2}"/>
              </a:ext>
            </a:extLst>
          </p:cNvPr>
          <p:cNvSpPr>
            <a:spLocks noGrp="1"/>
          </p:cNvSpPr>
          <p:nvPr>
            <p:ph idx="1"/>
          </p:nvPr>
        </p:nvSpPr>
        <p:spPr/>
        <p:txBody>
          <a:bodyPr>
            <a:normAutofit/>
          </a:bodyPr>
          <a:lstStyle/>
          <a:p>
            <a:r>
              <a:rPr lang="en-US" sz="2800" dirty="0">
                <a:latin typeface="Bookman Old Style" panose="02050604050505020204" pitchFamily="18" charset="0"/>
              </a:rPr>
              <a:t>Pumping applications</a:t>
            </a:r>
          </a:p>
          <a:p>
            <a:r>
              <a:rPr lang="en-US" sz="2800" dirty="0">
                <a:latin typeface="Bookman Old Style" panose="02050604050505020204" pitchFamily="18" charset="0"/>
              </a:rPr>
              <a:t>Direct heat applications</a:t>
            </a:r>
          </a:p>
          <a:p>
            <a:r>
              <a:rPr lang="en-US" sz="2800" dirty="0">
                <a:latin typeface="Bookman Old Style" panose="02050604050505020204" pitchFamily="18" charset="0"/>
              </a:rPr>
              <a:t>Electrical Generation applications</a:t>
            </a:r>
            <a:endParaRPr lang="en-IN" sz="2800" dirty="0">
              <a:latin typeface="Bookman Old Style" panose="02050604050505020204" pitchFamily="18" charset="0"/>
            </a:endParaRPr>
          </a:p>
        </p:txBody>
      </p:sp>
    </p:spTree>
    <p:extLst>
      <p:ext uri="{BB962C8B-B14F-4D97-AF65-F5344CB8AC3E}">
        <p14:creationId xmlns:p14="http://schemas.microsoft.com/office/powerpoint/2010/main" val="32571915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200" dirty="0" smtClean="0">
                <a:latin typeface="Bookman Old Style" panose="02050604050505020204" pitchFamily="18" charset="0"/>
              </a:rPr>
              <a:t>Pumping &amp; Direct Heat Applications</a:t>
            </a:r>
            <a:endParaRPr lang="en-IN" sz="3200" dirty="0">
              <a:latin typeface="Bookman Old Style" panose="02050604050505020204" pitchFamily="18" charset="0"/>
            </a:endParaRPr>
          </a:p>
        </p:txBody>
      </p:sp>
      <p:pic>
        <p:nvPicPr>
          <p:cNvPr id="1026" name="Picture 2" descr="PDF] Direct Conversion of Wind Energy into Heat Using Joule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51953" y="2616832"/>
            <a:ext cx="4206240" cy="3505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sing Windmills to Deliver Water | AgriTechTomorr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59" y="1143000"/>
            <a:ext cx="4316441" cy="32264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715000" y="6248400"/>
            <a:ext cx="1832553" cy="369332"/>
          </a:xfrm>
          <a:prstGeom prst="rect">
            <a:avLst/>
          </a:prstGeom>
          <a:noFill/>
        </p:spPr>
        <p:txBody>
          <a:bodyPr wrap="none" rtlCol="0">
            <a:spAutoFit/>
          </a:bodyPr>
          <a:lstStyle/>
          <a:p>
            <a:r>
              <a:rPr lang="en-US" dirty="0" smtClean="0">
                <a:latin typeface="Bookman Old Style" panose="02050604050505020204" pitchFamily="18" charset="0"/>
              </a:rPr>
              <a:t>Joule Machine</a:t>
            </a:r>
            <a:endParaRPr lang="en-IN" dirty="0">
              <a:latin typeface="Bookman Old Style" panose="02050604050505020204" pitchFamily="18" charset="0"/>
            </a:endParaRPr>
          </a:p>
        </p:txBody>
      </p:sp>
    </p:spTree>
    <p:extLst>
      <p:ext uri="{BB962C8B-B14F-4D97-AF65-F5344CB8AC3E}">
        <p14:creationId xmlns:p14="http://schemas.microsoft.com/office/powerpoint/2010/main" val="40414063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312530">
            <a:off x="3124200" y="2895600"/>
            <a:ext cx="3130985" cy="707886"/>
          </a:xfrm>
          <a:prstGeom prst="rect">
            <a:avLst/>
          </a:prstGeom>
          <a:noFill/>
        </p:spPr>
        <p:txBody>
          <a:bodyPr wrap="none" rtlCol="0">
            <a:spAutoFit/>
          </a:bodyPr>
          <a:lstStyle/>
          <a:p>
            <a:r>
              <a:rPr lang="en-US" sz="4000" b="1" i="1" dirty="0">
                <a:latin typeface="Bookman Old Style" pitchFamily="18" charset="0"/>
              </a:rPr>
              <a:t>Thank You</a:t>
            </a:r>
            <a:endParaRPr lang="en-IN" sz="4000" b="1" i="1" dirty="0">
              <a:latin typeface="Bookman Old Style"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68C62-F8E4-48D5-B8C0-8125987406CD}"/>
              </a:ext>
            </a:extLst>
          </p:cNvPr>
          <p:cNvSpPr>
            <a:spLocks noGrp="1"/>
          </p:cNvSpPr>
          <p:nvPr>
            <p:ph type="title"/>
          </p:nvPr>
        </p:nvSpPr>
        <p:spPr/>
        <p:txBody>
          <a:bodyPr>
            <a:normAutofit/>
          </a:bodyPr>
          <a:lstStyle/>
          <a:p>
            <a:pPr algn="l"/>
            <a:r>
              <a:rPr lang="en-US" sz="3200" b="1" dirty="0">
                <a:latin typeface="Bookman Old Style" panose="02050604050505020204" pitchFamily="18" charset="0"/>
              </a:rPr>
              <a:t>Energy Available in Wind</a:t>
            </a:r>
            <a:endParaRPr lang="en-IN" sz="3200" b="1" dirty="0">
              <a:latin typeface="Bookman Old Style" panose="02050604050505020204" pitchFamily="18" charset="0"/>
            </a:endParaRPr>
          </a:p>
        </p:txBody>
      </p:sp>
      <p:pic>
        <p:nvPicPr>
          <p:cNvPr id="5" name="Content Placeholder 4">
            <a:extLst>
              <a:ext uri="{FF2B5EF4-FFF2-40B4-BE49-F238E27FC236}">
                <a16:creationId xmlns:a16="http://schemas.microsoft.com/office/drawing/2014/main" id="{1555A440-C6B1-4481-89FA-A2EA1F0B5887}"/>
              </a:ext>
            </a:extLst>
          </p:cNvPr>
          <p:cNvPicPr>
            <a:picLocks noGrp="1" noChangeAspect="1"/>
          </p:cNvPicPr>
          <p:nvPr>
            <p:ph idx="1"/>
          </p:nvPr>
        </p:nvPicPr>
        <p:blipFill>
          <a:blip r:embed="rId2"/>
          <a:stretch>
            <a:fillRect/>
          </a:stretch>
        </p:blipFill>
        <p:spPr>
          <a:xfrm>
            <a:off x="864675" y="1295400"/>
            <a:ext cx="7414649" cy="4983162"/>
          </a:xfrm>
        </p:spPr>
      </p:pic>
    </p:spTree>
    <p:extLst>
      <p:ext uri="{BB962C8B-B14F-4D97-AF65-F5344CB8AC3E}">
        <p14:creationId xmlns:p14="http://schemas.microsoft.com/office/powerpoint/2010/main" val="2816943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39762"/>
          </a:xfrm>
        </p:spPr>
        <p:txBody>
          <a:bodyPr>
            <a:noAutofit/>
          </a:bodyPr>
          <a:lstStyle/>
          <a:p>
            <a:pPr algn="l"/>
            <a:r>
              <a:rPr lang="en-US" sz="3600" b="1" dirty="0">
                <a:latin typeface="Bookman Old Style" pitchFamily="18" charset="0"/>
              </a:rPr>
              <a:t>Principle of Power generation</a:t>
            </a:r>
            <a:endParaRPr lang="en-IN" sz="3600" b="1" dirty="0">
              <a:latin typeface="Bookman Old Style" pitchFamily="18" charset="0"/>
            </a:endParaRPr>
          </a:p>
        </p:txBody>
      </p:sp>
      <p:pic>
        <p:nvPicPr>
          <p:cNvPr id="13" name="Content Placeholder 12">
            <a:extLst>
              <a:ext uri="{FF2B5EF4-FFF2-40B4-BE49-F238E27FC236}">
                <a16:creationId xmlns:a16="http://schemas.microsoft.com/office/drawing/2014/main" id="{D5E4F6F8-B9CF-4F10-9AA1-A26C71CCAF5F}"/>
              </a:ext>
            </a:extLst>
          </p:cNvPr>
          <p:cNvPicPr>
            <a:picLocks noGrp="1" noChangeAspect="1"/>
          </p:cNvPicPr>
          <p:nvPr>
            <p:ph idx="1"/>
          </p:nvPr>
        </p:nvPicPr>
        <p:blipFill>
          <a:blip r:embed="rId2"/>
          <a:stretch>
            <a:fillRect/>
          </a:stretch>
        </p:blipFill>
        <p:spPr>
          <a:xfrm>
            <a:off x="809625" y="1176337"/>
            <a:ext cx="7524750" cy="4767263"/>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dirty="0" err="1"/>
              <a:t>Contd</a:t>
            </a:r>
            <a:r>
              <a:rPr lang="en-US" dirty="0"/>
              <a:t>…</a:t>
            </a:r>
            <a:endParaRPr lang="en-IN" dirty="0"/>
          </a:p>
        </p:txBody>
      </p:sp>
      <p:pic>
        <p:nvPicPr>
          <p:cNvPr id="6" name="Content Placeholder 5">
            <a:extLst>
              <a:ext uri="{FF2B5EF4-FFF2-40B4-BE49-F238E27FC236}">
                <a16:creationId xmlns:a16="http://schemas.microsoft.com/office/drawing/2014/main" id="{78907C78-2F81-4C2F-83AE-FF133076DE26}"/>
              </a:ext>
            </a:extLst>
          </p:cNvPr>
          <p:cNvPicPr>
            <a:picLocks noGrp="1" noChangeAspect="1"/>
          </p:cNvPicPr>
          <p:nvPr>
            <p:ph idx="1"/>
          </p:nvPr>
        </p:nvPicPr>
        <p:blipFill>
          <a:blip r:embed="rId2"/>
          <a:stretch>
            <a:fillRect/>
          </a:stretch>
        </p:blipFill>
        <p:spPr>
          <a:xfrm>
            <a:off x="685800" y="990600"/>
            <a:ext cx="7505700" cy="2286000"/>
          </a:xfrm>
        </p:spPr>
      </p:pic>
      <p:pic>
        <p:nvPicPr>
          <p:cNvPr id="4" name="Picture 3">
            <a:extLst>
              <a:ext uri="{FF2B5EF4-FFF2-40B4-BE49-F238E27FC236}">
                <a16:creationId xmlns:a16="http://schemas.microsoft.com/office/drawing/2014/main" id="{CBBFA186-EE2A-4B92-8490-B264649F4D5C}"/>
              </a:ext>
            </a:extLst>
          </p:cNvPr>
          <p:cNvPicPr>
            <a:picLocks noChangeAspect="1"/>
          </p:cNvPicPr>
          <p:nvPr/>
        </p:nvPicPr>
        <p:blipFill>
          <a:blip r:embed="rId3"/>
          <a:stretch>
            <a:fillRect/>
          </a:stretch>
        </p:blipFill>
        <p:spPr>
          <a:xfrm>
            <a:off x="846947" y="3276600"/>
            <a:ext cx="7648575" cy="31051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pPr algn="l"/>
            <a:r>
              <a:rPr lang="en-US" dirty="0" err="1"/>
              <a:t>Contd</a:t>
            </a:r>
            <a:r>
              <a:rPr lang="en-US" dirty="0"/>
              <a:t>…</a:t>
            </a:r>
            <a:endParaRPr lang="en-IN" dirty="0"/>
          </a:p>
        </p:txBody>
      </p:sp>
      <p:pic>
        <p:nvPicPr>
          <p:cNvPr id="8" name="Picture 7">
            <a:extLst>
              <a:ext uri="{FF2B5EF4-FFF2-40B4-BE49-F238E27FC236}">
                <a16:creationId xmlns:a16="http://schemas.microsoft.com/office/drawing/2014/main" id="{4B59A68D-AFEC-4382-A1D5-640C6D9E568C}"/>
              </a:ext>
            </a:extLst>
          </p:cNvPr>
          <p:cNvPicPr>
            <a:picLocks noChangeAspect="1"/>
          </p:cNvPicPr>
          <p:nvPr/>
        </p:nvPicPr>
        <p:blipFill>
          <a:blip r:embed="rId2"/>
          <a:stretch>
            <a:fillRect/>
          </a:stretch>
        </p:blipFill>
        <p:spPr>
          <a:xfrm>
            <a:off x="838200" y="914400"/>
            <a:ext cx="7543800" cy="575384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1BADF5D4-7310-4186-869C-A222A6D1D137}"/>
              </a:ext>
            </a:extLst>
          </p:cNvPr>
          <p:cNvPicPr>
            <a:picLocks noGrp="1" noChangeAspect="1"/>
          </p:cNvPicPr>
          <p:nvPr>
            <p:ph idx="1"/>
          </p:nvPr>
        </p:nvPicPr>
        <p:blipFill>
          <a:blip r:embed="rId2"/>
          <a:stretch>
            <a:fillRect/>
          </a:stretch>
        </p:blipFill>
        <p:spPr>
          <a:xfrm>
            <a:off x="1219200" y="1304925"/>
            <a:ext cx="6543675" cy="971550"/>
          </a:xfrm>
        </p:spPr>
      </p:pic>
      <p:pic>
        <p:nvPicPr>
          <p:cNvPr id="13" name="Picture 12">
            <a:extLst>
              <a:ext uri="{FF2B5EF4-FFF2-40B4-BE49-F238E27FC236}">
                <a16:creationId xmlns:a16="http://schemas.microsoft.com/office/drawing/2014/main" id="{13E753A4-CC76-4C0E-9C57-4940F8E6E61D}"/>
              </a:ext>
            </a:extLst>
          </p:cNvPr>
          <p:cNvPicPr>
            <a:picLocks noChangeAspect="1"/>
          </p:cNvPicPr>
          <p:nvPr/>
        </p:nvPicPr>
        <p:blipFill>
          <a:blip r:embed="rId3"/>
          <a:stretch>
            <a:fillRect/>
          </a:stretch>
        </p:blipFill>
        <p:spPr>
          <a:xfrm>
            <a:off x="1219200" y="2895600"/>
            <a:ext cx="7381875" cy="3162300"/>
          </a:xfrm>
          <a:prstGeom prst="rect">
            <a:avLst/>
          </a:prstGeom>
        </p:spPr>
      </p:pic>
      <p:sp>
        <p:nvSpPr>
          <p:cNvPr id="14" name="Title 1">
            <a:extLst>
              <a:ext uri="{FF2B5EF4-FFF2-40B4-BE49-F238E27FC236}">
                <a16:creationId xmlns:a16="http://schemas.microsoft.com/office/drawing/2014/main" id="{19F62D36-3438-48F4-8223-8A14208B2C50}"/>
              </a:ext>
            </a:extLst>
          </p:cNvPr>
          <p:cNvSpPr>
            <a:spLocks noGrp="1"/>
          </p:cNvSpPr>
          <p:nvPr>
            <p:ph type="title"/>
          </p:nvPr>
        </p:nvSpPr>
        <p:spPr>
          <a:xfrm>
            <a:off x="457200" y="274638"/>
            <a:ext cx="8229600" cy="792162"/>
          </a:xfrm>
        </p:spPr>
        <p:txBody>
          <a:bodyPr>
            <a:normAutofit/>
          </a:bodyPr>
          <a:lstStyle/>
          <a:p>
            <a:pPr algn="l"/>
            <a:r>
              <a:rPr lang="en-US" dirty="0" err="1"/>
              <a:t>Contd</a:t>
            </a:r>
            <a:r>
              <a:rPr lang="en-US" dirty="0"/>
              <a:t>…</a:t>
            </a:r>
            <a:endParaRPr lang="en-IN" dirty="0"/>
          </a:p>
        </p:txBody>
      </p:sp>
    </p:spTree>
    <p:extLst>
      <p:ext uri="{BB962C8B-B14F-4D97-AF65-F5344CB8AC3E}">
        <p14:creationId xmlns:p14="http://schemas.microsoft.com/office/powerpoint/2010/main" val="3039976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8EBF-0584-4079-B8D7-7C79B5577E80}"/>
              </a:ext>
            </a:extLst>
          </p:cNvPr>
          <p:cNvSpPr>
            <a:spLocks noGrp="1"/>
          </p:cNvSpPr>
          <p:nvPr>
            <p:ph type="title"/>
          </p:nvPr>
        </p:nvSpPr>
        <p:spPr>
          <a:xfrm>
            <a:off x="457200" y="274638"/>
            <a:ext cx="8229600" cy="792162"/>
          </a:xfrm>
        </p:spPr>
        <p:txBody>
          <a:bodyPr/>
          <a:lstStyle/>
          <a:p>
            <a:pPr algn="l"/>
            <a:r>
              <a:rPr lang="en-US" dirty="0" err="1"/>
              <a:t>Contd</a:t>
            </a:r>
            <a:r>
              <a:rPr lang="en-US" dirty="0"/>
              <a:t>…</a:t>
            </a:r>
            <a:endParaRPr lang="en-IN" dirty="0"/>
          </a:p>
        </p:txBody>
      </p:sp>
      <p:pic>
        <p:nvPicPr>
          <p:cNvPr id="5" name="Content Placeholder 4">
            <a:extLst>
              <a:ext uri="{FF2B5EF4-FFF2-40B4-BE49-F238E27FC236}">
                <a16:creationId xmlns:a16="http://schemas.microsoft.com/office/drawing/2014/main" id="{C6F0F489-E0C8-4761-AB39-1855E525BD19}"/>
              </a:ext>
            </a:extLst>
          </p:cNvPr>
          <p:cNvPicPr>
            <a:picLocks noGrp="1" noChangeAspect="1"/>
          </p:cNvPicPr>
          <p:nvPr>
            <p:ph idx="1"/>
          </p:nvPr>
        </p:nvPicPr>
        <p:blipFill>
          <a:blip r:embed="rId2"/>
          <a:stretch>
            <a:fillRect/>
          </a:stretch>
        </p:blipFill>
        <p:spPr>
          <a:xfrm>
            <a:off x="814387" y="3859277"/>
            <a:ext cx="7515225" cy="2828925"/>
          </a:xfrm>
        </p:spPr>
      </p:pic>
      <p:pic>
        <p:nvPicPr>
          <p:cNvPr id="9" name="Picture 8">
            <a:extLst>
              <a:ext uri="{FF2B5EF4-FFF2-40B4-BE49-F238E27FC236}">
                <a16:creationId xmlns:a16="http://schemas.microsoft.com/office/drawing/2014/main" id="{A88B2017-1998-493F-8AA3-86A13D28A914}"/>
              </a:ext>
            </a:extLst>
          </p:cNvPr>
          <p:cNvPicPr>
            <a:picLocks noChangeAspect="1"/>
          </p:cNvPicPr>
          <p:nvPr/>
        </p:nvPicPr>
        <p:blipFill>
          <a:blip r:embed="rId3"/>
          <a:stretch>
            <a:fillRect/>
          </a:stretch>
        </p:blipFill>
        <p:spPr>
          <a:xfrm>
            <a:off x="928687" y="1148588"/>
            <a:ext cx="7400925" cy="2628900"/>
          </a:xfrm>
          <a:prstGeom prst="rect">
            <a:avLst/>
          </a:prstGeom>
        </p:spPr>
      </p:pic>
    </p:spTree>
    <p:extLst>
      <p:ext uri="{BB962C8B-B14F-4D97-AF65-F5344CB8AC3E}">
        <p14:creationId xmlns:p14="http://schemas.microsoft.com/office/powerpoint/2010/main" val="2470075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340</TotalTime>
  <Words>2388</Words>
  <Application>Microsoft Office PowerPoint</Application>
  <PresentationFormat>On-screen Show (4:3)</PresentationFormat>
  <Paragraphs>107</Paragraphs>
  <Slides>39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BankGothic Md BT</vt:lpstr>
      <vt:lpstr>Bookman Old Style</vt:lpstr>
      <vt:lpstr>Calibri</vt:lpstr>
      <vt:lpstr>Wingdings</vt:lpstr>
      <vt:lpstr>Office Theme</vt:lpstr>
      <vt:lpstr>Wind Energy</vt:lpstr>
      <vt:lpstr>Origin of Winds</vt:lpstr>
      <vt:lpstr>Global and Local Winds</vt:lpstr>
      <vt:lpstr>Energy Available in Wind</vt:lpstr>
      <vt:lpstr>Principle of Power generation</vt:lpstr>
      <vt:lpstr>Contd…</vt:lpstr>
      <vt:lpstr>Contd…</vt:lpstr>
      <vt:lpstr>Contd…</vt:lpstr>
      <vt:lpstr>Contd…</vt:lpstr>
      <vt:lpstr>Maximum Power</vt:lpstr>
      <vt:lpstr>Contd…</vt:lpstr>
      <vt:lpstr>Axial Thrust on Turbine</vt:lpstr>
      <vt:lpstr>Contd…</vt:lpstr>
      <vt:lpstr>Torque generated by Wind Turbine</vt:lpstr>
      <vt:lpstr>Torque generated by Wind Turbine</vt:lpstr>
      <vt:lpstr>Lift &amp; Drag: Basis for WEC</vt:lpstr>
      <vt:lpstr>Lift &amp; Drag</vt:lpstr>
      <vt:lpstr>Lift &amp; Drag</vt:lpstr>
      <vt:lpstr>Site Selection Considerations</vt:lpstr>
      <vt:lpstr>Basic Components of WECS</vt:lpstr>
      <vt:lpstr>Basic Components of WECS</vt:lpstr>
      <vt:lpstr>Aero-generator</vt:lpstr>
      <vt:lpstr>HAWT</vt:lpstr>
      <vt:lpstr>HAWT</vt:lpstr>
      <vt:lpstr>HAWT</vt:lpstr>
      <vt:lpstr>Rotors of HAWT</vt:lpstr>
      <vt:lpstr>Rotors of HAWT</vt:lpstr>
      <vt:lpstr>VAWT</vt:lpstr>
      <vt:lpstr>VAWT</vt:lpstr>
      <vt:lpstr>VAWT</vt:lpstr>
      <vt:lpstr>Rotors of VAWT</vt:lpstr>
      <vt:lpstr>Rotors of VAWT</vt:lpstr>
      <vt:lpstr>PowerPoint Presentation</vt:lpstr>
      <vt:lpstr>Comparison of HAWT &amp; VAWT</vt:lpstr>
      <vt:lpstr>Advantages</vt:lpstr>
      <vt:lpstr>Disadvantages</vt:lpstr>
      <vt:lpstr>Applications</vt:lpstr>
      <vt:lpstr>Pumping &amp; Direct Heat Applications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 Energy</dc:title>
  <dc:creator>MECH</dc:creator>
  <cp:lastModifiedBy>Admin</cp:lastModifiedBy>
  <cp:revision>114</cp:revision>
  <dcterms:created xsi:type="dcterms:W3CDTF">2006-08-16T00:00:00Z</dcterms:created>
  <dcterms:modified xsi:type="dcterms:W3CDTF">2022-09-04T12:09:21Z</dcterms:modified>
</cp:coreProperties>
</file>