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354" r:id="rId3"/>
    <p:sldId id="346" r:id="rId4"/>
    <p:sldId id="347" r:id="rId5"/>
    <p:sldId id="300" r:id="rId6"/>
    <p:sldId id="348" r:id="rId7"/>
    <p:sldId id="301" r:id="rId8"/>
    <p:sldId id="349" r:id="rId9"/>
    <p:sldId id="302" r:id="rId10"/>
    <p:sldId id="303" r:id="rId11"/>
    <p:sldId id="304" r:id="rId12"/>
    <p:sldId id="350" r:id="rId13"/>
    <p:sldId id="305" r:id="rId14"/>
    <p:sldId id="351" r:id="rId15"/>
    <p:sldId id="306" r:id="rId16"/>
    <p:sldId id="257" r:id="rId17"/>
    <p:sldId id="352" r:id="rId18"/>
    <p:sldId id="258" r:id="rId19"/>
    <p:sldId id="259" r:id="rId20"/>
    <p:sldId id="353" r:id="rId21"/>
    <p:sldId id="260" r:id="rId22"/>
    <p:sldId id="261" r:id="rId23"/>
    <p:sldId id="262" r:id="rId24"/>
    <p:sldId id="308" r:id="rId25"/>
    <p:sldId id="263" r:id="rId26"/>
    <p:sldId id="309" r:id="rId27"/>
    <p:sldId id="264" r:id="rId28"/>
    <p:sldId id="310" r:id="rId29"/>
    <p:sldId id="265" r:id="rId30"/>
    <p:sldId id="311" r:id="rId31"/>
    <p:sldId id="266" r:id="rId32"/>
    <p:sldId id="312" r:id="rId33"/>
    <p:sldId id="267" r:id="rId34"/>
    <p:sldId id="313" r:id="rId35"/>
    <p:sldId id="268" r:id="rId36"/>
    <p:sldId id="314" r:id="rId37"/>
    <p:sldId id="269" r:id="rId38"/>
    <p:sldId id="315" r:id="rId39"/>
    <p:sldId id="270" r:id="rId40"/>
    <p:sldId id="316" r:id="rId41"/>
    <p:sldId id="271" r:id="rId42"/>
    <p:sldId id="317" r:id="rId43"/>
    <p:sldId id="272" r:id="rId44"/>
    <p:sldId id="318" r:id="rId45"/>
    <p:sldId id="319" r:id="rId46"/>
    <p:sldId id="273" r:id="rId47"/>
    <p:sldId id="274" r:id="rId48"/>
    <p:sldId id="355" r:id="rId49"/>
    <p:sldId id="275" r:id="rId50"/>
    <p:sldId id="320" r:id="rId51"/>
    <p:sldId id="321" r:id="rId52"/>
    <p:sldId id="277" r:id="rId53"/>
    <p:sldId id="322" r:id="rId54"/>
    <p:sldId id="279" r:id="rId55"/>
    <p:sldId id="307" r:id="rId56"/>
    <p:sldId id="280" r:id="rId57"/>
    <p:sldId id="323" r:id="rId58"/>
    <p:sldId id="281" r:id="rId59"/>
    <p:sldId id="324" r:id="rId60"/>
    <p:sldId id="282" r:id="rId61"/>
    <p:sldId id="325" r:id="rId62"/>
    <p:sldId id="283" r:id="rId63"/>
    <p:sldId id="326" r:id="rId64"/>
    <p:sldId id="284" r:id="rId65"/>
    <p:sldId id="327" r:id="rId66"/>
    <p:sldId id="285" r:id="rId67"/>
    <p:sldId id="286" r:id="rId68"/>
    <p:sldId id="328" r:id="rId69"/>
    <p:sldId id="287" r:id="rId70"/>
    <p:sldId id="329" r:id="rId71"/>
    <p:sldId id="288" r:id="rId72"/>
    <p:sldId id="330" r:id="rId73"/>
    <p:sldId id="331" r:id="rId74"/>
    <p:sldId id="289" r:id="rId75"/>
    <p:sldId id="332" r:id="rId76"/>
    <p:sldId id="333" r:id="rId77"/>
    <p:sldId id="334" r:id="rId78"/>
    <p:sldId id="290" r:id="rId79"/>
    <p:sldId id="335" r:id="rId80"/>
    <p:sldId id="291" r:id="rId81"/>
    <p:sldId id="336" r:id="rId82"/>
    <p:sldId id="292" r:id="rId83"/>
    <p:sldId id="337" r:id="rId84"/>
    <p:sldId id="293" r:id="rId85"/>
    <p:sldId id="338" r:id="rId86"/>
    <p:sldId id="339" r:id="rId87"/>
    <p:sldId id="294" r:id="rId88"/>
    <p:sldId id="340" r:id="rId89"/>
    <p:sldId id="341" r:id="rId90"/>
    <p:sldId id="296" r:id="rId91"/>
    <p:sldId id="342" r:id="rId92"/>
    <p:sldId id="297" r:id="rId93"/>
    <p:sldId id="343" r:id="rId94"/>
    <p:sldId id="298" r:id="rId95"/>
    <p:sldId id="344" r:id="rId96"/>
    <p:sldId id="299" r:id="rId97"/>
    <p:sldId id="345" r:id="rId98"/>
    <p:sldId id="356" r:id="rId99"/>
    <p:sldId id="357" r:id="rId100"/>
    <p:sldId id="358" r:id="rId101"/>
    <p:sldId id="359" r:id="rId102"/>
    <p:sldId id="295"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32" autoAdjust="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3542"/>
    </p:cViewPr>
  </p:outlineViewPr>
  <p:notesTextViewPr>
    <p:cViewPr>
      <p:scale>
        <a:sx n="100" d="100"/>
        <a:sy n="100" d="100"/>
      </p:scale>
      <p:origin x="0" y="0"/>
    </p:cViewPr>
  </p:notesTextViewPr>
  <p:sorterViewPr>
    <p:cViewPr>
      <p:scale>
        <a:sx n="100" d="100"/>
        <a:sy n="100" d="100"/>
      </p:scale>
      <p:origin x="0" y="-45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1A3F9E-0854-4194-8454-1D69EB6787DC}" type="datetimeFigureOut">
              <a:rPr lang="en-US" smtClean="0"/>
              <a:pPr/>
              <a:t>10/20/2022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C8F7B2-5340-4007-AD9E-C4C735F1EC7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EC8F7B2-5340-4007-AD9E-C4C735F1EC74}" type="slidenum">
              <a:rPr lang="en-IN" smtClean="0"/>
              <a:pPr/>
              <a:t>27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EC8F7B2-5340-4007-AD9E-C4C735F1EC74}" type="slidenum">
              <a:rPr lang="en-IN" smtClean="0"/>
              <a:pPr/>
              <a:t>54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2746375"/>
          </a:xfrm>
        </p:spPr>
        <p:txBody>
          <a:bodyPr>
            <a:normAutofit/>
          </a:bodyPr>
          <a:lstStyle/>
          <a:p>
            <a:r>
              <a:rPr lang="en-US" sz="6000" b="1" i="1" u="sng" dirty="0">
                <a:latin typeface="Times New Roman" panose="02020603050405020304" pitchFamily="18" charset="0"/>
                <a:cs typeface="Times New Roman" panose="02020603050405020304" pitchFamily="18" charset="0"/>
              </a:rPr>
              <a:t>Radiation and Its Measurement</a:t>
            </a:r>
            <a:endParaRPr lang="en-IN" sz="6000" b="1" i="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149291-9F0C-4795-8661-2AF30ACB10AD}"/>
              </a:ext>
            </a:extLst>
          </p:cNvPr>
          <p:cNvPicPr>
            <a:picLocks noGrp="1" noChangeAspect="1"/>
          </p:cNvPicPr>
          <p:nvPr>
            <p:ph idx="1"/>
          </p:nvPr>
        </p:nvPicPr>
        <p:blipFill>
          <a:blip r:embed="rId2"/>
          <a:stretch>
            <a:fillRect/>
          </a:stretch>
        </p:blipFill>
        <p:spPr>
          <a:xfrm>
            <a:off x="251520" y="721396"/>
            <a:ext cx="5562600" cy="2156322"/>
          </a:xfrm>
        </p:spPr>
      </p:pic>
      <p:pic>
        <p:nvPicPr>
          <p:cNvPr id="7" name="Picture 6">
            <a:extLst>
              <a:ext uri="{FF2B5EF4-FFF2-40B4-BE49-F238E27FC236}">
                <a16:creationId xmlns:a16="http://schemas.microsoft.com/office/drawing/2014/main" id="{CE35E96B-BD0D-4F67-9B6A-AC554B2631D4}"/>
              </a:ext>
            </a:extLst>
          </p:cNvPr>
          <p:cNvPicPr>
            <a:picLocks noChangeAspect="1"/>
          </p:cNvPicPr>
          <p:nvPr/>
        </p:nvPicPr>
        <p:blipFill>
          <a:blip r:embed="rId3"/>
          <a:stretch>
            <a:fillRect/>
          </a:stretch>
        </p:blipFill>
        <p:spPr>
          <a:xfrm>
            <a:off x="3352800" y="3429000"/>
            <a:ext cx="5562600" cy="2631404"/>
          </a:xfrm>
          <a:prstGeom prst="rect">
            <a:avLst/>
          </a:prstGeom>
        </p:spPr>
      </p:pic>
      <p:sp>
        <p:nvSpPr>
          <p:cNvPr id="4" name="TextBox 3">
            <a:extLst>
              <a:ext uri="{FF2B5EF4-FFF2-40B4-BE49-F238E27FC236}">
                <a16:creationId xmlns:a16="http://schemas.microsoft.com/office/drawing/2014/main" id="{D25A59EC-C8BA-4ABC-99CA-D90F01B13FC6}"/>
              </a:ext>
            </a:extLst>
          </p:cNvPr>
          <p:cNvSpPr txBox="1"/>
          <p:nvPr/>
        </p:nvSpPr>
        <p:spPr>
          <a:xfrm>
            <a:off x="5958717" y="1066800"/>
            <a:ext cx="3185283" cy="1477328"/>
          </a:xfrm>
          <a:prstGeom prst="rect">
            <a:avLst/>
          </a:prstGeom>
          <a:noFill/>
        </p:spPr>
        <p:txBody>
          <a:bodyPr wrap="square" rtlCol="0">
            <a:spAutoFit/>
          </a:bodyPr>
          <a:lstStyle/>
          <a:p>
            <a:pPr algn="just"/>
            <a:r>
              <a:rPr lang="en-US" sz="1800" dirty="0">
                <a:solidFill>
                  <a:srgbClr val="231F20"/>
                </a:solidFill>
                <a:effectLst/>
                <a:latin typeface="Times New Roman" panose="02020603050405020304" pitchFamily="18" charset="0"/>
                <a:ea typeface="Calibri" panose="020F0502020204030204" pitchFamily="34" charset="0"/>
              </a:rPr>
              <a:t>It is the angle made by the line joining the centers of sun and earth with the equatorial plane as shown in Figure.</a:t>
            </a:r>
            <a:endParaRPr lang="en-IN" sz="1800" dirty="0">
              <a:effectLst/>
              <a:latin typeface="Calibri" panose="020F0502020204030204" pitchFamily="34" charset="0"/>
              <a:ea typeface="Calibri" panose="020F0502020204030204" pitchFamily="34" charset="0"/>
            </a:endParaRPr>
          </a:p>
          <a:p>
            <a:endParaRPr lang="en-IN" dirty="0"/>
          </a:p>
        </p:txBody>
      </p:sp>
      <p:sp>
        <p:nvSpPr>
          <p:cNvPr id="6" name="TextBox 5">
            <a:extLst>
              <a:ext uri="{FF2B5EF4-FFF2-40B4-BE49-F238E27FC236}">
                <a16:creationId xmlns:a16="http://schemas.microsoft.com/office/drawing/2014/main" id="{54FCBBEF-2796-4D57-B5A0-8714BD9DA02B}"/>
              </a:ext>
            </a:extLst>
          </p:cNvPr>
          <p:cNvSpPr txBox="1"/>
          <p:nvPr/>
        </p:nvSpPr>
        <p:spPr>
          <a:xfrm>
            <a:off x="228600" y="3505200"/>
            <a:ext cx="3048000" cy="2862322"/>
          </a:xfrm>
          <a:prstGeom prst="rect">
            <a:avLst/>
          </a:prstGeom>
          <a:noFill/>
        </p:spPr>
        <p:txBody>
          <a:bodyPr wrap="square" rtlCol="0">
            <a:spAutoFit/>
          </a:bodyPr>
          <a:lstStyle/>
          <a:p>
            <a:pPr algn="just"/>
            <a:r>
              <a:rPr lang="en-IN" sz="1800" spc="10" dirty="0">
                <a:solidFill>
                  <a:srgbClr val="231F20"/>
                </a:solidFill>
                <a:effectLst/>
                <a:latin typeface="Times New Roman" panose="02020603050405020304" pitchFamily="18" charset="0"/>
                <a:ea typeface="Calibri" panose="020F0502020204030204" pitchFamily="34" charset="0"/>
              </a:rPr>
              <a:t>The</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hour</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angle</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dirty="0">
                <a:solidFill>
                  <a:srgbClr val="231F20"/>
                </a:solidFill>
                <a:effectLst/>
                <a:latin typeface="Times New Roman" panose="02020603050405020304" pitchFamily="18" charset="0"/>
                <a:ea typeface="Calibri" panose="020F0502020204030204" pitchFamily="34" charset="0"/>
              </a:rPr>
              <a:t>at</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0" dirty="0">
                <a:solidFill>
                  <a:srgbClr val="231F20"/>
                </a:solidFill>
                <a:effectLst/>
                <a:latin typeface="Times New Roman" panose="02020603050405020304" pitchFamily="18" charset="0"/>
                <a:ea typeface="Calibri" panose="020F0502020204030204" pitchFamily="34" charset="0"/>
              </a:rPr>
              <a:t>any</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instant</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dirty="0">
                <a:solidFill>
                  <a:srgbClr val="231F20"/>
                </a:solidFill>
                <a:effectLst/>
                <a:latin typeface="Times New Roman" panose="02020603050405020304" pitchFamily="18" charset="0"/>
                <a:ea typeface="Calibri" panose="020F0502020204030204" pitchFamily="34" charset="0"/>
              </a:rPr>
              <a:t>is</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spc="10" dirty="0">
                <a:solidFill>
                  <a:srgbClr val="231F20"/>
                </a:solidFill>
                <a:effectLst/>
                <a:latin typeface="Times New Roman" panose="02020603050405020304" pitchFamily="18" charset="0"/>
                <a:ea typeface="Calibri" panose="020F0502020204030204" pitchFamily="34" charset="0"/>
              </a:rPr>
              <a:t>the</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angle</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through</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which</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spc="10" dirty="0">
                <a:solidFill>
                  <a:srgbClr val="231F20"/>
                </a:solidFill>
                <a:effectLst/>
                <a:latin typeface="Times New Roman" panose="02020603050405020304" pitchFamily="18" charset="0"/>
                <a:ea typeface="Calibri" panose="020F0502020204030204" pitchFamily="34" charset="0"/>
              </a:rPr>
              <a:t>the</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earth</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0" dirty="0">
                <a:solidFill>
                  <a:srgbClr val="231F20"/>
                </a:solidFill>
                <a:effectLst/>
                <a:latin typeface="Times New Roman" panose="02020603050405020304" pitchFamily="18" charset="0"/>
                <a:ea typeface="Calibri" panose="020F0502020204030204" pitchFamily="34" charset="0"/>
              </a:rPr>
              <a:t>has</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dirty="0">
                <a:solidFill>
                  <a:srgbClr val="231F20"/>
                </a:solidFill>
                <a:effectLst/>
                <a:latin typeface="Times New Roman" panose="02020603050405020304" pitchFamily="18" charset="0"/>
                <a:ea typeface="Calibri" panose="020F0502020204030204" pitchFamily="34" charset="0"/>
              </a:rPr>
              <a:t>to</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turn</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dirty="0">
                <a:solidFill>
                  <a:srgbClr val="231F20"/>
                </a:solidFill>
                <a:effectLst/>
                <a:latin typeface="Times New Roman" panose="02020603050405020304" pitchFamily="18" charset="0"/>
                <a:ea typeface="Calibri" panose="020F0502020204030204" pitchFamily="34" charset="0"/>
              </a:rPr>
              <a:t>to</a:t>
            </a:r>
            <a:r>
              <a:rPr lang="en-IN" sz="1800" spc="-20"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bring</a:t>
            </a:r>
            <a:r>
              <a:rPr lang="en-IN" sz="1800" spc="-25" dirty="0">
                <a:solidFill>
                  <a:srgbClr val="231F20"/>
                </a:solidFill>
                <a:effectLst/>
                <a:latin typeface="Times New Roman" panose="02020603050405020304" pitchFamily="18" charset="0"/>
                <a:ea typeface="Calibri" panose="020F0502020204030204" pitchFamily="34" charset="0"/>
              </a:rPr>
              <a:t> </a:t>
            </a:r>
            <a:r>
              <a:rPr lang="en-IN" sz="1800" spc="20" dirty="0">
                <a:solidFill>
                  <a:srgbClr val="231F20"/>
                </a:solidFill>
                <a:effectLst/>
                <a:latin typeface="Times New Roman" panose="02020603050405020304" pitchFamily="18" charset="0"/>
                <a:ea typeface="Calibri" panose="020F0502020204030204" pitchFamily="34" charset="0"/>
              </a:rPr>
              <a:t>the </a:t>
            </a:r>
            <a:r>
              <a:rPr lang="en-IN" sz="1800" spc="15" dirty="0">
                <a:solidFill>
                  <a:srgbClr val="231F20"/>
                </a:solidFill>
                <a:effectLst/>
                <a:latin typeface="Times New Roman" panose="02020603050405020304" pitchFamily="18" charset="0"/>
                <a:ea typeface="Calibri" panose="020F0502020204030204" pitchFamily="34" charset="0"/>
              </a:rPr>
              <a:t>meridian </a:t>
            </a:r>
            <a:r>
              <a:rPr lang="en-IN" sz="1800" dirty="0">
                <a:solidFill>
                  <a:srgbClr val="231F20"/>
                </a:solidFill>
                <a:effectLst/>
                <a:latin typeface="Times New Roman" panose="02020603050405020304" pitchFamily="18" charset="0"/>
                <a:ea typeface="Calibri" panose="020F0502020204030204" pitchFamily="34" charset="0"/>
              </a:rPr>
              <a:t>of </a:t>
            </a:r>
            <a:r>
              <a:rPr lang="en-IN" sz="1800" spc="10" dirty="0">
                <a:solidFill>
                  <a:srgbClr val="231F20"/>
                </a:solidFill>
                <a:effectLst/>
                <a:latin typeface="Times New Roman" panose="02020603050405020304" pitchFamily="18" charset="0"/>
                <a:ea typeface="Calibri" panose="020F0502020204030204" pitchFamily="34" charset="0"/>
              </a:rPr>
              <a:t>the </a:t>
            </a:r>
            <a:r>
              <a:rPr lang="en-IN" sz="1800" spc="15" dirty="0">
                <a:solidFill>
                  <a:srgbClr val="231F20"/>
                </a:solidFill>
                <a:effectLst/>
                <a:latin typeface="Times New Roman" panose="02020603050405020304" pitchFamily="18" charset="0"/>
                <a:ea typeface="Calibri" panose="020F0502020204030204" pitchFamily="34" charset="0"/>
              </a:rPr>
              <a:t>observer directly </a:t>
            </a:r>
            <a:r>
              <a:rPr lang="en-IN" sz="1800" dirty="0">
                <a:solidFill>
                  <a:srgbClr val="231F20"/>
                </a:solidFill>
                <a:effectLst/>
                <a:latin typeface="Times New Roman" panose="02020603050405020304" pitchFamily="18" charset="0"/>
                <a:ea typeface="Calibri" panose="020F0502020204030204" pitchFamily="34" charset="0"/>
              </a:rPr>
              <a:t>in </a:t>
            </a:r>
            <a:r>
              <a:rPr lang="en-IN" sz="1800" spc="15" dirty="0">
                <a:solidFill>
                  <a:srgbClr val="231F20"/>
                </a:solidFill>
                <a:effectLst/>
                <a:latin typeface="Times New Roman" panose="02020603050405020304" pitchFamily="18" charset="0"/>
                <a:ea typeface="Calibri" panose="020F0502020204030204" pitchFamily="34" charset="0"/>
              </a:rPr>
              <a:t>line with </a:t>
            </a:r>
            <a:r>
              <a:rPr lang="en-IN" sz="1800" dirty="0">
                <a:solidFill>
                  <a:srgbClr val="231F20"/>
                </a:solidFill>
                <a:effectLst/>
                <a:latin typeface="Times New Roman" panose="02020603050405020304" pitchFamily="18" charset="0"/>
                <a:ea typeface="Calibri" panose="020F0502020204030204" pitchFamily="34" charset="0"/>
              </a:rPr>
              <a:t>suns </a:t>
            </a:r>
            <a:r>
              <a:rPr lang="en-IN" sz="1800" spc="15" dirty="0">
                <a:solidFill>
                  <a:srgbClr val="231F20"/>
                </a:solidFill>
                <a:effectLst/>
                <a:latin typeface="Times New Roman" panose="02020603050405020304" pitchFamily="18" charset="0"/>
                <a:ea typeface="Calibri" panose="020F0502020204030204" pitchFamily="34" charset="0"/>
              </a:rPr>
              <a:t>rays. </a:t>
            </a:r>
            <a:r>
              <a:rPr lang="en-IN" sz="1800" dirty="0">
                <a:solidFill>
                  <a:srgbClr val="231F20"/>
                </a:solidFill>
                <a:effectLst/>
                <a:latin typeface="Times New Roman" panose="02020603050405020304" pitchFamily="18" charset="0"/>
                <a:ea typeface="Calibri" panose="020F0502020204030204" pitchFamily="34" charset="0"/>
              </a:rPr>
              <a:t>It is an </a:t>
            </a:r>
            <a:r>
              <a:rPr lang="en-IN" sz="1800" spc="15" dirty="0">
                <a:solidFill>
                  <a:srgbClr val="231F20"/>
                </a:solidFill>
                <a:effectLst/>
                <a:latin typeface="Times New Roman" panose="02020603050405020304" pitchFamily="18" charset="0"/>
                <a:ea typeface="Calibri" panose="020F0502020204030204" pitchFamily="34" charset="0"/>
              </a:rPr>
              <a:t>angular measure </a:t>
            </a:r>
            <a:r>
              <a:rPr lang="en-IN" sz="1800" dirty="0">
                <a:solidFill>
                  <a:srgbClr val="231F20"/>
                </a:solidFill>
                <a:effectLst/>
                <a:latin typeface="Times New Roman" panose="02020603050405020304" pitchFamily="18" charset="0"/>
                <a:ea typeface="Calibri" panose="020F0502020204030204" pitchFamily="34" charset="0"/>
              </a:rPr>
              <a:t>of </a:t>
            </a:r>
            <a:r>
              <a:rPr lang="en-IN" sz="1800" spc="20" dirty="0">
                <a:solidFill>
                  <a:srgbClr val="231F20"/>
                </a:solidFill>
                <a:effectLst/>
                <a:latin typeface="Times New Roman" panose="02020603050405020304" pitchFamily="18" charset="0"/>
                <a:ea typeface="Calibri" panose="020F0502020204030204" pitchFamily="34" charset="0"/>
              </a:rPr>
              <a:t>time. </a:t>
            </a:r>
            <a:r>
              <a:rPr lang="en-IN" sz="1800" dirty="0">
                <a:solidFill>
                  <a:srgbClr val="231F20"/>
                </a:solidFill>
                <a:effectLst/>
                <a:latin typeface="Times New Roman" panose="02020603050405020304" pitchFamily="18" charset="0"/>
                <a:ea typeface="Calibri" panose="020F0502020204030204" pitchFamily="34" charset="0"/>
              </a:rPr>
              <a:t>It</a:t>
            </a:r>
            <a:r>
              <a:rPr lang="en-IN" sz="1800" spc="-5" dirty="0">
                <a:solidFill>
                  <a:srgbClr val="231F20"/>
                </a:solidFill>
                <a:effectLst/>
                <a:latin typeface="Times New Roman" panose="02020603050405020304" pitchFamily="18" charset="0"/>
                <a:ea typeface="Calibri" panose="020F0502020204030204" pitchFamily="34" charset="0"/>
              </a:rPr>
              <a:t> </a:t>
            </a:r>
            <a:r>
              <a:rPr lang="en-IN" sz="1800" dirty="0">
                <a:solidFill>
                  <a:srgbClr val="231F20"/>
                </a:solidFill>
                <a:effectLst/>
                <a:latin typeface="Times New Roman" panose="02020603050405020304" pitchFamily="18" charset="0"/>
                <a:ea typeface="Calibri" panose="020F0502020204030204" pitchFamily="34" charset="0"/>
              </a:rPr>
              <a:t>is </a:t>
            </a:r>
            <a:r>
              <a:rPr lang="en-IN" sz="1800" spc="10" dirty="0">
                <a:solidFill>
                  <a:srgbClr val="231F20"/>
                </a:solidFill>
                <a:effectLst/>
                <a:latin typeface="Times New Roman" panose="02020603050405020304" pitchFamily="18" charset="0"/>
                <a:ea typeface="Calibri" panose="020F0502020204030204" pitchFamily="34" charset="0"/>
              </a:rPr>
              <a:t>the</a:t>
            </a:r>
            <a:r>
              <a:rPr lang="en-IN" sz="1800" spc="-5"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angle</a:t>
            </a:r>
            <a:r>
              <a:rPr lang="en-IN" sz="1800" dirty="0">
                <a:solidFill>
                  <a:srgbClr val="231F20"/>
                </a:solidFill>
                <a:effectLst/>
                <a:latin typeface="Times New Roman" panose="02020603050405020304" pitchFamily="18" charset="0"/>
                <a:ea typeface="Calibri" panose="020F0502020204030204" pitchFamily="34" charset="0"/>
              </a:rPr>
              <a:t> in </a:t>
            </a:r>
            <a:r>
              <a:rPr lang="en-IN" sz="1800" spc="15" dirty="0">
                <a:solidFill>
                  <a:srgbClr val="231F20"/>
                </a:solidFill>
                <a:effectLst/>
                <a:latin typeface="Times New Roman" panose="02020603050405020304" pitchFamily="18" charset="0"/>
                <a:ea typeface="Calibri" panose="020F0502020204030204" pitchFamily="34" charset="0"/>
              </a:rPr>
              <a:t>degree</a:t>
            </a:r>
            <a:r>
              <a:rPr lang="en-IN" sz="1800" spc="-5"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traced</a:t>
            </a:r>
            <a:r>
              <a:rPr lang="en-IN" sz="1800" dirty="0">
                <a:solidFill>
                  <a:srgbClr val="231F20"/>
                </a:solidFill>
                <a:effectLst/>
                <a:latin typeface="Times New Roman" panose="02020603050405020304" pitchFamily="18" charset="0"/>
                <a:ea typeface="Calibri" panose="020F0502020204030204" pitchFamily="34" charset="0"/>
              </a:rPr>
              <a:t> by </a:t>
            </a:r>
            <a:r>
              <a:rPr lang="en-IN" sz="1800" spc="10" dirty="0">
                <a:solidFill>
                  <a:srgbClr val="231F20"/>
                </a:solidFill>
                <a:effectLst/>
                <a:latin typeface="Times New Roman" panose="02020603050405020304" pitchFamily="18" charset="0"/>
                <a:ea typeface="Calibri" panose="020F0502020204030204" pitchFamily="34" charset="0"/>
              </a:rPr>
              <a:t>the</a:t>
            </a:r>
            <a:r>
              <a:rPr lang="en-IN" sz="1800" spc="-5" dirty="0">
                <a:solidFill>
                  <a:srgbClr val="231F20"/>
                </a:solidFill>
                <a:effectLst/>
                <a:latin typeface="Times New Roman" panose="02020603050405020304" pitchFamily="18" charset="0"/>
                <a:ea typeface="Calibri" panose="020F0502020204030204" pitchFamily="34" charset="0"/>
              </a:rPr>
              <a:t> </a:t>
            </a:r>
            <a:r>
              <a:rPr lang="en-IN" sz="1800" spc="10" dirty="0">
                <a:solidFill>
                  <a:srgbClr val="231F20"/>
                </a:solidFill>
                <a:effectLst/>
                <a:latin typeface="Times New Roman" panose="02020603050405020304" pitchFamily="18" charset="0"/>
                <a:ea typeface="Calibri" panose="020F0502020204030204" pitchFamily="34" charset="0"/>
              </a:rPr>
              <a:t>sun</a:t>
            </a:r>
            <a:r>
              <a:rPr lang="en-IN" sz="1800" dirty="0">
                <a:solidFill>
                  <a:srgbClr val="231F20"/>
                </a:solidFill>
                <a:effectLst/>
                <a:latin typeface="Times New Roman" panose="02020603050405020304" pitchFamily="18" charset="0"/>
                <a:ea typeface="Calibri" panose="020F0502020204030204" pitchFamily="34" charset="0"/>
              </a:rPr>
              <a:t> in l</a:t>
            </a:r>
            <a:r>
              <a:rPr lang="en-IN" sz="1800" spc="-205" dirty="0">
                <a:solidFill>
                  <a:srgbClr val="231F20"/>
                </a:solidFill>
                <a:effectLst/>
                <a:latin typeface="Times New Roman" panose="02020603050405020304" pitchFamily="18" charset="0"/>
                <a:ea typeface="Calibri" panose="020F0502020204030204" pitchFamily="34" charset="0"/>
              </a:rPr>
              <a:t> </a:t>
            </a:r>
            <a:r>
              <a:rPr lang="en-IN" sz="1800" dirty="0">
                <a:solidFill>
                  <a:srgbClr val="231F20"/>
                </a:solidFill>
                <a:effectLst/>
                <a:latin typeface="Times New Roman" panose="02020603050405020304" pitchFamily="18" charset="0"/>
                <a:ea typeface="Calibri" panose="020F0502020204030204" pitchFamily="34" charset="0"/>
              </a:rPr>
              <a:t>h</a:t>
            </a:r>
            <a:r>
              <a:rPr lang="en-IN" sz="1800" spc="-5"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with</a:t>
            </a:r>
            <a:r>
              <a:rPr lang="en-IN" sz="1800"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reference</a:t>
            </a:r>
            <a:r>
              <a:rPr lang="en-IN" sz="1800" dirty="0">
                <a:solidFill>
                  <a:srgbClr val="231F20"/>
                </a:solidFill>
                <a:effectLst/>
                <a:latin typeface="Times New Roman" panose="02020603050405020304" pitchFamily="18" charset="0"/>
                <a:ea typeface="Calibri" panose="020F0502020204030204" pitchFamily="34" charset="0"/>
              </a:rPr>
              <a:t> to</a:t>
            </a:r>
            <a:r>
              <a:rPr lang="en-IN" sz="1800" spc="-5" dirty="0">
                <a:solidFill>
                  <a:srgbClr val="231F20"/>
                </a:solidFill>
                <a:effectLst/>
                <a:latin typeface="Times New Roman" panose="02020603050405020304" pitchFamily="18" charset="0"/>
                <a:ea typeface="Calibri" panose="020F0502020204030204" pitchFamily="34" charset="0"/>
              </a:rPr>
              <a:t> </a:t>
            </a:r>
            <a:r>
              <a:rPr lang="en-IN" sz="1800" dirty="0">
                <a:solidFill>
                  <a:srgbClr val="231F20"/>
                </a:solidFill>
                <a:effectLst/>
                <a:latin typeface="Times New Roman" panose="02020603050405020304" pitchFamily="18" charset="0"/>
                <a:ea typeface="Calibri" panose="020F0502020204030204" pitchFamily="34" charset="0"/>
              </a:rPr>
              <a:t>l2</a:t>
            </a:r>
            <a:r>
              <a:rPr lang="en-IN" sz="1800" spc="-35" dirty="0">
                <a:solidFill>
                  <a:srgbClr val="231F20"/>
                </a:solidFill>
                <a:effectLst/>
                <a:latin typeface="Times New Roman" panose="02020603050405020304" pitchFamily="18" charset="0"/>
                <a:ea typeface="Calibri" panose="020F0502020204030204" pitchFamily="34" charset="0"/>
              </a:rPr>
              <a:t> </a:t>
            </a:r>
            <a:r>
              <a:rPr lang="en-IN" sz="1800" spc="15" dirty="0">
                <a:solidFill>
                  <a:srgbClr val="231F20"/>
                </a:solidFill>
                <a:effectLst/>
                <a:latin typeface="Times New Roman" panose="02020603050405020304" pitchFamily="18" charset="0"/>
                <a:ea typeface="Calibri" panose="020F0502020204030204" pitchFamily="34" charset="0"/>
              </a:rPr>
              <a:t>noon</a:t>
            </a:r>
            <a:r>
              <a:rPr lang="en-IN" sz="1800" dirty="0">
                <a:solidFill>
                  <a:srgbClr val="231F20"/>
                </a:solidFill>
                <a:effectLst/>
                <a:latin typeface="Times New Roman" panose="02020603050405020304" pitchFamily="18" charset="0"/>
                <a:ea typeface="Calibri" panose="020F0502020204030204" pitchFamily="34" charset="0"/>
              </a:rPr>
              <a:t> of</a:t>
            </a:r>
            <a:r>
              <a:rPr lang="en-IN" sz="1800" spc="-5" dirty="0">
                <a:solidFill>
                  <a:srgbClr val="231F20"/>
                </a:solidFill>
                <a:effectLst/>
                <a:latin typeface="Times New Roman" panose="02020603050405020304" pitchFamily="18" charset="0"/>
                <a:ea typeface="Calibri" panose="020F0502020204030204" pitchFamily="34" charset="0"/>
              </a:rPr>
              <a:t> </a:t>
            </a:r>
            <a:r>
              <a:rPr lang="en-IN" sz="1800" spc="10" dirty="0">
                <a:solidFill>
                  <a:srgbClr val="231F20"/>
                </a:solidFill>
                <a:effectLst/>
                <a:latin typeface="Times New Roman" panose="02020603050405020304" pitchFamily="18" charset="0"/>
                <a:ea typeface="Calibri" panose="020F0502020204030204" pitchFamily="34" charset="0"/>
              </a:rPr>
              <a:t>the</a:t>
            </a:r>
            <a:r>
              <a:rPr lang="en-IN" sz="1800" dirty="0">
                <a:solidFill>
                  <a:srgbClr val="231F20"/>
                </a:solidFill>
                <a:effectLst/>
                <a:latin typeface="Times New Roman" panose="02020603050405020304" pitchFamily="18" charset="0"/>
                <a:ea typeface="Calibri" panose="020F0502020204030204" pitchFamily="34" charset="0"/>
              </a:rPr>
              <a:t> </a:t>
            </a:r>
            <a:r>
              <a:rPr lang="en-IN" sz="1800" spc="20" dirty="0">
                <a:solidFill>
                  <a:srgbClr val="231F20"/>
                </a:solidFill>
                <a:effectLst/>
                <a:latin typeface="Times New Roman" panose="02020603050405020304" pitchFamily="18" charset="0"/>
                <a:ea typeface="Calibri" panose="020F0502020204030204" pitchFamily="34" charset="0"/>
              </a:rPr>
              <a:t>location.</a:t>
            </a:r>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11560" y="908720"/>
            <a:ext cx="7560840" cy="562466"/>
          </a:xfrm>
          <a:prstGeom prst="rect">
            <a:avLst/>
          </a:prstGeom>
        </p:spPr>
      </p:pic>
      <p:pic>
        <p:nvPicPr>
          <p:cNvPr id="5" name="Picture 4"/>
          <p:cNvPicPr>
            <a:picLocks noChangeAspect="1"/>
          </p:cNvPicPr>
          <p:nvPr/>
        </p:nvPicPr>
        <p:blipFill>
          <a:blip r:embed="rId3"/>
          <a:stretch>
            <a:fillRect/>
          </a:stretch>
        </p:blipFill>
        <p:spPr>
          <a:xfrm>
            <a:off x="634155" y="1556792"/>
            <a:ext cx="7560840" cy="4364121"/>
          </a:xfrm>
          <a:prstGeom prst="rect">
            <a:avLst/>
          </a:prstGeom>
        </p:spPr>
      </p:pic>
    </p:spTree>
    <p:extLst>
      <p:ext uri="{BB962C8B-B14F-4D97-AF65-F5344CB8AC3E}">
        <p14:creationId xmlns:p14="http://schemas.microsoft.com/office/powerpoint/2010/main" val="24610553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87623" y="1124744"/>
            <a:ext cx="6808029" cy="3240360"/>
          </a:xfrm>
          <a:prstGeom prst="rect">
            <a:avLst/>
          </a:prstGeom>
        </p:spPr>
      </p:pic>
    </p:spTree>
    <p:extLst>
      <p:ext uri="{BB962C8B-B14F-4D97-AF65-F5344CB8AC3E}">
        <p14:creationId xmlns:p14="http://schemas.microsoft.com/office/powerpoint/2010/main" val="30553130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2057400"/>
            <a:ext cx="4022255" cy="923330"/>
          </a:xfrm>
          <a:prstGeom prst="rect">
            <a:avLst/>
          </a:prstGeom>
          <a:noFill/>
        </p:spPr>
        <p:txBody>
          <a:bodyPr wrap="none" rtlCol="0">
            <a:spAutoFit/>
          </a:bodyPr>
          <a:lstStyle/>
          <a:p>
            <a:r>
              <a:rPr lang="en-US" sz="5400" b="1" dirty="0">
                <a:latin typeface="Bookman Old Style" pitchFamily="18" charset="0"/>
              </a:rPr>
              <a:t>Thank you</a:t>
            </a:r>
            <a:endParaRPr lang="en-IN" b="1" dirty="0">
              <a:latin typeface="Bookman Old Style"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D4AEAD-20BD-4C7C-8F5B-C3AF67A73A5A}"/>
              </a:ext>
            </a:extLst>
          </p:cNvPr>
          <p:cNvPicPr>
            <a:picLocks noChangeAspect="1"/>
          </p:cNvPicPr>
          <p:nvPr/>
        </p:nvPicPr>
        <p:blipFill>
          <a:blip r:embed="rId2"/>
          <a:stretch>
            <a:fillRect/>
          </a:stretch>
        </p:blipFill>
        <p:spPr>
          <a:xfrm>
            <a:off x="490537" y="1200150"/>
            <a:ext cx="8162925" cy="4457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5DA60-F88E-4FDA-BCA6-D8E8C48ABD5B}"/>
              </a:ext>
            </a:extLst>
          </p:cNvPr>
          <p:cNvSpPr>
            <a:spLocks noGrp="1"/>
          </p:cNvSpPr>
          <p:nvPr>
            <p:ph idx="1"/>
          </p:nvPr>
        </p:nvSpPr>
        <p:spPr>
          <a:xfrm>
            <a:off x="457200" y="836712"/>
            <a:ext cx="8229600" cy="4525963"/>
          </a:xfrm>
        </p:spPr>
        <p:txBody>
          <a:bodyPr>
            <a:normAutofit/>
          </a:bodyPr>
          <a:lstStyle/>
          <a:p>
            <a:pPr marL="120650" marR="279400" algn="just">
              <a:lnSpc>
                <a:spcPct val="97000"/>
              </a:lnSpc>
              <a:spcBef>
                <a:spcPts val="405"/>
              </a:spcBef>
              <a:spcAft>
                <a:spcPts val="0"/>
              </a:spcAft>
            </a:pPr>
            <a:r>
              <a:rPr lang="en-US" sz="2400" b="1" dirty="0">
                <a:effectLst/>
                <a:latin typeface="Times New Roman" panose="02020603050405020304" pitchFamily="18" charset="0"/>
                <a:ea typeface="Calibri" panose="020F0502020204030204" pitchFamily="34" charset="0"/>
              </a:rPr>
              <a:t>Inclination or Altitude angle </a:t>
            </a:r>
            <a:r>
              <a:rPr lang="en-IN" sz="2000" b="1" dirty="0">
                <a:effectLst/>
                <a:latin typeface="Times New Roman" panose="02020603050405020304" pitchFamily="18" charset="0"/>
                <a:ea typeface="Calibri" panose="020F0502020204030204" pitchFamily="34" charset="0"/>
              </a:rPr>
              <a:t>(α)</a:t>
            </a:r>
            <a:endParaRPr lang="en-IN" sz="2400" b="1" dirty="0">
              <a:effectLst/>
              <a:latin typeface="Calibri" panose="020F0502020204030204" pitchFamily="34" charset="0"/>
              <a:ea typeface="Calibri" panose="020F0502020204030204" pitchFamily="34" charset="0"/>
            </a:endParaRPr>
          </a:p>
          <a:p>
            <a:pPr marL="0" marR="279400" indent="0" algn="just">
              <a:lnSpc>
                <a:spcPct val="97000"/>
              </a:lnSpc>
              <a:spcBef>
                <a:spcPts val="405"/>
              </a:spcBef>
              <a:spcAft>
                <a:spcPts val="0"/>
              </a:spcAft>
              <a:buNone/>
            </a:pPr>
            <a:r>
              <a:rPr lang="en-US" sz="2400" dirty="0">
                <a:solidFill>
                  <a:srgbClr val="231F20"/>
                </a:solidFill>
                <a:effectLst/>
                <a:latin typeface="Times New Roman" panose="02020603050405020304" pitchFamily="18" charset="0"/>
                <a:ea typeface="Calibri" panose="020F0502020204030204" pitchFamily="34" charset="0"/>
              </a:rPr>
              <a:t>It is the angle between sun’s ray and its projection on horizontal surface as shown in Figure</a:t>
            </a:r>
            <a:endParaRPr lang="en-IN" sz="2400" dirty="0">
              <a:effectLst/>
              <a:latin typeface="Calibri" panose="020F0502020204030204" pitchFamily="34" charset="0"/>
              <a:ea typeface="Calibri" panose="020F0502020204030204" pitchFamily="34" charset="0"/>
            </a:endParaRPr>
          </a:p>
          <a:p>
            <a:pPr marL="120650" marR="279400" algn="just">
              <a:lnSpc>
                <a:spcPct val="97000"/>
              </a:lnSpc>
              <a:spcBef>
                <a:spcPts val="405"/>
              </a:spcBef>
              <a:spcAft>
                <a:spcPts val="0"/>
              </a:spcAft>
            </a:pPr>
            <a:r>
              <a:rPr lang="en-US" sz="2400" b="1" dirty="0">
                <a:effectLst/>
                <a:latin typeface="Times New Roman" panose="02020603050405020304" pitchFamily="18" charset="0"/>
                <a:ea typeface="Calibri" panose="020F0502020204030204" pitchFamily="34" charset="0"/>
              </a:rPr>
              <a:t>Zenith Angle </a:t>
            </a:r>
            <a:r>
              <a:rPr lang="en-IN" sz="2000" b="1" dirty="0">
                <a:effectLst/>
                <a:latin typeface="Times New Roman" panose="02020603050405020304" pitchFamily="18" charset="0"/>
                <a:ea typeface="Calibri" panose="020F0502020204030204" pitchFamily="34" charset="0"/>
              </a:rPr>
              <a:t>(</a:t>
            </a:r>
            <a:r>
              <a:rPr lang="en-IN" sz="2000" b="1" dirty="0" err="1">
                <a:effectLst/>
                <a:latin typeface="Times New Roman" panose="02020603050405020304" pitchFamily="18" charset="0"/>
                <a:ea typeface="Calibri" panose="020F0502020204030204" pitchFamily="34" charset="0"/>
              </a:rPr>
              <a:t>θ</a:t>
            </a:r>
            <a:r>
              <a:rPr lang="en-IN" sz="2000" b="1" baseline="-25000" dirty="0" err="1">
                <a:effectLst/>
                <a:latin typeface="Times New Roman" panose="02020603050405020304" pitchFamily="18" charset="0"/>
                <a:ea typeface="Calibri" panose="020F0502020204030204" pitchFamily="34" charset="0"/>
              </a:rPr>
              <a:t>z</a:t>
            </a:r>
            <a:r>
              <a:rPr lang="en-IN" sz="2000" b="1" dirty="0">
                <a:effectLst/>
                <a:latin typeface="Times New Roman" panose="02020603050405020304" pitchFamily="18" charset="0"/>
                <a:ea typeface="Calibri" panose="020F0502020204030204" pitchFamily="34" charset="0"/>
              </a:rPr>
              <a:t>)</a:t>
            </a:r>
            <a:endParaRPr lang="en-IN" sz="2400" b="1" dirty="0">
              <a:effectLst/>
              <a:latin typeface="Calibri" panose="020F0502020204030204" pitchFamily="34" charset="0"/>
              <a:ea typeface="Calibri" panose="020F0502020204030204" pitchFamily="34" charset="0"/>
            </a:endParaRPr>
          </a:p>
          <a:p>
            <a:pPr marL="0" marR="279400" indent="0" algn="just">
              <a:lnSpc>
                <a:spcPct val="97000"/>
              </a:lnSpc>
              <a:spcBef>
                <a:spcPts val="405"/>
              </a:spcBef>
              <a:spcAft>
                <a:spcPts val="0"/>
              </a:spcAft>
              <a:buNone/>
            </a:pPr>
            <a:r>
              <a:rPr lang="en-US" sz="2400" dirty="0">
                <a:solidFill>
                  <a:srgbClr val="231F20"/>
                </a:solidFill>
                <a:effectLst/>
                <a:latin typeface="Times New Roman" panose="02020603050405020304" pitchFamily="18" charset="0"/>
                <a:ea typeface="Calibri" panose="020F0502020204030204" pitchFamily="34" charset="0"/>
              </a:rPr>
              <a:t>It is the angle between sun’s ray and normal to the horizontal plane as shown in Figure.</a:t>
            </a:r>
            <a:endParaRPr lang="en-IN" sz="2400" dirty="0">
              <a:effectLst/>
              <a:latin typeface="Calibri" panose="020F0502020204030204" pitchFamily="34" charset="0"/>
              <a:ea typeface="Calibri" panose="020F0502020204030204" pitchFamily="34" charset="0"/>
            </a:endParaRPr>
          </a:p>
          <a:p>
            <a:pPr marL="120650" marR="279400" algn="just">
              <a:lnSpc>
                <a:spcPct val="97000"/>
              </a:lnSpc>
              <a:spcBef>
                <a:spcPts val="405"/>
              </a:spcBef>
              <a:spcAft>
                <a:spcPts val="0"/>
              </a:spcAft>
            </a:pPr>
            <a:r>
              <a:rPr lang="en-US" sz="2400" b="1" dirty="0">
                <a:solidFill>
                  <a:srgbClr val="231F20"/>
                </a:solidFill>
                <a:effectLst/>
                <a:latin typeface="Times New Roman" panose="02020603050405020304" pitchFamily="18" charset="0"/>
                <a:ea typeface="Calibri" panose="020F0502020204030204" pitchFamily="34" charset="0"/>
              </a:rPr>
              <a:t>Solar Azimuth Angle </a:t>
            </a:r>
            <a:r>
              <a:rPr lang="en-IN" sz="2000" b="1" dirty="0">
                <a:solidFill>
                  <a:srgbClr val="231F20"/>
                </a:solidFill>
                <a:effectLst/>
                <a:latin typeface="Times New Roman" panose="02020603050405020304" pitchFamily="18" charset="0"/>
                <a:ea typeface="Calibri" panose="020F0502020204030204" pitchFamily="34" charset="0"/>
              </a:rPr>
              <a:t>(</a:t>
            </a:r>
            <a:r>
              <a:rPr lang="en-IN" sz="2000" b="1" dirty="0" err="1">
                <a:solidFill>
                  <a:srgbClr val="231F20"/>
                </a:solidFill>
                <a:effectLst/>
                <a:latin typeface="Times New Roman" panose="02020603050405020304" pitchFamily="18" charset="0"/>
                <a:ea typeface="Calibri" panose="020F0502020204030204" pitchFamily="34" charset="0"/>
              </a:rPr>
              <a:t>γ</a:t>
            </a:r>
            <a:r>
              <a:rPr lang="en-IN" sz="2000" b="1" baseline="-25000" dirty="0" err="1">
                <a:solidFill>
                  <a:srgbClr val="231F20"/>
                </a:solidFill>
                <a:effectLst/>
                <a:latin typeface="Times New Roman" panose="02020603050405020304" pitchFamily="18" charset="0"/>
                <a:ea typeface="Calibri" panose="020F0502020204030204" pitchFamily="34" charset="0"/>
              </a:rPr>
              <a:t>s</a:t>
            </a:r>
            <a:r>
              <a:rPr lang="en-IN" sz="2000" b="1" dirty="0">
                <a:solidFill>
                  <a:srgbClr val="231F20"/>
                </a:solidFill>
                <a:effectLst/>
                <a:latin typeface="Times New Roman" panose="02020603050405020304" pitchFamily="18" charset="0"/>
                <a:ea typeface="Calibri" panose="020F0502020204030204" pitchFamily="34" charset="0"/>
              </a:rPr>
              <a:t>)</a:t>
            </a:r>
            <a:endParaRPr lang="en-IN" sz="2400" b="1" dirty="0">
              <a:effectLst/>
              <a:latin typeface="Calibri" panose="020F0502020204030204" pitchFamily="34" charset="0"/>
              <a:ea typeface="Calibri" panose="020F0502020204030204" pitchFamily="34" charset="0"/>
            </a:endParaRPr>
          </a:p>
          <a:p>
            <a:pPr marL="0" marR="282575" indent="0" algn="just">
              <a:lnSpc>
                <a:spcPct val="97000"/>
              </a:lnSpc>
              <a:spcBef>
                <a:spcPts val="100"/>
              </a:spcBef>
              <a:spcAft>
                <a:spcPts val="0"/>
              </a:spcAft>
              <a:buNone/>
            </a:pPr>
            <a:r>
              <a:rPr lang="en-US" sz="2400" dirty="0">
                <a:solidFill>
                  <a:srgbClr val="231F20"/>
                </a:solidFill>
                <a:effectLst/>
                <a:latin typeface="Times New Roman" panose="02020603050405020304" pitchFamily="18" charset="0"/>
                <a:ea typeface="Calibri" panose="020F0502020204030204" pitchFamily="34" charset="0"/>
              </a:rPr>
              <a:t>It is the angle between the projection of sun’s ray to the point on the horizontal plane and line due south passing through that point. The value of the azimuth angle is taken positive when it is measure form south towards west.</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8662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B832FC-921B-410A-A64D-62C7F59D18C9}"/>
              </a:ext>
            </a:extLst>
          </p:cNvPr>
          <p:cNvPicPr>
            <a:picLocks noGrp="1" noChangeAspect="1"/>
          </p:cNvPicPr>
          <p:nvPr>
            <p:ph idx="1"/>
          </p:nvPr>
        </p:nvPicPr>
        <p:blipFill>
          <a:blip r:embed="rId2"/>
          <a:stretch>
            <a:fillRect/>
          </a:stretch>
        </p:blipFill>
        <p:spPr>
          <a:xfrm>
            <a:off x="457200" y="1219200"/>
            <a:ext cx="8229600" cy="374506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FFB56A-B68D-49DE-ADE7-6DB69222B9B8}"/>
              </a:ext>
            </a:extLst>
          </p:cNvPr>
          <p:cNvSpPr>
            <a:spLocks noGrp="1"/>
          </p:cNvSpPr>
          <p:nvPr>
            <p:ph idx="1"/>
          </p:nvPr>
        </p:nvSpPr>
        <p:spPr>
          <a:xfrm>
            <a:off x="457200" y="908720"/>
            <a:ext cx="8229600" cy="4525963"/>
          </a:xfrm>
        </p:spPr>
        <p:txBody>
          <a:bodyPr>
            <a:normAutofit lnSpcReduction="10000"/>
          </a:bodyPr>
          <a:lstStyle/>
          <a:p>
            <a:pPr marL="120650" marR="279400" algn="just">
              <a:lnSpc>
                <a:spcPct val="97000"/>
              </a:lnSpc>
              <a:spcBef>
                <a:spcPts val="405"/>
              </a:spcBef>
              <a:spcAft>
                <a:spcPts val="0"/>
              </a:spcAft>
            </a:pPr>
            <a:r>
              <a:rPr lang="en-US" sz="24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Angle of Incidence </a:t>
            </a:r>
            <a:r>
              <a:rPr lang="en-IN" sz="2400" b="1" dirty="0">
                <a:solidFill>
                  <a:srgbClr val="231F20"/>
                </a:solidFill>
                <a:effectLst/>
                <a:latin typeface="Times New Roman" panose="02020603050405020304" pitchFamily="18" charset="0"/>
                <a:ea typeface="Calibri" panose="020F0502020204030204" pitchFamily="34" charset="0"/>
              </a:rPr>
              <a:t>(</a:t>
            </a:r>
            <a:r>
              <a:rPr lang="en-IN" sz="2400" b="1" dirty="0">
                <a:effectLst/>
                <a:latin typeface="Times New Roman" panose="02020603050405020304" pitchFamily="18" charset="0"/>
                <a:ea typeface="Calibri" panose="020F0502020204030204" pitchFamily="34" charset="0"/>
              </a:rPr>
              <a:t>θ)</a:t>
            </a:r>
          </a:p>
          <a:p>
            <a:pPr marL="0" marR="279400" indent="0" algn="just">
              <a:lnSpc>
                <a:spcPct val="97000"/>
              </a:lnSpc>
              <a:spcBef>
                <a:spcPts val="405"/>
              </a:spcBef>
              <a:buNone/>
            </a:pPr>
            <a:r>
              <a:rPr lang="en-US" sz="2400" dirty="0">
                <a:solidFill>
                  <a:srgbClr val="231F20"/>
                </a:solidFill>
                <a:effectLst/>
                <a:latin typeface="Times New Roman" panose="02020603050405020304" pitchFamily="18" charset="0"/>
                <a:ea typeface="Calibri" panose="020F0502020204030204" pitchFamily="34" charset="0"/>
              </a:rPr>
              <a:t>The angle of incidence for any surface is defined as the angle formed between the direction of the sun ray and the line normal to the surface as shown in the Figure.</a:t>
            </a:r>
            <a:endParaRPr lang="en-IN" sz="2400" dirty="0">
              <a:effectLst/>
              <a:latin typeface="Calibri" panose="020F0502020204030204" pitchFamily="34" charset="0"/>
              <a:ea typeface="Calibri" panose="020F0502020204030204" pitchFamily="34" charset="0"/>
            </a:endParaRPr>
          </a:p>
          <a:p>
            <a:pPr marL="120650" marR="279400" algn="just">
              <a:lnSpc>
                <a:spcPct val="97000"/>
              </a:lnSpc>
              <a:spcBef>
                <a:spcPts val="405"/>
              </a:spcBef>
              <a:spcAft>
                <a:spcPts val="0"/>
              </a:spcAft>
            </a:pPr>
            <a:r>
              <a:rPr lang="en-US" sz="24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Tilt of Slope Angle </a:t>
            </a:r>
            <a:r>
              <a:rPr lang="en-IN" sz="2400" b="1" dirty="0">
                <a:solidFill>
                  <a:srgbClr val="231F20"/>
                </a:solidFill>
                <a:effectLst/>
                <a:latin typeface="Times New Roman" panose="02020603050405020304" pitchFamily="18" charset="0"/>
                <a:ea typeface="Calibri" panose="020F0502020204030204" pitchFamily="34" charset="0"/>
              </a:rPr>
              <a:t>(s)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79400" indent="0" algn="just">
              <a:lnSpc>
                <a:spcPct val="97000"/>
              </a:lnSpc>
              <a:spcBef>
                <a:spcPts val="405"/>
              </a:spcBef>
              <a:spcAft>
                <a:spcPts val="0"/>
              </a:spcAft>
              <a:buNone/>
            </a:pPr>
            <a:r>
              <a:rPr lang="en-US" sz="24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tilt angle is the angle between the inclined slope and the horizontal plane as shown in the Figure.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650" marR="279400" algn="just">
              <a:lnSpc>
                <a:spcPct val="97000"/>
              </a:lnSpc>
              <a:spcBef>
                <a:spcPts val="405"/>
              </a:spcBef>
              <a:spcAft>
                <a:spcPts val="0"/>
              </a:spcAft>
            </a:pPr>
            <a:r>
              <a:rPr lang="en-US" sz="24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Surface Azimuth Angle </a:t>
            </a:r>
            <a:r>
              <a:rPr lang="en-IN" sz="2400" b="1" dirty="0">
                <a:solidFill>
                  <a:srgbClr val="231F20"/>
                </a:solidFill>
                <a:effectLst/>
                <a:latin typeface="Times New Roman" panose="02020603050405020304" pitchFamily="18" charset="0"/>
                <a:ea typeface="Calibri" panose="020F0502020204030204" pitchFamily="34" charset="0"/>
              </a:rPr>
              <a:t>(γ)</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82575" indent="0" algn="just">
              <a:lnSpc>
                <a:spcPct val="97000"/>
              </a:lnSpc>
              <a:spcBef>
                <a:spcPts val="405"/>
              </a:spcBef>
              <a:spcAft>
                <a:spcPts val="0"/>
              </a:spcAft>
              <a:buNone/>
            </a:pPr>
            <a:r>
              <a:rPr lang="en-US" sz="24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US" sz="24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angle </a:t>
            </a:r>
            <a:r>
              <a:rPr lang="en-US" sz="24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horizontal plane between </a:t>
            </a:r>
            <a:r>
              <a:rPr lang="en-US" sz="24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line </a:t>
            </a:r>
            <a:r>
              <a:rPr lang="en-US" sz="24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due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south </a:t>
            </a:r>
            <a:r>
              <a:rPr lang="en-US" sz="24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and the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horizontal </a:t>
            </a:r>
            <a:r>
              <a:rPr lang="en-US" sz="24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projection </a:t>
            </a:r>
            <a:r>
              <a:rPr lang="en-US" sz="24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normal </a:t>
            </a:r>
            <a:r>
              <a:rPr lang="en-US" sz="24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 </a:t>
            </a:r>
            <a:r>
              <a:rPr lang="en-US" sz="24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inclined plane surface. </a:t>
            </a:r>
            <a:r>
              <a:rPr lang="en-US" sz="24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taken </a:t>
            </a:r>
            <a:r>
              <a:rPr lang="en-US" sz="24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as </a:t>
            </a:r>
            <a:r>
              <a:rPr lang="en-US" sz="24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positive when measured form </a:t>
            </a:r>
            <a:r>
              <a:rPr lang="en-US" sz="24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south </a:t>
            </a:r>
            <a:r>
              <a:rPr lang="en-US" sz="24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towards</a:t>
            </a:r>
            <a:r>
              <a:rPr lang="en-US" sz="2400" spc="19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west.</a:t>
            </a:r>
          </a:p>
        </p:txBody>
      </p:sp>
    </p:spTree>
    <p:extLst>
      <p:ext uri="{BB962C8B-B14F-4D97-AF65-F5344CB8AC3E}">
        <p14:creationId xmlns:p14="http://schemas.microsoft.com/office/powerpoint/2010/main" val="3255478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82B2-3A38-4507-9B66-B12D8D65811E}"/>
              </a:ext>
            </a:extLst>
          </p:cNvPr>
          <p:cNvSpPr>
            <a:spLocks noGrp="1"/>
          </p:cNvSpPr>
          <p:nvPr>
            <p:ph type="title"/>
          </p:nvPr>
        </p:nvSpPr>
        <p:spPr>
          <a:xfrm>
            <a:off x="457200" y="274638"/>
            <a:ext cx="8229600" cy="868362"/>
          </a:xfrm>
        </p:spPr>
        <p:txBody>
          <a:bodyPr>
            <a:normAutofit/>
          </a:bodyPr>
          <a:lstStyle/>
          <a:p>
            <a:r>
              <a:rPr lang="en-US" sz="3200" b="1" dirty="0">
                <a:latin typeface="Bookman Old Style" panose="02050604050505020204" pitchFamily="18" charset="0"/>
              </a:rPr>
              <a:t>BEAM &amp; DIFFUSE RADIATION</a:t>
            </a:r>
            <a:endParaRPr lang="en-IN" sz="3200" b="1" dirty="0">
              <a:latin typeface="Bookman Old Style" panose="02050604050505020204" pitchFamily="18" charset="0"/>
            </a:endParaRPr>
          </a:p>
        </p:txBody>
      </p:sp>
      <p:pic>
        <p:nvPicPr>
          <p:cNvPr id="5" name="Content Placeholder 4">
            <a:extLst>
              <a:ext uri="{FF2B5EF4-FFF2-40B4-BE49-F238E27FC236}">
                <a16:creationId xmlns:a16="http://schemas.microsoft.com/office/drawing/2014/main" id="{C3B4B4A6-EB4D-4A19-A575-B1B0974F9112}"/>
              </a:ext>
            </a:extLst>
          </p:cNvPr>
          <p:cNvPicPr>
            <a:picLocks noGrp="1" noChangeAspect="1"/>
          </p:cNvPicPr>
          <p:nvPr>
            <p:ph idx="1"/>
          </p:nvPr>
        </p:nvPicPr>
        <p:blipFill>
          <a:blip r:embed="rId2"/>
          <a:stretch>
            <a:fillRect/>
          </a:stretch>
        </p:blipFill>
        <p:spPr>
          <a:xfrm>
            <a:off x="650686" y="1219200"/>
            <a:ext cx="8161715" cy="2316162"/>
          </a:xfrm>
        </p:spPr>
      </p:pic>
      <p:pic>
        <p:nvPicPr>
          <p:cNvPr id="7" name="Picture 6">
            <a:extLst>
              <a:ext uri="{FF2B5EF4-FFF2-40B4-BE49-F238E27FC236}">
                <a16:creationId xmlns:a16="http://schemas.microsoft.com/office/drawing/2014/main" id="{B159C590-2041-44C1-87D4-017FAB753946}"/>
              </a:ext>
            </a:extLst>
          </p:cNvPr>
          <p:cNvPicPr>
            <a:picLocks noChangeAspect="1"/>
          </p:cNvPicPr>
          <p:nvPr/>
        </p:nvPicPr>
        <p:blipFill>
          <a:blip r:embed="rId3"/>
          <a:stretch>
            <a:fillRect/>
          </a:stretch>
        </p:blipFill>
        <p:spPr>
          <a:xfrm>
            <a:off x="1676399" y="3611562"/>
            <a:ext cx="6110288" cy="2813795"/>
          </a:xfrm>
          <a:prstGeom prst="rect">
            <a:avLst/>
          </a:prstGeom>
        </p:spPr>
      </p:pic>
    </p:spTree>
    <p:extLst>
      <p:ext uri="{BB962C8B-B14F-4D97-AF65-F5344CB8AC3E}">
        <p14:creationId xmlns:p14="http://schemas.microsoft.com/office/powerpoint/2010/main" val="1616592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Bookman Old Style" pitchFamily="18" charset="0"/>
              </a:rPr>
              <a:t>Pyranometer</a:t>
            </a:r>
            <a:endParaRPr lang="en-IN" b="1" dirty="0">
              <a:latin typeface="Bookman Old Style"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1447800" y="1981200"/>
            <a:ext cx="6267498" cy="390921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DA79-2E0A-4FF6-8CD8-240D2328CF44}"/>
              </a:ext>
            </a:extLst>
          </p:cNvPr>
          <p:cNvSpPr>
            <a:spLocks noGrp="1"/>
          </p:cNvSpPr>
          <p:nvPr>
            <p:ph type="title"/>
          </p:nvPr>
        </p:nvSpPr>
        <p:spPr/>
        <p:txBody>
          <a:bodyPr>
            <a:normAutofit/>
          </a:bodyPr>
          <a:lstStyle/>
          <a:p>
            <a:r>
              <a:rPr lang="en-US" sz="4000" b="1" dirty="0">
                <a:latin typeface="Bookman Old Style" pitchFamily="18" charset="0"/>
              </a:rPr>
              <a:t>Pyranometer</a:t>
            </a:r>
            <a:endParaRPr lang="en-IN" sz="4000" dirty="0"/>
          </a:p>
        </p:txBody>
      </p:sp>
      <p:sp>
        <p:nvSpPr>
          <p:cNvPr id="3" name="Content Placeholder 2">
            <a:extLst>
              <a:ext uri="{FF2B5EF4-FFF2-40B4-BE49-F238E27FC236}">
                <a16:creationId xmlns:a16="http://schemas.microsoft.com/office/drawing/2014/main" id="{0BF5057D-908F-4743-8B57-230FB116A08D}"/>
              </a:ext>
            </a:extLst>
          </p:cNvPr>
          <p:cNvSpPr>
            <a:spLocks noGrp="1"/>
          </p:cNvSpPr>
          <p:nvPr>
            <p:ph idx="1"/>
          </p:nvPr>
        </p:nvSpPr>
        <p:spPr/>
        <p:txBody>
          <a:bodyPr/>
          <a:lstStyle/>
          <a:p>
            <a:pPr algn="just"/>
            <a:r>
              <a:rPr lang="en-US" sz="2800" dirty="0">
                <a:latin typeface="Bookman Old Style" panose="02050604050505020204" pitchFamily="18" charset="0"/>
              </a:rPr>
              <a:t>A pyranometer is radiation energy measuring device which is designed to measure global or total radiation.</a:t>
            </a:r>
          </a:p>
          <a:p>
            <a:pPr algn="just"/>
            <a:r>
              <a:rPr lang="en-US" sz="2800" dirty="0">
                <a:latin typeface="Bookman Old Style" panose="02050604050505020204" pitchFamily="18" charset="0"/>
              </a:rPr>
              <a:t> When the instrument is shaded using a shading ring to prevent beam radiation reaching its detector, the pyranometer in this condition can measure only diffuse radiation.</a:t>
            </a:r>
            <a:endParaRPr lang="en-IN" sz="2800"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75259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latin typeface="Bookman Old Style" pitchFamily="18" charset="0"/>
              </a:rPr>
              <a:t>Pyrheliometer</a:t>
            </a:r>
            <a:endParaRPr lang="en-IN" b="1" dirty="0">
              <a:latin typeface="Bookman Old Style"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371600" y="1600200"/>
            <a:ext cx="6293239" cy="4309269"/>
          </a:xfrm>
          <a:prstGeom prst="rect">
            <a:avLst/>
          </a:prstGeom>
          <a:noFill/>
          <a:ln w="9525">
            <a:noFill/>
            <a:miter lim="800000"/>
            <a:headEnd/>
            <a:tailEnd/>
          </a:ln>
          <a:effectLst/>
        </p:spPr>
      </p:pic>
      <p:sp>
        <p:nvSpPr>
          <p:cNvPr id="4" name="TextBox 3"/>
          <p:cNvSpPr txBox="1"/>
          <p:nvPr/>
        </p:nvSpPr>
        <p:spPr>
          <a:xfrm>
            <a:off x="304800" y="1371600"/>
            <a:ext cx="3373039" cy="369332"/>
          </a:xfrm>
          <a:prstGeom prst="rect">
            <a:avLst/>
          </a:prstGeom>
          <a:noFill/>
        </p:spPr>
        <p:txBody>
          <a:bodyPr wrap="none" rtlCol="0">
            <a:spAutoFit/>
          </a:bodyPr>
          <a:lstStyle/>
          <a:p>
            <a:r>
              <a:rPr lang="en-US" dirty="0">
                <a:latin typeface="Bookman Old Style" pitchFamily="18" charset="0"/>
              </a:rPr>
              <a:t>To Measure Beam Radiation</a:t>
            </a:r>
            <a:endParaRPr lang="en-IN" dirty="0">
              <a:latin typeface="Bookman Old Style"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Sunshine Recorder</a:t>
            </a:r>
            <a:endParaRPr lang="en-IN" b="1" dirty="0">
              <a:latin typeface="Bookman Old Style"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1600200" y="2362200"/>
            <a:ext cx="5829300" cy="3981450"/>
          </a:xfrm>
          <a:prstGeom prst="rect">
            <a:avLst/>
          </a:prstGeom>
          <a:noFill/>
          <a:ln w="9525">
            <a:noFill/>
            <a:miter lim="800000"/>
            <a:headEnd/>
            <a:tailEnd/>
          </a:ln>
          <a:effectLst/>
        </p:spPr>
      </p:pic>
      <p:sp>
        <p:nvSpPr>
          <p:cNvPr id="4" name="TextBox 3"/>
          <p:cNvSpPr txBox="1"/>
          <p:nvPr/>
        </p:nvSpPr>
        <p:spPr>
          <a:xfrm>
            <a:off x="2514600" y="1371600"/>
            <a:ext cx="4192173" cy="369332"/>
          </a:xfrm>
          <a:prstGeom prst="rect">
            <a:avLst/>
          </a:prstGeom>
          <a:noFill/>
        </p:spPr>
        <p:txBody>
          <a:bodyPr wrap="none" rtlCol="0">
            <a:spAutoFit/>
          </a:bodyPr>
          <a:lstStyle/>
          <a:p>
            <a:r>
              <a:rPr lang="en-US" dirty="0">
                <a:latin typeface="Bookman Old Style" pitchFamily="18" charset="0"/>
              </a:rPr>
              <a:t>To Measure Bright Sunshine Hours</a:t>
            </a:r>
            <a:endParaRPr lang="en-IN"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Spectrum of Electromagnetic Radiation</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51986" y="1916832"/>
            <a:ext cx="8640028" cy="3744416"/>
          </a:xfrm>
          <a:prstGeom prst="rect">
            <a:avLst/>
          </a:prstGeom>
        </p:spPr>
      </p:pic>
    </p:spTree>
    <p:extLst>
      <p:ext uri="{BB962C8B-B14F-4D97-AF65-F5344CB8AC3E}">
        <p14:creationId xmlns:p14="http://schemas.microsoft.com/office/powerpoint/2010/main" val="1054520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CDA0-C12E-45E9-9428-2BA75454877E}"/>
              </a:ext>
            </a:extLst>
          </p:cNvPr>
          <p:cNvSpPr>
            <a:spLocks noGrp="1"/>
          </p:cNvSpPr>
          <p:nvPr>
            <p:ph type="title"/>
          </p:nvPr>
        </p:nvSpPr>
        <p:spPr/>
        <p:txBody>
          <a:bodyPr/>
          <a:lstStyle/>
          <a:p>
            <a:r>
              <a:rPr lang="en-US" b="1" dirty="0">
                <a:latin typeface="Bookman Old Style" pitchFamily="18" charset="0"/>
              </a:rPr>
              <a:t>Sunshine Recorder</a:t>
            </a:r>
            <a:endParaRPr lang="en-IN" dirty="0"/>
          </a:p>
        </p:txBody>
      </p:sp>
      <p:sp>
        <p:nvSpPr>
          <p:cNvPr id="3" name="Content Placeholder 2">
            <a:extLst>
              <a:ext uri="{FF2B5EF4-FFF2-40B4-BE49-F238E27FC236}">
                <a16:creationId xmlns:a16="http://schemas.microsoft.com/office/drawing/2014/main" id="{9B6BBB9C-F51C-4964-B5BA-09ABE890AAC2}"/>
              </a:ext>
            </a:extLst>
          </p:cNvPr>
          <p:cNvSpPr>
            <a:spLocks noGrp="1"/>
          </p:cNvSpPr>
          <p:nvPr>
            <p:ph idx="1"/>
          </p:nvPr>
        </p:nvSpPr>
        <p:spPr>
          <a:xfrm>
            <a:off x="457200" y="1196752"/>
            <a:ext cx="8229600" cy="5472608"/>
          </a:xfrm>
        </p:spPr>
        <p:txBody>
          <a:bodyPr>
            <a:normAutofit/>
          </a:bodyPr>
          <a:lstStyle/>
          <a:p>
            <a:pPr marL="0" indent="0" algn="just">
              <a:buNone/>
            </a:pPr>
            <a:r>
              <a:rPr lang="en-US" sz="2200" spc="10" dirty="0">
                <a:solidFill>
                  <a:srgbClr val="231F20"/>
                </a:solidFill>
                <a:effectLst/>
                <a:latin typeface="Bookman Old Style" panose="02050604050505020204" pitchFamily="18" charset="0"/>
                <a:ea typeface="Calibri" panose="020F0502020204030204" pitchFamily="34" charset="0"/>
              </a:rPr>
              <a:t>The </a:t>
            </a:r>
            <a:r>
              <a:rPr lang="en-US" sz="2200" spc="15" dirty="0">
                <a:solidFill>
                  <a:srgbClr val="231F20"/>
                </a:solidFill>
                <a:effectLst/>
                <a:latin typeface="Bookman Old Style" panose="02050604050505020204" pitchFamily="18" charset="0"/>
                <a:ea typeface="Calibri" panose="020F0502020204030204" pitchFamily="34" charset="0"/>
              </a:rPr>
              <a:t>instrument </a:t>
            </a:r>
            <a:r>
              <a:rPr lang="en-US" sz="2200" dirty="0">
                <a:solidFill>
                  <a:srgbClr val="231F20"/>
                </a:solidFill>
                <a:effectLst/>
                <a:latin typeface="Bookman Old Style" panose="02050604050505020204" pitchFamily="18" charset="0"/>
                <a:ea typeface="Calibri" panose="020F0502020204030204" pitchFamily="34" charset="0"/>
              </a:rPr>
              <a:t>is </a:t>
            </a:r>
            <a:r>
              <a:rPr lang="en-US" sz="2200" spc="15" dirty="0">
                <a:solidFill>
                  <a:srgbClr val="231F20"/>
                </a:solidFill>
                <a:effectLst/>
                <a:latin typeface="Bookman Old Style" panose="02050604050505020204" pitchFamily="18" charset="0"/>
                <a:ea typeface="Calibri" panose="020F0502020204030204" pitchFamily="34" charset="0"/>
              </a:rPr>
              <a:t>used </a:t>
            </a:r>
            <a:r>
              <a:rPr lang="en-US" sz="2200" dirty="0">
                <a:solidFill>
                  <a:srgbClr val="231F20"/>
                </a:solidFill>
                <a:effectLst/>
                <a:latin typeface="Bookman Old Style" panose="02050604050505020204" pitchFamily="18" charset="0"/>
                <a:ea typeface="Calibri" panose="020F0502020204030204" pitchFamily="34" charset="0"/>
              </a:rPr>
              <a:t>to </a:t>
            </a:r>
            <a:r>
              <a:rPr lang="en-US" sz="2200" spc="15" dirty="0">
                <a:solidFill>
                  <a:srgbClr val="231F20"/>
                </a:solidFill>
                <a:effectLst/>
                <a:latin typeface="Bookman Old Style" panose="02050604050505020204" pitchFamily="18" charset="0"/>
                <a:ea typeface="Calibri" panose="020F0502020204030204" pitchFamily="34" charset="0"/>
              </a:rPr>
              <a:t>measure </a:t>
            </a:r>
            <a:r>
              <a:rPr lang="en-US" sz="2200" spc="10" dirty="0">
                <a:solidFill>
                  <a:srgbClr val="231F20"/>
                </a:solidFill>
                <a:effectLst/>
                <a:latin typeface="Bookman Old Style" panose="02050604050505020204" pitchFamily="18" charset="0"/>
                <a:ea typeface="Calibri" panose="020F0502020204030204" pitchFamily="34" charset="0"/>
              </a:rPr>
              <a:t>the </a:t>
            </a:r>
            <a:r>
              <a:rPr lang="en-US" sz="2200" spc="15" dirty="0">
                <a:solidFill>
                  <a:srgbClr val="231F20"/>
                </a:solidFill>
                <a:effectLst/>
                <a:latin typeface="Bookman Old Style" panose="02050604050505020204" pitchFamily="18" charset="0"/>
                <a:ea typeface="Calibri" panose="020F0502020204030204" pitchFamily="34" charset="0"/>
              </a:rPr>
              <a:t>duration </a:t>
            </a:r>
            <a:r>
              <a:rPr lang="en-US" sz="2200" dirty="0">
                <a:solidFill>
                  <a:srgbClr val="231F20"/>
                </a:solidFill>
                <a:effectLst/>
                <a:latin typeface="Bookman Old Style" panose="02050604050505020204" pitchFamily="18" charset="0"/>
                <a:ea typeface="Calibri" panose="020F0502020204030204" pitchFamily="34" charset="0"/>
              </a:rPr>
              <a:t>of </a:t>
            </a:r>
            <a:r>
              <a:rPr lang="en-US" sz="2200" spc="15" dirty="0">
                <a:solidFill>
                  <a:srgbClr val="231F20"/>
                </a:solidFill>
                <a:effectLst/>
                <a:latin typeface="Bookman Old Style" panose="02050604050505020204" pitchFamily="18" charset="0"/>
                <a:ea typeface="Calibri" panose="020F0502020204030204" pitchFamily="34" charset="0"/>
              </a:rPr>
              <a:t>bright sunshine hours </a:t>
            </a:r>
            <a:r>
              <a:rPr lang="en-US" sz="2200" dirty="0">
                <a:solidFill>
                  <a:srgbClr val="231F20"/>
                </a:solidFill>
                <a:effectLst/>
                <a:latin typeface="Bookman Old Style" panose="02050604050505020204" pitchFamily="18" charset="0"/>
                <a:ea typeface="Calibri" panose="020F0502020204030204" pitchFamily="34" charset="0"/>
              </a:rPr>
              <a:t>in a day. It </a:t>
            </a:r>
            <a:r>
              <a:rPr lang="en-US" sz="2200" spc="20" dirty="0">
                <a:solidFill>
                  <a:srgbClr val="231F20"/>
                </a:solidFill>
                <a:effectLst/>
                <a:latin typeface="Bookman Old Style" panose="02050604050505020204" pitchFamily="18" charset="0"/>
                <a:ea typeface="Calibri" panose="020F0502020204030204" pitchFamily="34" charset="0"/>
              </a:rPr>
              <a:t>mainly </a:t>
            </a:r>
            <a:r>
              <a:rPr lang="en-US" sz="2200" spc="15" dirty="0">
                <a:solidFill>
                  <a:srgbClr val="231F20"/>
                </a:solidFill>
                <a:effectLst/>
                <a:latin typeface="Bookman Old Style" panose="02050604050505020204" pitchFamily="18" charset="0"/>
                <a:ea typeface="Calibri" panose="020F0502020204030204" pitchFamily="34" charset="0"/>
              </a:rPr>
              <a:t>consists </a:t>
            </a:r>
            <a:r>
              <a:rPr lang="en-US" sz="2200" dirty="0">
                <a:solidFill>
                  <a:srgbClr val="231F20"/>
                </a:solidFill>
                <a:effectLst/>
                <a:latin typeface="Bookman Old Style" panose="02050604050505020204" pitchFamily="18" charset="0"/>
                <a:ea typeface="Calibri" panose="020F0502020204030204" pitchFamily="34" charset="0"/>
              </a:rPr>
              <a:t>of a </a:t>
            </a:r>
            <a:r>
              <a:rPr lang="en-US" sz="2200" spc="15" dirty="0">
                <a:solidFill>
                  <a:srgbClr val="231F20"/>
                </a:solidFill>
                <a:effectLst/>
                <a:latin typeface="Bookman Old Style" panose="02050604050505020204" pitchFamily="18" charset="0"/>
                <a:ea typeface="Calibri" panose="020F0502020204030204" pitchFamily="34" charset="0"/>
              </a:rPr>
              <a:t>glass sphere (diameter </a:t>
            </a:r>
            <a:r>
              <a:rPr lang="en-US" sz="2200" dirty="0">
                <a:solidFill>
                  <a:srgbClr val="231F20"/>
                </a:solidFill>
                <a:effectLst/>
                <a:latin typeface="Bookman Old Style" panose="02050604050505020204" pitchFamily="18" charset="0"/>
                <a:ea typeface="Calibri" panose="020F0502020204030204" pitchFamily="34" charset="0"/>
              </a:rPr>
              <a:t>= l0 </a:t>
            </a:r>
            <a:r>
              <a:rPr lang="en-US" sz="2200" spc="10" dirty="0">
                <a:solidFill>
                  <a:srgbClr val="231F20"/>
                </a:solidFill>
                <a:effectLst/>
                <a:latin typeface="Bookman Old Style" panose="02050604050505020204" pitchFamily="18" charset="0"/>
                <a:ea typeface="Calibri" panose="020F0502020204030204" pitchFamily="34" charset="0"/>
              </a:rPr>
              <a:t>cm) mounted </a:t>
            </a:r>
            <a:r>
              <a:rPr lang="en-US" sz="2200" dirty="0">
                <a:solidFill>
                  <a:srgbClr val="231F20"/>
                </a:solidFill>
                <a:effectLst/>
                <a:latin typeface="Bookman Old Style" panose="02050604050505020204" pitchFamily="18" charset="0"/>
                <a:ea typeface="Calibri" panose="020F0502020204030204" pitchFamily="34" charset="0"/>
              </a:rPr>
              <a:t>on its </a:t>
            </a:r>
            <a:r>
              <a:rPr lang="en-US" sz="2200" spc="15" dirty="0">
                <a:solidFill>
                  <a:srgbClr val="231F20"/>
                </a:solidFill>
                <a:effectLst/>
                <a:latin typeface="Bookman Old Style" panose="02050604050505020204" pitchFamily="18" charset="0"/>
                <a:ea typeface="Calibri" panose="020F0502020204030204" pitchFamily="34" charset="0"/>
              </a:rPr>
              <a:t>axis parallel </a:t>
            </a:r>
            <a:r>
              <a:rPr lang="en-US" sz="2200" dirty="0">
                <a:solidFill>
                  <a:srgbClr val="231F20"/>
                </a:solidFill>
                <a:effectLst/>
                <a:latin typeface="Bookman Old Style" panose="02050604050505020204" pitchFamily="18" charset="0"/>
                <a:ea typeface="Calibri" panose="020F0502020204030204" pitchFamily="34" charset="0"/>
              </a:rPr>
              <a:t>to the </a:t>
            </a:r>
            <a:r>
              <a:rPr lang="en-US" sz="2200" spc="15" dirty="0">
                <a:solidFill>
                  <a:srgbClr val="231F20"/>
                </a:solidFill>
                <a:effectLst/>
                <a:latin typeface="Bookman Old Style" panose="02050604050505020204" pitchFamily="18" charset="0"/>
                <a:ea typeface="Calibri" panose="020F0502020204030204" pitchFamily="34" charset="0"/>
              </a:rPr>
              <a:t>axis </a:t>
            </a:r>
            <a:r>
              <a:rPr lang="en-US" sz="2200" dirty="0">
                <a:solidFill>
                  <a:srgbClr val="231F20"/>
                </a:solidFill>
                <a:effectLst/>
                <a:latin typeface="Bookman Old Style" panose="02050604050505020204" pitchFamily="18" charset="0"/>
                <a:ea typeface="Calibri" panose="020F0502020204030204" pitchFamily="34" charset="0"/>
              </a:rPr>
              <a:t>of </a:t>
            </a:r>
            <a:r>
              <a:rPr lang="en-US" sz="2200" spc="20" dirty="0">
                <a:solidFill>
                  <a:srgbClr val="231F20"/>
                </a:solidFill>
                <a:effectLst/>
                <a:latin typeface="Bookman Old Style" panose="02050604050505020204" pitchFamily="18" charset="0"/>
                <a:ea typeface="Calibri" panose="020F0502020204030204" pitchFamily="34" charset="0"/>
              </a:rPr>
              <a:t>earth </a:t>
            </a:r>
            <a:r>
              <a:rPr lang="en-US" sz="2200" spc="15" dirty="0">
                <a:solidFill>
                  <a:srgbClr val="231F20"/>
                </a:solidFill>
                <a:effectLst/>
                <a:latin typeface="Bookman Old Style" panose="02050604050505020204" pitchFamily="18" charset="0"/>
                <a:ea typeface="Calibri" panose="020F0502020204030204" pitchFamily="34" charset="0"/>
              </a:rPr>
              <a:t>within </a:t>
            </a:r>
            <a:r>
              <a:rPr lang="en-US" sz="2200" dirty="0">
                <a:solidFill>
                  <a:srgbClr val="231F20"/>
                </a:solidFill>
                <a:effectLst/>
                <a:latin typeface="Bookman Old Style" panose="02050604050505020204" pitchFamily="18" charset="0"/>
                <a:ea typeface="Calibri" panose="020F0502020204030204" pitchFamily="34" charset="0"/>
              </a:rPr>
              <a:t>a </a:t>
            </a:r>
            <a:r>
              <a:rPr lang="en-US" sz="2200" spc="15" dirty="0">
                <a:solidFill>
                  <a:srgbClr val="231F20"/>
                </a:solidFill>
                <a:effectLst/>
                <a:latin typeface="Bookman Old Style" panose="02050604050505020204" pitchFamily="18" charset="0"/>
                <a:ea typeface="Calibri" panose="020F0502020204030204" pitchFamily="34" charset="0"/>
              </a:rPr>
              <a:t>spherical section called bowl </a:t>
            </a:r>
            <a:r>
              <a:rPr lang="en-US" sz="2200" dirty="0">
                <a:solidFill>
                  <a:srgbClr val="231F20"/>
                </a:solidFill>
                <a:effectLst/>
                <a:latin typeface="Bookman Old Style" panose="02050604050505020204" pitchFamily="18" charset="0"/>
                <a:ea typeface="Calibri" panose="020F0502020204030204" pitchFamily="34" charset="0"/>
              </a:rPr>
              <a:t>as </a:t>
            </a:r>
            <a:r>
              <a:rPr lang="en-US" sz="2200" spc="15" dirty="0">
                <a:solidFill>
                  <a:srgbClr val="231F20"/>
                </a:solidFill>
                <a:effectLst/>
                <a:latin typeface="Bookman Old Style" panose="02050604050505020204" pitchFamily="18" charset="0"/>
                <a:ea typeface="Calibri" panose="020F0502020204030204" pitchFamily="34" charset="0"/>
              </a:rPr>
              <a:t>shown </a:t>
            </a:r>
            <a:r>
              <a:rPr lang="en-US" sz="2200" dirty="0">
                <a:solidFill>
                  <a:srgbClr val="231F20"/>
                </a:solidFill>
                <a:effectLst/>
                <a:latin typeface="Bookman Old Style" panose="02050604050505020204" pitchFamily="18" charset="0"/>
                <a:ea typeface="Calibri" panose="020F0502020204030204" pitchFamily="34" charset="0"/>
              </a:rPr>
              <a:t>in </a:t>
            </a:r>
            <a:r>
              <a:rPr lang="en-US" sz="2200" spc="15" dirty="0">
                <a:solidFill>
                  <a:srgbClr val="231F20"/>
                </a:solidFill>
                <a:effectLst/>
                <a:latin typeface="Bookman Old Style" panose="02050604050505020204" pitchFamily="18" charset="0"/>
                <a:ea typeface="Calibri" panose="020F0502020204030204" pitchFamily="34" charset="0"/>
              </a:rPr>
              <a:t>Figure. </a:t>
            </a:r>
            <a:r>
              <a:rPr lang="en-US" sz="2200" spc="10" dirty="0">
                <a:solidFill>
                  <a:srgbClr val="231F20"/>
                </a:solidFill>
                <a:effectLst/>
                <a:latin typeface="Bookman Old Style" panose="02050604050505020204" pitchFamily="18" charset="0"/>
                <a:ea typeface="Calibri" panose="020F0502020204030204" pitchFamily="34" charset="0"/>
              </a:rPr>
              <a:t>The </a:t>
            </a:r>
            <a:r>
              <a:rPr lang="en-US" sz="2200" spc="15" dirty="0">
                <a:solidFill>
                  <a:srgbClr val="231F20"/>
                </a:solidFill>
                <a:effectLst/>
                <a:latin typeface="Bookman Old Style" panose="02050604050505020204" pitchFamily="18" charset="0"/>
                <a:ea typeface="Calibri" panose="020F0502020204030204" pitchFamily="34" charset="0"/>
              </a:rPr>
              <a:t>bowl </a:t>
            </a:r>
            <a:r>
              <a:rPr lang="en-US" sz="2200" spc="10" dirty="0">
                <a:solidFill>
                  <a:srgbClr val="231F20"/>
                </a:solidFill>
                <a:effectLst/>
                <a:latin typeface="Bookman Old Style" panose="02050604050505020204" pitchFamily="18" charset="0"/>
                <a:ea typeface="Calibri" panose="020F0502020204030204" pitchFamily="34" charset="0"/>
              </a:rPr>
              <a:t>and </a:t>
            </a:r>
            <a:r>
              <a:rPr lang="en-US" sz="2200" spc="15" dirty="0">
                <a:solidFill>
                  <a:srgbClr val="231F20"/>
                </a:solidFill>
                <a:effectLst/>
                <a:latin typeface="Bookman Old Style" panose="02050604050505020204" pitchFamily="18" charset="0"/>
                <a:ea typeface="Calibri" panose="020F0502020204030204" pitchFamily="34" charset="0"/>
              </a:rPr>
              <a:t>glass </a:t>
            </a:r>
            <a:r>
              <a:rPr lang="en-US" sz="2200" spc="20" dirty="0">
                <a:solidFill>
                  <a:srgbClr val="231F20"/>
                </a:solidFill>
                <a:effectLst/>
                <a:latin typeface="Bookman Old Style" panose="02050604050505020204" pitchFamily="18" charset="0"/>
                <a:ea typeface="Calibri" panose="020F0502020204030204" pitchFamily="34" charset="0"/>
              </a:rPr>
              <a:t>sphere  </a:t>
            </a:r>
            <a:r>
              <a:rPr lang="en-US" sz="2200" spc="10" dirty="0">
                <a:solidFill>
                  <a:srgbClr val="231F20"/>
                </a:solidFill>
                <a:effectLst/>
                <a:latin typeface="Bookman Old Style" panose="02050604050505020204" pitchFamily="18" charset="0"/>
                <a:ea typeface="Calibri" panose="020F0502020204030204" pitchFamily="34" charset="0"/>
              </a:rPr>
              <a:t>are </a:t>
            </a:r>
            <a:r>
              <a:rPr lang="en-US" sz="2200" spc="15" dirty="0">
                <a:solidFill>
                  <a:srgbClr val="231F20"/>
                </a:solidFill>
                <a:effectLst/>
                <a:latin typeface="Bookman Old Style" panose="02050604050505020204" pitchFamily="18" charset="0"/>
                <a:ea typeface="Calibri" panose="020F0502020204030204" pitchFamily="34" charset="0"/>
              </a:rPr>
              <a:t>arranged </a:t>
            </a:r>
            <a:r>
              <a:rPr lang="en-US" sz="2200" dirty="0">
                <a:solidFill>
                  <a:srgbClr val="231F20"/>
                </a:solidFill>
                <a:effectLst/>
                <a:latin typeface="Bookman Old Style" panose="02050604050505020204" pitchFamily="18" charset="0"/>
                <a:ea typeface="Calibri" panose="020F0502020204030204" pitchFamily="34" charset="0"/>
              </a:rPr>
              <a:t>in </a:t>
            </a:r>
            <a:r>
              <a:rPr lang="en-US" sz="2200" spc="15" dirty="0">
                <a:solidFill>
                  <a:srgbClr val="231F20"/>
                </a:solidFill>
                <a:effectLst/>
                <a:latin typeface="Bookman Old Style" panose="02050604050505020204" pitchFamily="18" charset="0"/>
                <a:ea typeface="Calibri" panose="020F0502020204030204" pitchFamily="34" charset="0"/>
              </a:rPr>
              <a:t>such </a:t>
            </a:r>
            <a:r>
              <a:rPr lang="en-US" sz="2200" dirty="0">
                <a:solidFill>
                  <a:srgbClr val="231F20"/>
                </a:solidFill>
                <a:effectLst/>
                <a:latin typeface="Bookman Old Style" panose="02050604050505020204" pitchFamily="18" charset="0"/>
                <a:ea typeface="Calibri" panose="020F0502020204030204" pitchFamily="34" charset="0"/>
              </a:rPr>
              <a:t>a way </a:t>
            </a:r>
            <a:r>
              <a:rPr lang="en-US" sz="2200" spc="10" dirty="0">
                <a:solidFill>
                  <a:srgbClr val="231F20"/>
                </a:solidFill>
                <a:effectLst/>
                <a:latin typeface="Bookman Old Style" panose="02050604050505020204" pitchFamily="18" charset="0"/>
                <a:ea typeface="Calibri" panose="020F0502020204030204" pitchFamily="34" charset="0"/>
              </a:rPr>
              <a:t>that </a:t>
            </a:r>
            <a:r>
              <a:rPr lang="en-US" sz="2200" dirty="0" smtClean="0">
                <a:solidFill>
                  <a:srgbClr val="231F20"/>
                </a:solidFill>
                <a:effectLst/>
                <a:latin typeface="Bookman Old Style" panose="02050604050505020204" pitchFamily="18" charset="0"/>
                <a:ea typeface="Calibri" panose="020F0502020204030204" pitchFamily="34" charset="0"/>
              </a:rPr>
              <a:t>sun’s </a:t>
            </a:r>
            <a:r>
              <a:rPr lang="en-US" sz="2200" spc="10" dirty="0">
                <a:solidFill>
                  <a:srgbClr val="231F20"/>
                </a:solidFill>
                <a:effectLst/>
                <a:latin typeface="Bookman Old Style" panose="02050604050505020204" pitchFamily="18" charset="0"/>
                <a:ea typeface="Calibri" panose="020F0502020204030204" pitchFamily="34" charset="0"/>
              </a:rPr>
              <a:t>rays are focused </a:t>
            </a:r>
            <a:r>
              <a:rPr lang="en-US" sz="2200" spc="15" dirty="0">
                <a:solidFill>
                  <a:srgbClr val="231F20"/>
                </a:solidFill>
                <a:effectLst/>
                <a:latin typeface="Bookman Old Style" panose="02050604050505020204" pitchFamily="18" charset="0"/>
                <a:ea typeface="Calibri" panose="020F0502020204030204" pitchFamily="34" charset="0"/>
              </a:rPr>
              <a:t>sharply </a:t>
            </a:r>
            <a:r>
              <a:rPr lang="en-US" sz="2200" dirty="0">
                <a:solidFill>
                  <a:srgbClr val="231F20"/>
                </a:solidFill>
                <a:effectLst/>
                <a:latin typeface="Bookman Old Style" panose="02050604050505020204" pitchFamily="18" charset="0"/>
                <a:ea typeface="Calibri" panose="020F0502020204030204" pitchFamily="34" charset="0"/>
              </a:rPr>
              <a:t>as a </a:t>
            </a:r>
            <a:r>
              <a:rPr lang="en-US" sz="2200" spc="15" dirty="0">
                <a:solidFill>
                  <a:srgbClr val="231F20"/>
                </a:solidFill>
                <a:effectLst/>
                <a:latin typeface="Bookman Old Style" panose="02050604050505020204" pitchFamily="18" charset="0"/>
                <a:ea typeface="Calibri" panose="020F0502020204030204" pitchFamily="34" charset="0"/>
              </a:rPr>
              <a:t>spot </a:t>
            </a:r>
            <a:r>
              <a:rPr lang="en-US" sz="2200" dirty="0">
                <a:solidFill>
                  <a:srgbClr val="231F20"/>
                </a:solidFill>
                <a:effectLst/>
                <a:latin typeface="Bookman Old Style" panose="02050604050505020204" pitchFamily="18" charset="0"/>
                <a:ea typeface="Calibri" panose="020F0502020204030204" pitchFamily="34" charset="0"/>
              </a:rPr>
              <a:t>on </a:t>
            </a:r>
            <a:r>
              <a:rPr lang="en-US" sz="2200" spc="10" dirty="0">
                <a:solidFill>
                  <a:srgbClr val="231F20"/>
                </a:solidFill>
                <a:effectLst/>
                <a:latin typeface="Bookman Old Style" panose="02050604050505020204" pitchFamily="18" charset="0"/>
                <a:ea typeface="Calibri" panose="020F0502020204030204" pitchFamily="34" charset="0"/>
              </a:rPr>
              <a:t>recording </a:t>
            </a:r>
            <a:r>
              <a:rPr lang="en-US" sz="2200" spc="15" dirty="0">
                <a:solidFill>
                  <a:srgbClr val="231F20"/>
                </a:solidFill>
                <a:effectLst/>
                <a:latin typeface="Bookman Old Style" panose="02050604050505020204" pitchFamily="18" charset="0"/>
                <a:ea typeface="Calibri" panose="020F0502020204030204" pitchFamily="34" charset="0"/>
              </a:rPr>
              <a:t>paper card held </a:t>
            </a:r>
            <a:r>
              <a:rPr lang="en-US" sz="2200" dirty="0">
                <a:solidFill>
                  <a:srgbClr val="231F20"/>
                </a:solidFill>
                <a:effectLst/>
                <a:latin typeface="Bookman Old Style" panose="02050604050505020204" pitchFamily="18" charset="0"/>
                <a:ea typeface="Calibri" panose="020F0502020204030204" pitchFamily="34" charset="0"/>
              </a:rPr>
              <a:t>in a </a:t>
            </a:r>
            <a:r>
              <a:rPr lang="en-US" sz="2200" spc="15" dirty="0">
                <a:solidFill>
                  <a:srgbClr val="231F20"/>
                </a:solidFill>
                <a:effectLst/>
                <a:latin typeface="Bookman Old Style" panose="02050604050505020204" pitchFamily="18" charset="0"/>
                <a:ea typeface="Calibri" panose="020F0502020204030204" pitchFamily="34" charset="0"/>
              </a:rPr>
              <a:t>groove </a:t>
            </a:r>
            <a:r>
              <a:rPr lang="en-US" sz="2200" dirty="0">
                <a:solidFill>
                  <a:srgbClr val="231F20"/>
                </a:solidFill>
                <a:effectLst/>
                <a:latin typeface="Bookman Old Style" panose="02050604050505020204" pitchFamily="18" charset="0"/>
                <a:ea typeface="Calibri" panose="020F0502020204030204" pitchFamily="34" charset="0"/>
              </a:rPr>
              <a:t>in </a:t>
            </a:r>
            <a:r>
              <a:rPr lang="en-US" sz="2200" spc="10" dirty="0">
                <a:solidFill>
                  <a:srgbClr val="231F20"/>
                </a:solidFill>
                <a:effectLst/>
                <a:latin typeface="Bookman Old Style" panose="02050604050505020204" pitchFamily="18" charset="0"/>
                <a:ea typeface="Calibri" panose="020F0502020204030204" pitchFamily="34" charset="0"/>
              </a:rPr>
              <a:t>the </a:t>
            </a:r>
            <a:r>
              <a:rPr lang="en-US" sz="2200" spc="15" dirty="0">
                <a:solidFill>
                  <a:srgbClr val="231F20"/>
                </a:solidFill>
                <a:effectLst/>
                <a:latin typeface="Bookman Old Style" panose="02050604050505020204" pitchFamily="18" charset="0"/>
                <a:ea typeface="Calibri" panose="020F0502020204030204" pitchFamily="34" charset="0"/>
              </a:rPr>
              <a:t>bowl. </a:t>
            </a:r>
            <a:r>
              <a:rPr lang="en-US" sz="2200" spc="10" dirty="0">
                <a:solidFill>
                  <a:srgbClr val="231F20"/>
                </a:solidFill>
                <a:effectLst/>
                <a:latin typeface="Bookman Old Style" panose="02050604050505020204" pitchFamily="18" charset="0"/>
                <a:ea typeface="Calibri" panose="020F0502020204030204" pitchFamily="34" charset="0"/>
              </a:rPr>
              <a:t>The </a:t>
            </a:r>
            <a:r>
              <a:rPr lang="en-US" sz="2200" spc="15" dirty="0">
                <a:solidFill>
                  <a:srgbClr val="231F20"/>
                </a:solidFill>
                <a:effectLst/>
                <a:latin typeface="Bookman Old Style" panose="02050604050505020204" pitchFamily="18" charset="0"/>
                <a:ea typeface="Calibri" panose="020F0502020204030204" pitchFamily="34" charset="0"/>
              </a:rPr>
              <a:t>card </a:t>
            </a:r>
            <a:r>
              <a:rPr lang="en-US" sz="2200" dirty="0">
                <a:solidFill>
                  <a:srgbClr val="231F20"/>
                </a:solidFill>
                <a:effectLst/>
                <a:latin typeface="Bookman Old Style" panose="02050604050505020204" pitchFamily="18" charset="0"/>
                <a:ea typeface="Calibri" panose="020F0502020204030204" pitchFamily="34" charset="0"/>
              </a:rPr>
              <a:t>is </a:t>
            </a:r>
            <a:r>
              <a:rPr lang="en-US" sz="2200" spc="15" dirty="0">
                <a:solidFill>
                  <a:srgbClr val="231F20"/>
                </a:solidFill>
                <a:effectLst/>
                <a:latin typeface="Bookman Old Style" panose="02050604050505020204" pitchFamily="18" charset="0"/>
                <a:ea typeface="Calibri" panose="020F0502020204030204" pitchFamily="34" charset="0"/>
              </a:rPr>
              <a:t>made </a:t>
            </a:r>
            <a:r>
              <a:rPr lang="en-US" sz="2200" dirty="0">
                <a:solidFill>
                  <a:srgbClr val="231F20"/>
                </a:solidFill>
                <a:effectLst/>
                <a:latin typeface="Bookman Old Style" panose="02050604050505020204" pitchFamily="18" charset="0"/>
                <a:ea typeface="Calibri" panose="020F0502020204030204" pitchFamily="34" charset="0"/>
              </a:rPr>
              <a:t>of a </a:t>
            </a:r>
            <a:r>
              <a:rPr lang="en-US" sz="2200" spc="15" dirty="0">
                <a:solidFill>
                  <a:srgbClr val="231F20"/>
                </a:solidFill>
                <a:effectLst/>
                <a:latin typeface="Bookman Old Style" panose="02050604050505020204" pitchFamily="18" charset="0"/>
                <a:ea typeface="Calibri" panose="020F0502020204030204" pitchFamily="34" charset="0"/>
              </a:rPr>
              <a:t>special coated paper with</a:t>
            </a:r>
            <a:r>
              <a:rPr lang="en-US" sz="2200" spc="-165" dirty="0">
                <a:solidFill>
                  <a:srgbClr val="231F20"/>
                </a:solidFill>
                <a:effectLst/>
                <a:latin typeface="Bookman Old Style" panose="02050604050505020204" pitchFamily="18" charset="0"/>
                <a:ea typeface="Calibri" panose="020F0502020204030204" pitchFamily="34" charset="0"/>
              </a:rPr>
              <a:t> </a:t>
            </a:r>
            <a:r>
              <a:rPr lang="en-US" sz="2200" spc="10" dirty="0">
                <a:solidFill>
                  <a:srgbClr val="231F20"/>
                </a:solidFill>
                <a:effectLst/>
                <a:latin typeface="Bookman Old Style" panose="02050604050505020204" pitchFamily="18" charset="0"/>
                <a:ea typeface="Calibri" panose="020F0502020204030204" pitchFamily="34" charset="0"/>
              </a:rPr>
              <a:t>the </a:t>
            </a:r>
            <a:r>
              <a:rPr lang="en-US" sz="2200" spc="20" dirty="0">
                <a:solidFill>
                  <a:srgbClr val="231F20"/>
                </a:solidFill>
                <a:effectLst/>
                <a:latin typeface="Bookman Old Style" panose="02050604050505020204" pitchFamily="18" charset="0"/>
                <a:ea typeface="Calibri" panose="020F0502020204030204" pitchFamily="34" charset="0"/>
              </a:rPr>
              <a:t>printed </a:t>
            </a:r>
            <a:r>
              <a:rPr lang="en-US" sz="2200" dirty="0">
                <a:solidFill>
                  <a:srgbClr val="231F20"/>
                </a:solidFill>
                <a:effectLst/>
                <a:latin typeface="Bookman Old Style" panose="02050604050505020204" pitchFamily="18" charset="0"/>
                <a:ea typeface="Calibri" panose="020F0502020204030204" pitchFamily="34" charset="0"/>
              </a:rPr>
              <a:t>time scale. The paper card has the property to burn a spot wherever </a:t>
            </a:r>
            <a:r>
              <a:rPr lang="en-US" sz="2200" dirty="0" smtClean="0">
                <a:solidFill>
                  <a:srgbClr val="231F20"/>
                </a:solidFill>
                <a:effectLst/>
                <a:latin typeface="Bookman Old Style" panose="02050604050505020204" pitchFamily="18" charset="0"/>
                <a:ea typeface="Calibri" panose="020F0502020204030204" pitchFamily="34" charset="0"/>
              </a:rPr>
              <a:t>sun’s </a:t>
            </a:r>
            <a:r>
              <a:rPr lang="en-US" sz="2200" dirty="0">
                <a:solidFill>
                  <a:srgbClr val="231F20"/>
                </a:solidFill>
                <a:effectLst/>
                <a:latin typeface="Bookman Old Style" panose="02050604050505020204" pitchFamily="18" charset="0"/>
                <a:ea typeface="Calibri" panose="020F0502020204030204" pitchFamily="34" charset="0"/>
              </a:rPr>
              <a:t>rays fall on it. As the sun moves, the focused bright </a:t>
            </a:r>
            <a:r>
              <a:rPr lang="en-US" sz="2200" dirty="0" smtClean="0">
                <a:solidFill>
                  <a:srgbClr val="231F20"/>
                </a:solidFill>
                <a:effectLst/>
                <a:latin typeface="Bookman Old Style" panose="02050604050505020204" pitchFamily="18" charset="0"/>
                <a:ea typeface="Calibri" panose="020F0502020204030204" pitchFamily="34" charset="0"/>
              </a:rPr>
              <a:t>sun’s </a:t>
            </a:r>
            <a:r>
              <a:rPr lang="en-US" sz="2200" dirty="0">
                <a:solidFill>
                  <a:srgbClr val="231F20"/>
                </a:solidFill>
                <a:effectLst/>
                <a:latin typeface="Bookman Old Style" panose="02050604050505020204" pitchFamily="18" charset="0"/>
                <a:ea typeface="Calibri" panose="020F0502020204030204" pitchFamily="34" charset="0"/>
              </a:rPr>
              <a:t>rays burn a path along the card paper. The length of the trace formed by the burn spots on the card paper is the measure of the duration of sunshine hours in a day. To take care of different seasons of the year, three overlapping pair of grooves to fix the card paper are provided in the bowl of the instrument.</a:t>
            </a:r>
            <a:endParaRPr lang="en-IN" sz="2200" dirty="0">
              <a:effectLst/>
              <a:latin typeface="Bookman Old Style" panose="02050604050505020204" pitchFamily="18" charset="0"/>
              <a:ea typeface="Calibri" panose="020F0502020204030204" pitchFamily="34" charset="0"/>
            </a:endParaRPr>
          </a:p>
          <a:p>
            <a:endParaRPr lang="en-IN" sz="1700" dirty="0">
              <a:effectLst/>
              <a:latin typeface="Bookman Old Style" panose="020506040505050202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4003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a:latin typeface="Bookman Old Style" pitchFamily="18" charset="0"/>
              </a:rPr>
              <a:t>Solar Collectors: Classification</a:t>
            </a:r>
            <a:endParaRPr lang="en-IN" sz="3600" b="1" dirty="0">
              <a:latin typeface="Bookman Old Style" pitchFamily="18" charset="0"/>
            </a:endParaRPr>
          </a:p>
        </p:txBody>
      </p:sp>
      <p:pic>
        <p:nvPicPr>
          <p:cNvPr id="6" name="Content Placeholder 5">
            <a:extLst>
              <a:ext uri="{FF2B5EF4-FFF2-40B4-BE49-F238E27FC236}">
                <a16:creationId xmlns:a16="http://schemas.microsoft.com/office/drawing/2014/main" id="{6601F2CB-AD30-469A-A8E5-A65F8B15940D}"/>
              </a:ext>
            </a:extLst>
          </p:cNvPr>
          <p:cNvPicPr>
            <a:picLocks noGrp="1" noChangeAspect="1"/>
          </p:cNvPicPr>
          <p:nvPr>
            <p:ph idx="1"/>
          </p:nvPr>
        </p:nvPicPr>
        <p:blipFill>
          <a:blip r:embed="rId2"/>
          <a:stretch>
            <a:fillRect/>
          </a:stretch>
        </p:blipFill>
        <p:spPr>
          <a:xfrm>
            <a:off x="905600" y="1295400"/>
            <a:ext cx="7628799" cy="512219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z="3600" b="1" dirty="0">
                <a:latin typeface="Bookman Old Style" pitchFamily="18" charset="0"/>
              </a:rPr>
              <a:t>Important Features of Solar Collector</a:t>
            </a:r>
            <a:endParaRPr lang="en-IN" sz="3600" b="1" dirty="0">
              <a:latin typeface="Bookman Old Style" pitchFamily="18" charset="0"/>
            </a:endParaRPr>
          </a:p>
        </p:txBody>
      </p:sp>
      <p:sp>
        <p:nvSpPr>
          <p:cNvPr id="3" name="Content Placeholder 2"/>
          <p:cNvSpPr>
            <a:spLocks noGrp="1"/>
          </p:cNvSpPr>
          <p:nvPr>
            <p:ph idx="1"/>
          </p:nvPr>
        </p:nvSpPr>
        <p:spPr>
          <a:xfrm>
            <a:off x="457200" y="1143000"/>
            <a:ext cx="8229600" cy="4876800"/>
          </a:xfrm>
        </p:spPr>
        <p:txBody>
          <a:bodyPr>
            <a:normAutofit/>
          </a:bodyPr>
          <a:lstStyle/>
          <a:p>
            <a:endParaRPr lang="en-US" dirty="0"/>
          </a:p>
          <a:p>
            <a:pPr>
              <a:buNone/>
            </a:pPr>
            <a:endParaRPr lang="en-US" dirty="0"/>
          </a:p>
          <a:p>
            <a:endParaRPr lang="en-US" dirty="0"/>
          </a:p>
          <a:p>
            <a:endParaRPr lang="en-US" dirty="0"/>
          </a:p>
          <a:p>
            <a:endParaRPr lang="en-US" dirty="0"/>
          </a:p>
          <a:p>
            <a:endParaRPr lang="en-US" sz="2400" dirty="0"/>
          </a:p>
          <a:p>
            <a:r>
              <a:rPr lang="en-US" sz="2400" dirty="0">
                <a:latin typeface="Bookman Old Style" pitchFamily="18" charset="0"/>
              </a:rPr>
              <a:t>For Flat Plate Collector:  &lt;</a:t>
            </a:r>
            <a:r>
              <a:rPr lang="en-IN" sz="2400" dirty="0">
                <a:latin typeface="Bookman Old Style" pitchFamily="18" charset="0"/>
              </a:rPr>
              <a:t>100</a:t>
            </a:r>
            <a:r>
              <a:rPr lang="en-IN" sz="2400" baseline="30000" dirty="0">
                <a:latin typeface="Bookman Old Style" pitchFamily="18" charset="0"/>
              </a:rPr>
              <a:t>o</a:t>
            </a:r>
            <a:r>
              <a:rPr lang="en-IN" sz="2400" dirty="0">
                <a:latin typeface="Bookman Old Style" pitchFamily="18" charset="0"/>
              </a:rPr>
              <a:t>C</a:t>
            </a:r>
          </a:p>
          <a:p>
            <a:r>
              <a:rPr lang="en-US" sz="2400" dirty="0">
                <a:latin typeface="Bookman Old Style" pitchFamily="18" charset="0"/>
              </a:rPr>
              <a:t>Line focus Collectors: </a:t>
            </a:r>
            <a:r>
              <a:rPr lang="en-IN" sz="2400" dirty="0">
                <a:latin typeface="Bookman Old Style" pitchFamily="18" charset="0"/>
              </a:rPr>
              <a:t>150</a:t>
            </a:r>
            <a:r>
              <a:rPr lang="en-IN" sz="2400" baseline="30000" dirty="0">
                <a:latin typeface="Bookman Old Style" pitchFamily="18" charset="0"/>
              </a:rPr>
              <a:t>o</a:t>
            </a:r>
            <a:r>
              <a:rPr lang="en-IN" sz="2400" dirty="0">
                <a:latin typeface="Bookman Old Style" pitchFamily="18" charset="0"/>
              </a:rPr>
              <a:t>-300</a:t>
            </a:r>
            <a:r>
              <a:rPr lang="en-IN" sz="2400" baseline="30000" dirty="0">
                <a:latin typeface="Bookman Old Style" pitchFamily="18" charset="0"/>
              </a:rPr>
              <a:t>o</a:t>
            </a:r>
            <a:r>
              <a:rPr lang="en-IN" sz="2400" dirty="0">
                <a:latin typeface="Bookman Old Style" pitchFamily="18" charset="0"/>
              </a:rPr>
              <a:t>C</a:t>
            </a:r>
          </a:p>
          <a:p>
            <a:r>
              <a:rPr lang="en-US" sz="2400" dirty="0">
                <a:latin typeface="Bookman Old Style" pitchFamily="18" charset="0"/>
              </a:rPr>
              <a:t>Point focus Collectors: </a:t>
            </a:r>
            <a:r>
              <a:rPr lang="en-IN" sz="2400" dirty="0">
                <a:latin typeface="Bookman Old Style" pitchFamily="18" charset="0"/>
              </a:rPr>
              <a:t>500</a:t>
            </a:r>
            <a:r>
              <a:rPr lang="en-IN" sz="2400" baseline="30000" dirty="0">
                <a:latin typeface="Bookman Old Style" pitchFamily="18" charset="0"/>
              </a:rPr>
              <a:t>o</a:t>
            </a:r>
            <a:r>
              <a:rPr lang="en-IN" sz="2400" dirty="0">
                <a:latin typeface="Bookman Old Style" pitchFamily="18" charset="0"/>
              </a:rPr>
              <a:t>-1000</a:t>
            </a:r>
            <a:r>
              <a:rPr lang="en-IN" sz="2400" baseline="30000" dirty="0">
                <a:latin typeface="Bookman Old Style" pitchFamily="18" charset="0"/>
              </a:rPr>
              <a:t>o</a:t>
            </a:r>
            <a:r>
              <a:rPr lang="en-IN" sz="2400" dirty="0">
                <a:latin typeface="Bookman Old Style" pitchFamily="18" charset="0"/>
              </a:rPr>
              <a:t>C</a:t>
            </a:r>
          </a:p>
          <a:p>
            <a:endParaRPr lang="en-IN" dirty="0"/>
          </a:p>
          <a:p>
            <a:endParaRPr lang="en-IN" dirty="0"/>
          </a:p>
          <a:p>
            <a:endParaRPr lang="en-US" dirty="0"/>
          </a:p>
        </p:txBody>
      </p:sp>
      <p:sp>
        <p:nvSpPr>
          <p:cNvPr id="8" name="Rectangle 7"/>
          <p:cNvSpPr/>
          <p:nvPr/>
        </p:nvSpPr>
        <p:spPr>
          <a:xfrm>
            <a:off x="914400" y="1371600"/>
            <a:ext cx="4572000" cy="3108543"/>
          </a:xfrm>
          <a:prstGeom prst="rect">
            <a:avLst/>
          </a:prstGeom>
        </p:spPr>
        <p:txBody>
          <a:bodyPr>
            <a:spAutoFit/>
          </a:bodyPr>
          <a:lstStyle/>
          <a:p>
            <a:r>
              <a:rPr lang="en-US" sz="2800" dirty="0">
                <a:latin typeface="Bookman Old Style" pitchFamily="18" charset="0"/>
              </a:rPr>
              <a:t>Collector Efficiency</a:t>
            </a:r>
          </a:p>
          <a:p>
            <a:endParaRPr lang="en-US" sz="2800" dirty="0">
              <a:latin typeface="Bookman Old Style" pitchFamily="18" charset="0"/>
            </a:endParaRPr>
          </a:p>
          <a:p>
            <a:endParaRPr lang="en-IN" sz="2800" dirty="0">
              <a:latin typeface="Bookman Old Style" pitchFamily="18" charset="0"/>
            </a:endParaRPr>
          </a:p>
          <a:p>
            <a:r>
              <a:rPr lang="en-US" sz="2800" dirty="0">
                <a:latin typeface="Bookman Old Style" pitchFamily="18" charset="0"/>
              </a:rPr>
              <a:t>Concentration Ratio</a:t>
            </a:r>
          </a:p>
          <a:p>
            <a:endParaRPr lang="en-US" sz="2800" dirty="0">
              <a:latin typeface="Bookman Old Style" pitchFamily="18" charset="0"/>
            </a:endParaRPr>
          </a:p>
          <a:p>
            <a:endParaRPr lang="en-US" sz="2800" dirty="0">
              <a:latin typeface="Bookman Old Style" pitchFamily="18" charset="0"/>
            </a:endParaRPr>
          </a:p>
          <a:p>
            <a:r>
              <a:rPr lang="en-US" sz="2800" dirty="0">
                <a:latin typeface="Bookman Old Style" pitchFamily="18" charset="0"/>
              </a:rPr>
              <a:t>Temperature Range</a:t>
            </a:r>
          </a:p>
        </p:txBody>
      </p:sp>
      <p:pic>
        <p:nvPicPr>
          <p:cNvPr id="9" name="Picture 2"/>
          <p:cNvPicPr>
            <a:picLocks noChangeAspect="1" noChangeArrowheads="1"/>
          </p:cNvPicPr>
          <p:nvPr/>
        </p:nvPicPr>
        <p:blipFill>
          <a:blip r:embed="rId2"/>
          <a:srcRect/>
          <a:stretch>
            <a:fillRect/>
          </a:stretch>
        </p:blipFill>
        <p:spPr bwMode="auto">
          <a:xfrm>
            <a:off x="2590800" y="1905000"/>
            <a:ext cx="2571750" cy="666750"/>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2971800" y="3276600"/>
            <a:ext cx="1600200" cy="657225"/>
          </a:xfrm>
          <a:prstGeom prst="rect">
            <a:avLst/>
          </a:prstGeom>
          <a:noFill/>
          <a:ln w="9525">
            <a:noFill/>
            <a:miter lim="800000"/>
            <a:headEnd/>
            <a:tailEnd/>
          </a:ln>
          <a:effectLst/>
        </p:spPr>
      </p:pic>
      <p:sp>
        <p:nvSpPr>
          <p:cNvPr id="4" name="TextBox 3"/>
          <p:cNvSpPr txBox="1"/>
          <p:nvPr/>
        </p:nvSpPr>
        <p:spPr>
          <a:xfrm>
            <a:off x="5536357" y="1371600"/>
            <a:ext cx="3312368" cy="923330"/>
          </a:xfrm>
          <a:prstGeom prst="rect">
            <a:avLst/>
          </a:prstGeom>
          <a:noFill/>
        </p:spPr>
        <p:txBody>
          <a:bodyPr wrap="square" rtlCol="0">
            <a:spAutoFit/>
          </a:bodyPr>
          <a:lstStyle/>
          <a:p>
            <a:pPr algn="just"/>
            <a:r>
              <a:rPr lang="en-US" dirty="0" smtClean="0">
                <a:latin typeface="Bookman Old Style" panose="02050604050505020204" pitchFamily="18" charset="0"/>
              </a:rPr>
              <a:t>CR is the ratio of area of aperture of the collector to the area of  the receiver</a:t>
            </a:r>
            <a:endParaRPr lang="en-IN" dirty="0">
              <a:latin typeface="Bookman Old Style" panose="02050604050505020204" pitchFamily="18" charset="0"/>
            </a:endParaRPr>
          </a:p>
        </p:txBody>
      </p:sp>
      <p:pic>
        <p:nvPicPr>
          <p:cNvPr id="5" name="Picture 4"/>
          <p:cNvPicPr>
            <a:picLocks noChangeAspect="1"/>
          </p:cNvPicPr>
          <p:nvPr/>
        </p:nvPicPr>
        <p:blipFill>
          <a:blip r:embed="rId4"/>
          <a:stretch>
            <a:fillRect/>
          </a:stretch>
        </p:blipFill>
        <p:spPr>
          <a:xfrm>
            <a:off x="5132037" y="2631981"/>
            <a:ext cx="3540870" cy="116501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a:latin typeface="Bookman Old Style" pitchFamily="18" charset="0"/>
              </a:rPr>
              <a:t>Flat Plate Collector</a:t>
            </a:r>
            <a:endParaRPr lang="en-IN" sz="4000" b="1" dirty="0">
              <a:latin typeface="Bookman Old Style" pitchFamily="18" charset="0"/>
            </a:endParaRPr>
          </a:p>
        </p:txBody>
      </p:sp>
      <p:sp>
        <p:nvSpPr>
          <p:cNvPr id="7" name="Content Placeholder 6"/>
          <p:cNvSpPr>
            <a:spLocks noGrp="1"/>
          </p:cNvSpPr>
          <p:nvPr>
            <p:ph idx="1"/>
          </p:nvPr>
        </p:nvSpPr>
        <p:spPr>
          <a:xfrm>
            <a:off x="457200" y="1066800"/>
            <a:ext cx="8229600" cy="5576910"/>
          </a:xfrm>
        </p:spPr>
        <p:txBody>
          <a:bodyPr>
            <a:normAutofit fontScale="70000" lnSpcReduction="20000"/>
          </a:bodyPr>
          <a:lstStyle/>
          <a:p>
            <a:pPr>
              <a:buNone/>
            </a:pPr>
            <a:r>
              <a:rPr lang="en-US" sz="2800" b="1" dirty="0">
                <a:latin typeface="Bookman Old Style" pitchFamily="18" charset="0"/>
              </a:rPr>
              <a:t>Principle of Conversion</a:t>
            </a:r>
          </a:p>
          <a:p>
            <a:pPr algn="just">
              <a:buNone/>
            </a:pPr>
            <a:r>
              <a:rPr lang="en-US" sz="2800" dirty="0"/>
              <a:t>	</a:t>
            </a:r>
            <a:r>
              <a:rPr lang="en-US" sz="2800" dirty="0">
                <a:latin typeface="Bookman Old Style" pitchFamily="18" charset="0"/>
              </a:rPr>
              <a:t>If incident radiation is unity on a body, then radiation can be absorbed, reflected, transmitted. If absorption coefficient, reflection coefficient and transmission coefficient are α, </a:t>
            </a:r>
            <a:r>
              <a:rPr lang="en-IN" sz="2800" dirty="0">
                <a:latin typeface="Bookman Old Style" pitchFamily="18" charset="0"/>
              </a:rPr>
              <a:t>ρ</a:t>
            </a:r>
            <a:r>
              <a:rPr lang="en-US" sz="2800" dirty="0">
                <a:latin typeface="Bookman Old Style" pitchFamily="18" charset="0"/>
              </a:rPr>
              <a:t> and </a:t>
            </a:r>
            <a:r>
              <a:rPr lang="en-IN" sz="2800" dirty="0"/>
              <a:t>τ</a:t>
            </a:r>
            <a:r>
              <a:rPr lang="en-US" sz="2800" dirty="0">
                <a:latin typeface="Bookman Old Style" pitchFamily="18" charset="0"/>
              </a:rPr>
              <a:t>, respectively, then</a:t>
            </a:r>
            <a:endParaRPr lang="en-IN" sz="2800" dirty="0">
              <a:latin typeface="Bookman Old Style" pitchFamily="18" charset="0"/>
            </a:endParaRPr>
          </a:p>
          <a:p>
            <a:pPr>
              <a:buNone/>
            </a:pPr>
            <a:endParaRPr lang="en-US" sz="2800" b="1" dirty="0">
              <a:latin typeface="Bookman Old Style" pitchFamily="18" charset="0"/>
            </a:endParaRPr>
          </a:p>
          <a:p>
            <a:pPr>
              <a:buNone/>
            </a:pPr>
            <a:r>
              <a:rPr lang="en-IN" sz="2800" dirty="0"/>
              <a:t>			</a:t>
            </a:r>
            <a:r>
              <a:rPr lang="en-IN" sz="3400" dirty="0" err="1">
                <a:latin typeface="Bookman Old Style" pitchFamily="18" charset="0"/>
              </a:rPr>
              <a:t>α+ρ+τ</a:t>
            </a:r>
            <a:r>
              <a:rPr lang="en-IN" sz="3400" dirty="0">
                <a:latin typeface="Bookman Old Style" pitchFamily="18" charset="0"/>
              </a:rPr>
              <a:t>=1</a:t>
            </a:r>
          </a:p>
          <a:p>
            <a:pPr>
              <a:buNone/>
            </a:pPr>
            <a:r>
              <a:rPr lang="en-IN" sz="2600" dirty="0">
                <a:latin typeface="Bookman Old Style" pitchFamily="18" charset="0"/>
              </a:rPr>
              <a:t>			α … Absorption coefficient</a:t>
            </a:r>
          </a:p>
          <a:p>
            <a:pPr>
              <a:buNone/>
            </a:pPr>
            <a:r>
              <a:rPr lang="en-IN" sz="2600" dirty="0">
                <a:latin typeface="Bookman Old Style" pitchFamily="18" charset="0"/>
              </a:rPr>
              <a:t>			ρ … Reflection coefficient</a:t>
            </a:r>
          </a:p>
          <a:p>
            <a:pPr>
              <a:buNone/>
            </a:pPr>
            <a:r>
              <a:rPr lang="en-IN" sz="2600" dirty="0">
                <a:latin typeface="Bookman Old Style" pitchFamily="18" charset="0"/>
              </a:rPr>
              <a:t>			τ … Transmission coefficient</a:t>
            </a:r>
            <a:endParaRPr lang="en-IN" sz="2400" dirty="0">
              <a:latin typeface="Bookman Old Style" pitchFamily="18" charset="0"/>
            </a:endParaRPr>
          </a:p>
          <a:p>
            <a:pPr algn="ctr">
              <a:buNone/>
            </a:pPr>
            <a:endParaRPr lang="en-IN" sz="2400" dirty="0"/>
          </a:p>
          <a:p>
            <a:pPr>
              <a:buNone/>
            </a:pPr>
            <a:r>
              <a:rPr lang="en-US" sz="2400" b="1" dirty="0">
                <a:latin typeface="Bookman Old Style" pitchFamily="18" charset="0"/>
              </a:rPr>
              <a:t>Components of Flat Plate Collector:</a:t>
            </a:r>
          </a:p>
          <a:p>
            <a:pPr>
              <a:buNone/>
            </a:pPr>
            <a:r>
              <a:rPr lang="en-US" sz="2400" dirty="0">
                <a:latin typeface="Bookman Old Style" pitchFamily="18" charset="0"/>
              </a:rPr>
              <a:t>			</a:t>
            </a:r>
            <a:r>
              <a:rPr lang="en-US" sz="2900" dirty="0" err="1">
                <a:latin typeface="Bookman Old Style" pitchFamily="18" charset="0"/>
              </a:rPr>
              <a:t>i</a:t>
            </a:r>
            <a:r>
              <a:rPr lang="en-US" sz="2900" dirty="0">
                <a:latin typeface="Bookman Old Style" pitchFamily="18" charset="0"/>
              </a:rPr>
              <a:t>) Absorber Plate</a:t>
            </a:r>
          </a:p>
          <a:p>
            <a:pPr>
              <a:buNone/>
            </a:pPr>
            <a:r>
              <a:rPr lang="en-US" sz="2900" dirty="0">
                <a:latin typeface="Bookman Old Style" pitchFamily="18" charset="0"/>
              </a:rPr>
              <a:t>			ii) Transparent Cover</a:t>
            </a:r>
          </a:p>
          <a:p>
            <a:pPr>
              <a:buNone/>
            </a:pPr>
            <a:r>
              <a:rPr lang="en-US" sz="2900" dirty="0">
                <a:latin typeface="Bookman Old Style" pitchFamily="18" charset="0"/>
              </a:rPr>
              <a:t>			iii) Fluid Tubes or Channels</a:t>
            </a:r>
          </a:p>
          <a:p>
            <a:pPr>
              <a:buNone/>
            </a:pPr>
            <a:r>
              <a:rPr lang="en-US" sz="2900" dirty="0">
                <a:latin typeface="Bookman Old Style" pitchFamily="18" charset="0"/>
              </a:rPr>
              <a:t>			iv) Thermal Insulation</a:t>
            </a:r>
          </a:p>
          <a:p>
            <a:pPr>
              <a:buNone/>
            </a:pPr>
            <a:r>
              <a:rPr lang="en-US" sz="2900" dirty="0">
                <a:latin typeface="Bookman Old Style" pitchFamily="18" charset="0"/>
              </a:rPr>
              <a:t>			v) Tight Container or Box</a:t>
            </a:r>
            <a:endParaRPr lang="en-US" sz="2400" dirty="0">
              <a:latin typeface="Bookman Old Style" pitchFamily="18" charset="0"/>
            </a:endParaRPr>
          </a:p>
          <a:p>
            <a:pPr>
              <a:buNone/>
            </a:pPr>
            <a:r>
              <a:rPr lang="en-US" sz="2400" dirty="0">
                <a:latin typeface="Bookman Old Style" pitchFamily="18" charset="0"/>
              </a:rPr>
              <a:t>			</a:t>
            </a:r>
            <a:endParaRPr lang="en-IN" sz="2400" dirty="0">
              <a:latin typeface="Bookman Old Style"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20000"/>
          </a:bodyPr>
          <a:lstStyle/>
          <a:p>
            <a:pPr marL="342900" lvl="3" indent="-342900" algn="just">
              <a:buFont typeface="Arial" pitchFamily="34" charset="0"/>
              <a:buChar char="•"/>
            </a:pPr>
            <a:endParaRPr lang="en-US" sz="2200" b="1" dirty="0">
              <a:latin typeface="Bookman Old Style" pitchFamily="18" charset="0"/>
            </a:endParaRPr>
          </a:p>
          <a:p>
            <a:pPr marL="342900" lvl="3" indent="-342900" algn="just">
              <a:buFont typeface="Arial" pitchFamily="34" charset="0"/>
              <a:buChar char="•"/>
            </a:pPr>
            <a:r>
              <a:rPr lang="en-US" sz="2200" b="1" dirty="0">
                <a:latin typeface="Bookman Old Style" pitchFamily="18" charset="0"/>
              </a:rPr>
              <a:t>Absorber Plate: </a:t>
            </a:r>
            <a:r>
              <a:rPr lang="en-US" sz="2200" dirty="0">
                <a:latin typeface="Bookman Old Style" pitchFamily="18" charset="0"/>
              </a:rPr>
              <a:t>It is meant to intercept and absorb incident solar radiation. It is primarily a blackened heat absorbing plate usually made of copper, aluminum or steel. It may also be given a coating to minimize the emission of heat from its surface.</a:t>
            </a:r>
          </a:p>
          <a:p>
            <a:pPr marL="342900" lvl="3" indent="-342900" algn="just">
              <a:buFont typeface="Arial" pitchFamily="34" charset="0"/>
              <a:buChar char="•"/>
            </a:pPr>
            <a:r>
              <a:rPr lang="en-US" sz="2200" b="1" dirty="0">
                <a:latin typeface="Bookman Old Style" pitchFamily="18" charset="0"/>
              </a:rPr>
              <a:t>Transparent Cover: </a:t>
            </a:r>
            <a:r>
              <a:rPr lang="en-US" sz="2200" dirty="0">
                <a:latin typeface="Bookman Old Style" pitchFamily="18" charset="0"/>
              </a:rPr>
              <a:t>It is made of one or more transparent sheets of glass or plastic.   It is placed above the absorber plate. The cover allows radiation to reach the absorber plate but it prevents any re-radiation and heat loss due to convection.</a:t>
            </a:r>
            <a:endParaRPr lang="en-IN" sz="2200" dirty="0">
              <a:latin typeface="Bookman Old Style" pitchFamily="18" charset="0"/>
            </a:endParaRPr>
          </a:p>
          <a:p>
            <a:pPr marL="342900" lvl="3" indent="-342900" algn="just">
              <a:buFont typeface="Arial" pitchFamily="34" charset="0"/>
              <a:buChar char="•"/>
            </a:pPr>
            <a:r>
              <a:rPr lang="en-US" sz="2200" b="1" dirty="0">
                <a:latin typeface="Bookman Old Style" pitchFamily="18" charset="0"/>
              </a:rPr>
              <a:t>Fluid Tubes or Channels:</a:t>
            </a:r>
            <a:r>
              <a:rPr lang="en-US" sz="2200" dirty="0">
                <a:latin typeface="Bookman Old Style" pitchFamily="18" charset="0"/>
              </a:rPr>
              <a:t> Fluid tubes or channels are arranged in thermal contact with the absorber plate so that heat can be transferred from the absorber plate to the fluid in the tubes or channels.</a:t>
            </a:r>
            <a:endParaRPr lang="en-IN" sz="2200" dirty="0">
              <a:latin typeface="Bookman Old Style" pitchFamily="18" charset="0"/>
            </a:endParaRPr>
          </a:p>
          <a:p>
            <a:pPr marL="342900" lvl="3" indent="-342900" algn="just">
              <a:buFont typeface="Arial" pitchFamily="34" charset="0"/>
              <a:buChar char="•"/>
            </a:pPr>
            <a:r>
              <a:rPr lang="en-US" sz="2200" b="1" dirty="0">
                <a:latin typeface="Bookman Old Style" pitchFamily="18" charset="0"/>
              </a:rPr>
              <a:t>Thermal Insulation: </a:t>
            </a:r>
            <a:r>
              <a:rPr lang="en-US" sz="2200" dirty="0">
                <a:latin typeface="Bookman Old Style" pitchFamily="18" charset="0"/>
              </a:rPr>
              <a:t>The thermal insulation is provided under the absorber plate and fluid tubes to minimize any heat loss by transmission or convection from the absorber plate and fluid tubes.</a:t>
            </a:r>
            <a:endParaRPr lang="en-IN" sz="2200" dirty="0">
              <a:latin typeface="Bookman Old Style" pitchFamily="18" charset="0"/>
            </a:endParaRPr>
          </a:p>
          <a:p>
            <a:pPr marL="342900" lvl="3" indent="-342900" algn="just">
              <a:buFont typeface="Arial" pitchFamily="34" charset="0"/>
              <a:buChar char="•"/>
            </a:pPr>
            <a:r>
              <a:rPr lang="en-US" sz="2200" b="1" dirty="0">
                <a:latin typeface="Bookman Old Style" pitchFamily="18" charset="0"/>
              </a:rPr>
              <a:t>Tight container or box.   </a:t>
            </a:r>
            <a:r>
              <a:rPr lang="en-US" sz="2200" dirty="0">
                <a:latin typeface="Bookman Old Style" pitchFamily="18" charset="0"/>
              </a:rPr>
              <a:t>All the above components of the collector are protected by  a tight container or box as shown in Figure</a:t>
            </a:r>
            <a:endParaRPr lang="en-IN" sz="2200" dirty="0">
              <a:latin typeface="Bookman Old Style" pitchFamily="18" charset="0"/>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609600" y="380999"/>
            <a:ext cx="7467600" cy="2746443"/>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33400" y="3733800"/>
            <a:ext cx="8274084" cy="2057400"/>
          </a:xfrm>
          <a:prstGeom prst="rect">
            <a:avLst/>
          </a:prstGeom>
          <a:noFill/>
          <a:ln w="9525">
            <a:noFill/>
            <a:miter lim="800000"/>
            <a:headEnd/>
            <a:tailEnd/>
          </a:ln>
          <a:effectLst/>
        </p:spPr>
      </p:pic>
      <p:sp>
        <p:nvSpPr>
          <p:cNvPr id="6" name="TextBox 5"/>
          <p:cNvSpPr txBox="1"/>
          <p:nvPr/>
        </p:nvSpPr>
        <p:spPr>
          <a:xfrm>
            <a:off x="3200400" y="3276600"/>
            <a:ext cx="3621504" cy="369332"/>
          </a:xfrm>
          <a:prstGeom prst="rect">
            <a:avLst/>
          </a:prstGeom>
          <a:noFill/>
        </p:spPr>
        <p:txBody>
          <a:bodyPr wrap="none" rtlCol="0">
            <a:spAutoFit/>
          </a:bodyPr>
          <a:lstStyle/>
          <a:p>
            <a:r>
              <a:rPr lang="en-US" b="1" dirty="0">
                <a:latin typeface="Bookman Old Style" pitchFamily="18" charset="0"/>
              </a:rPr>
              <a:t>Layout of flat plate collector</a:t>
            </a:r>
            <a:endParaRPr lang="en-IN" b="1" dirty="0">
              <a:latin typeface="Bookman Old Style" pitchFamily="18" charset="0"/>
            </a:endParaRPr>
          </a:p>
        </p:txBody>
      </p:sp>
      <p:sp>
        <p:nvSpPr>
          <p:cNvPr id="7" name="TextBox 6"/>
          <p:cNvSpPr txBox="1"/>
          <p:nvPr/>
        </p:nvSpPr>
        <p:spPr>
          <a:xfrm>
            <a:off x="2971800" y="6096000"/>
            <a:ext cx="4753224" cy="369332"/>
          </a:xfrm>
          <a:prstGeom prst="rect">
            <a:avLst/>
          </a:prstGeom>
          <a:noFill/>
        </p:spPr>
        <p:txBody>
          <a:bodyPr wrap="none" rtlCol="0">
            <a:spAutoFit/>
          </a:bodyPr>
          <a:lstStyle/>
          <a:p>
            <a:r>
              <a:rPr lang="en-US" b="1" dirty="0">
                <a:latin typeface="Bookman Old Style" pitchFamily="18" charset="0"/>
              </a:rPr>
              <a:t>Fluid Tube connection and Fluid Flow</a:t>
            </a:r>
            <a:endParaRPr lang="en-IN" b="1" dirty="0">
              <a:latin typeface="Bookman Old Style"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latin typeface="Bookman Old Style" pitchFamily="18" charset="0"/>
              </a:rPr>
              <a:t/>
            </a:r>
            <a:br>
              <a:rPr lang="en-US" sz="2800" dirty="0">
                <a:latin typeface="Bookman Old Style" pitchFamily="18" charset="0"/>
              </a:rPr>
            </a:br>
            <a:r>
              <a:rPr lang="en-US" sz="2800" dirty="0">
                <a:latin typeface="Bookman Old Style" pitchFamily="18" charset="0"/>
              </a:rPr>
              <a:t>The characteristic features of a flat plate collector are as follows:</a:t>
            </a:r>
            <a:r>
              <a:rPr lang="en-IN" sz="2800" dirty="0">
                <a:latin typeface="Bookman Old Style" pitchFamily="18" charset="0"/>
              </a:rPr>
              <a:t/>
            </a:r>
            <a:br>
              <a:rPr lang="en-IN" sz="2800" dirty="0">
                <a:latin typeface="Bookman Old Style" pitchFamily="18" charset="0"/>
              </a:rPr>
            </a:br>
            <a:endParaRPr lang="en-IN" sz="2800" dirty="0">
              <a:latin typeface="Bookman Old Style" pitchFamily="18" charset="0"/>
            </a:endParaRPr>
          </a:p>
        </p:txBody>
      </p:sp>
      <p:sp>
        <p:nvSpPr>
          <p:cNvPr id="3" name="Content Placeholder 2"/>
          <p:cNvSpPr>
            <a:spLocks noGrp="1"/>
          </p:cNvSpPr>
          <p:nvPr>
            <p:ph idx="1"/>
          </p:nvPr>
        </p:nvSpPr>
        <p:spPr/>
        <p:txBody>
          <a:bodyPr/>
          <a:lstStyle/>
          <a:p>
            <a:pPr lvl="1" algn="just"/>
            <a:r>
              <a:rPr lang="en-US" dirty="0">
                <a:latin typeface="Bookman Old Style" pitchFamily="18" charset="0"/>
              </a:rPr>
              <a:t>It absorbs both direct and diffuse solar radiation.</a:t>
            </a:r>
            <a:endParaRPr lang="en-IN" sz="3200" dirty="0">
              <a:latin typeface="Bookman Old Style" pitchFamily="18" charset="0"/>
            </a:endParaRPr>
          </a:p>
          <a:p>
            <a:pPr lvl="1" algn="just"/>
            <a:r>
              <a:rPr lang="en-US" dirty="0">
                <a:latin typeface="Bookman Old Style" pitchFamily="18" charset="0"/>
              </a:rPr>
              <a:t>It does not need any sun tracking system. Hence, it is mechanically stronger than other collectors which require tracking system.</a:t>
            </a:r>
            <a:endParaRPr lang="en-IN" sz="3200" dirty="0">
              <a:latin typeface="Bookman Old Style" pitchFamily="18" charset="0"/>
            </a:endParaRPr>
          </a:p>
          <a:p>
            <a:pPr lvl="1" algn="just"/>
            <a:r>
              <a:rPr lang="en-US" dirty="0">
                <a:latin typeface="Bookman Old Style" pitchFamily="18" charset="0"/>
              </a:rPr>
              <a:t>It has simple construction requiring a little maintenance.</a:t>
            </a:r>
            <a:endParaRPr lang="en-IN" sz="3200" dirty="0">
              <a:latin typeface="Bookman Old Style" pitchFamily="18" charset="0"/>
            </a:endParaRP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Modified Flat Plate Collector</a:t>
            </a:r>
            <a:endParaRPr lang="en-IN" sz="3600" b="1" dirty="0">
              <a:latin typeface="Bookman Old Style" pitchFamily="18" charset="0"/>
            </a:endParaRPr>
          </a:p>
        </p:txBody>
      </p:sp>
      <p:pic>
        <p:nvPicPr>
          <p:cNvPr id="1026" name="Picture 2"/>
          <p:cNvPicPr>
            <a:picLocks noGrp="1" noChangeAspect="1" noChangeArrowheads="1"/>
          </p:cNvPicPr>
          <p:nvPr>
            <p:ph idx="1"/>
          </p:nvPr>
        </p:nvPicPr>
        <p:blipFill>
          <a:blip r:embed="rId3"/>
          <a:srcRect/>
          <a:stretch>
            <a:fillRect/>
          </a:stretch>
        </p:blipFill>
        <p:spPr bwMode="auto">
          <a:xfrm>
            <a:off x="1219200" y="1981200"/>
            <a:ext cx="6805804" cy="3505200"/>
          </a:xfrm>
          <a:prstGeom prst="rect">
            <a:avLst/>
          </a:prstGeom>
          <a:noFill/>
          <a:ln w="9525">
            <a:noFill/>
            <a:miter lim="800000"/>
            <a:headEnd/>
            <a:tailEnd/>
          </a:ln>
          <a:effectLst/>
        </p:spPr>
      </p:pic>
      <p:sp>
        <p:nvSpPr>
          <p:cNvPr id="4" name="TextBox 3"/>
          <p:cNvSpPr txBox="1"/>
          <p:nvPr/>
        </p:nvSpPr>
        <p:spPr>
          <a:xfrm>
            <a:off x="7162800" y="5638800"/>
            <a:ext cx="1402948" cy="369332"/>
          </a:xfrm>
          <a:prstGeom prst="rect">
            <a:avLst/>
          </a:prstGeom>
          <a:noFill/>
        </p:spPr>
        <p:txBody>
          <a:bodyPr wrap="none" rtlCol="0">
            <a:spAutoFit/>
          </a:bodyPr>
          <a:lstStyle/>
          <a:p>
            <a:r>
              <a:rPr lang="en-US" b="1" dirty="0">
                <a:latin typeface="Bookman Old Style" pitchFamily="18" charset="0"/>
              </a:rPr>
              <a:t>CR: 1 to 4</a:t>
            </a:r>
            <a:endParaRPr lang="en-IN" b="1" dirty="0">
              <a:latin typeface="Bookman Old Style"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latin typeface="Bookman Old Style" pitchFamily="18" charset="0"/>
              </a:rPr>
              <a:t>Modified Flat Plate Collector</a:t>
            </a:r>
            <a:endParaRPr lang="en-IN" dirty="0">
              <a:latin typeface="Bookman Old Style" pitchFamily="18" charset="0"/>
            </a:endParaRPr>
          </a:p>
        </p:txBody>
      </p:sp>
      <p:sp>
        <p:nvSpPr>
          <p:cNvPr id="3" name="Content Placeholder 2"/>
          <p:cNvSpPr>
            <a:spLocks noGrp="1"/>
          </p:cNvSpPr>
          <p:nvPr>
            <p:ph idx="1"/>
          </p:nvPr>
        </p:nvSpPr>
        <p:spPr/>
        <p:txBody>
          <a:bodyPr>
            <a:normAutofit lnSpcReduction="10000"/>
          </a:bodyPr>
          <a:lstStyle/>
          <a:p>
            <a:pPr algn="just"/>
            <a:r>
              <a:rPr lang="en-US" sz="2800" dirty="0">
                <a:latin typeface="Bookman Old Style" pitchFamily="18" charset="0"/>
              </a:rPr>
              <a:t>It is a modified form of the flat plate collector as it has plain reflectors at its edges to reflect additional radiation to the absorber or receiver and so there is some concentration of solar radiation at the receiver. The mirror reflectors are called booster mirrors which increase the acceptance angle and concentration ratio of the flat plate reflector from </a:t>
            </a:r>
            <a:r>
              <a:rPr lang="en-US" sz="2800" dirty="0">
                <a:solidFill>
                  <a:srgbClr val="FF0000"/>
                </a:solidFill>
                <a:latin typeface="Bookman Old Style" pitchFamily="18" charset="0"/>
              </a:rPr>
              <a:t>l to 4. </a:t>
            </a:r>
            <a:r>
              <a:rPr lang="en-US" sz="2800" dirty="0">
                <a:latin typeface="Bookman Old Style" pitchFamily="18" charset="0"/>
              </a:rPr>
              <a:t>The arrangement of the reflecting mirrors is shown in Figure</a:t>
            </a:r>
            <a:endParaRPr lang="en-IN" sz="2800" dirty="0">
              <a:latin typeface="Bookman Old Style"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Bookman Old Style" pitchFamily="18" charset="0"/>
              </a:rPr>
              <a:t>Compound Parabolic Concentrator</a:t>
            </a:r>
            <a:endParaRPr lang="en-IN" sz="3200" b="1" dirty="0">
              <a:latin typeface="Bookman Old Style"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1143000" y="1905000"/>
            <a:ext cx="6429375" cy="3505200"/>
          </a:xfrm>
          <a:prstGeom prst="rect">
            <a:avLst/>
          </a:prstGeom>
          <a:noFill/>
          <a:ln w="9525">
            <a:noFill/>
            <a:miter lim="800000"/>
            <a:headEnd/>
            <a:tailEnd/>
          </a:ln>
          <a:effectLst/>
        </p:spPr>
      </p:pic>
      <p:sp>
        <p:nvSpPr>
          <p:cNvPr id="4" name="TextBox 3"/>
          <p:cNvSpPr txBox="1"/>
          <p:nvPr/>
        </p:nvSpPr>
        <p:spPr>
          <a:xfrm>
            <a:off x="6553200" y="5867400"/>
            <a:ext cx="1402948" cy="369332"/>
          </a:xfrm>
          <a:prstGeom prst="rect">
            <a:avLst/>
          </a:prstGeom>
          <a:noFill/>
        </p:spPr>
        <p:txBody>
          <a:bodyPr wrap="none" rtlCol="0">
            <a:spAutoFit/>
          </a:bodyPr>
          <a:lstStyle/>
          <a:p>
            <a:r>
              <a:rPr lang="en-US" b="1" dirty="0">
                <a:latin typeface="Bookman Old Style" pitchFamily="18" charset="0"/>
              </a:rPr>
              <a:t>CR: 3 to 7</a:t>
            </a:r>
            <a:endParaRPr lang="en-IN" b="1" dirty="0">
              <a:latin typeface="Bookman Old Style"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6F71-6645-461D-B0DC-B3A6622031B5}"/>
              </a:ext>
            </a:extLst>
          </p:cNvPr>
          <p:cNvSpPr>
            <a:spLocks noGrp="1"/>
          </p:cNvSpPr>
          <p:nvPr>
            <p:ph type="title"/>
          </p:nvPr>
        </p:nvSpPr>
        <p:spPr>
          <a:xfrm>
            <a:off x="457200" y="274638"/>
            <a:ext cx="8229600" cy="457199"/>
          </a:xfrm>
        </p:spPr>
        <p:txBody>
          <a:bodyPr>
            <a:noAutofit/>
          </a:bodyPr>
          <a:lstStyle/>
          <a:p>
            <a:r>
              <a:rPr lang="en-US" sz="3600" b="1" dirty="0">
                <a:latin typeface="Bookman Old Style" panose="02050604050505020204" pitchFamily="18" charset="0"/>
              </a:rPr>
              <a:t>Introduction</a:t>
            </a:r>
            <a:endParaRPr lang="en-IN" sz="36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8EFED99-DDF3-41A1-A318-3C3C7F9EEBD1}"/>
              </a:ext>
            </a:extLst>
          </p:cNvPr>
          <p:cNvSpPr>
            <a:spLocks noGrp="1"/>
          </p:cNvSpPr>
          <p:nvPr>
            <p:ph idx="1"/>
          </p:nvPr>
        </p:nvSpPr>
        <p:spPr>
          <a:xfrm>
            <a:off x="457200" y="731837"/>
            <a:ext cx="8229600" cy="5937523"/>
          </a:xfrm>
        </p:spPr>
        <p:txBody>
          <a:bodyPr>
            <a:normAutofit lnSpcReduction="10000"/>
          </a:bodyPr>
          <a:lstStyle/>
          <a:p>
            <a:pPr algn="just"/>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Solar</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radiation</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incident</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outer</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atmosphere</a:t>
            </a:r>
            <a:r>
              <a:rPr lang="en-US" sz="1800" spc="-7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earth</a:t>
            </a:r>
            <a:r>
              <a:rPr lang="en-US" sz="1800" spc="-7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called</a:t>
            </a:r>
            <a:r>
              <a:rPr lang="en-US" sz="18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extraterrestrial</a:t>
            </a:r>
            <a:r>
              <a:rPr lang="en-US" sz="1800" spc="-7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radiation.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extraterrestrial radiation varies based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 the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change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dirty="0" smtClean="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sun–earth’s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distance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arising from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earth’s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elliptical orbit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rotation.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extraterrestrial radiation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not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affected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by </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changes in atmospheric</a:t>
            </a:r>
            <a:r>
              <a:rPr lang="en-US" sz="1800" spc="20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condition.</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When the radiation passes through earth’s atmosphere, it is subjected to a mechanism of atmospheric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absorption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scattering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depending on atmospheric conditions. Earth’s atmosphere contains various constituents, suspended dust and solid and </a:t>
            </a:r>
            <a:r>
              <a:rPr lang="en-IN" sz="1800" dirty="0">
                <a:latin typeface="Times New Roman" panose="02020603050405020304" pitchFamily="18" charset="0"/>
                <a:ea typeface="Calibri" panose="020F0502020204030204" pitchFamily="34" charset="0"/>
                <a:cs typeface="Times New Roman" panose="02020603050405020304" pitchFamily="18" charset="0"/>
              </a:rPr>
              <a:t>liqu</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id particles such as air molecules, oxygen, nitrogen, carbon dioxide, carbon monoxide, ozone, water vapor and dust. Therefore solar radiation or intensity of radiation is depleted during its passage through the atmosphere. Solar radiation that reaches earth’s surface after passing through earth’s atmosphere is called terrestrial radiation.</a:t>
            </a:r>
          </a:p>
          <a:p>
            <a:pPr algn="just"/>
            <a:r>
              <a:rPr lang="en-IN" sz="1800" b="1" dirty="0">
                <a:latin typeface="Times New Roman" panose="02020603050405020304" pitchFamily="18" charset="0"/>
                <a:ea typeface="Calibri" panose="020F0502020204030204" pitchFamily="34" charset="0"/>
                <a:cs typeface="Times New Roman" panose="02020603050405020304" pitchFamily="18" charset="0"/>
              </a:rPr>
              <a:t>Irradiance</a:t>
            </a:r>
          </a:p>
          <a:p>
            <a:pPr marL="0" marR="283210" indent="0" algn="just">
              <a:lnSpc>
                <a:spcPct val="106000"/>
              </a:lnSpc>
              <a:spcBef>
                <a:spcPts val="480"/>
              </a:spcBef>
              <a:spcAft>
                <a:spcPts val="0"/>
              </a:spcAft>
              <a:buNone/>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the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rate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which radiant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energy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1800" spc="10" dirty="0" err="1">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incidenting</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 a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unit surface area.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the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measure </a:t>
            </a:r>
            <a:r>
              <a:rPr lang="en-US" sz="1800" spc="26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power density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sunlight falling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per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unit area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and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time.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measured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watt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per </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square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meter.</a:t>
            </a:r>
            <a:r>
              <a:rPr lang="en-US" sz="1800" spc="-2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Heat</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energy</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measured</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joules</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watt</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or</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joules</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per</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second</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unit</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power.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Irradiation</a:t>
            </a:r>
          </a:p>
          <a:p>
            <a:pPr marL="0" indent="0" algn="just">
              <a:buNone/>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solar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energy per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unit surface area which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striking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body over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specified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time. </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Hence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integration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solar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illumination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or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irradiance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over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specified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time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(usually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 </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hour </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or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kilowatt</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day).</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measured</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a:t>
            </a:r>
            <a:r>
              <a:rPr lang="en-US" sz="18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kilowatt-hour</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or</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kilowatt</a:t>
            </a:r>
            <a:r>
              <a:rPr lang="en-US" sz="18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day</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per</a:t>
            </a:r>
            <a:r>
              <a:rPr lang="en-US" sz="1800" spc="-15"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square meter.</a:t>
            </a:r>
            <a:endParaRPr lang="en-IN" sz="1800" dirty="0"/>
          </a:p>
        </p:txBody>
      </p:sp>
    </p:spTree>
    <p:extLst>
      <p:ext uri="{BB962C8B-B14F-4D97-AF65-F5344CB8AC3E}">
        <p14:creationId xmlns:p14="http://schemas.microsoft.com/office/powerpoint/2010/main" val="4286091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a:latin typeface="Bookman Old Style" pitchFamily="18" charset="0"/>
              </a:rPr>
              <a:t>Compound Parabolic Concentrator</a:t>
            </a:r>
            <a:endParaRPr lang="en-IN" sz="3200" dirty="0">
              <a:latin typeface="Bookman Old Style" pitchFamily="18" charset="0"/>
            </a:endParaRPr>
          </a:p>
        </p:txBody>
      </p:sp>
      <p:sp>
        <p:nvSpPr>
          <p:cNvPr id="3" name="Content Placeholder 2"/>
          <p:cNvSpPr>
            <a:spLocks noGrp="1"/>
          </p:cNvSpPr>
          <p:nvPr>
            <p:ph idx="1"/>
          </p:nvPr>
        </p:nvSpPr>
        <p:spPr/>
        <p:txBody>
          <a:bodyPr>
            <a:normAutofit fontScale="92500" lnSpcReduction="20000"/>
          </a:bodyPr>
          <a:lstStyle/>
          <a:p>
            <a:pPr algn="just">
              <a:buNone/>
            </a:pPr>
            <a:r>
              <a:rPr lang="en-US" sz="3000" dirty="0">
                <a:latin typeface="Bookman Old Style" pitchFamily="18" charset="0"/>
              </a:rPr>
              <a:t>   The compound parabolic concentrator (CPC) is mainly a flat collector having two parabolic mirror reflectors attached at the edge of the flat plate collector as shown in Figure. The parabolic mirrors are so adjusted that the focus of one mirror is located at the bottom end of the other mirror in contact with the receiver. The arrangement helps in increasing the acceptance angle. The concentration ratio achieved by this type of  collectors ranges from    </a:t>
            </a:r>
            <a:r>
              <a:rPr lang="en-US" sz="3000" dirty="0">
                <a:solidFill>
                  <a:srgbClr val="FF0000"/>
                </a:solidFill>
                <a:latin typeface="Bookman Old Style" pitchFamily="18" charset="0"/>
              </a:rPr>
              <a:t>3 to 7.</a:t>
            </a:r>
            <a:endParaRPr lang="en-IN" sz="3000" dirty="0">
              <a:solidFill>
                <a:srgbClr val="FF0000"/>
              </a:solidFill>
              <a:latin typeface="Bookman Old Style" pitchFamily="18" charset="0"/>
            </a:endParaRP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sz="3200" b="1" dirty="0">
                <a:latin typeface="Bookman Old Style" pitchFamily="18" charset="0"/>
              </a:rPr>
              <a:t>Cylindrical Parabolic Concentrator</a:t>
            </a:r>
            <a:br>
              <a:rPr lang="en-US" sz="3200" b="1" dirty="0">
                <a:latin typeface="Bookman Old Style" pitchFamily="18" charset="0"/>
              </a:rPr>
            </a:br>
            <a:r>
              <a:rPr lang="en-US" sz="2700" b="1" dirty="0">
                <a:latin typeface="Bookman Old Style" pitchFamily="18" charset="0"/>
              </a:rPr>
              <a:t>(Line Focal Concentrator or One axis Tracking collector)</a:t>
            </a:r>
            <a:endParaRPr lang="en-IN" sz="3200" b="1" dirty="0">
              <a:latin typeface="Bookman Old Style"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304800" y="1676400"/>
            <a:ext cx="8229600" cy="3810000"/>
          </a:xfrm>
          <a:prstGeom prst="rect">
            <a:avLst/>
          </a:prstGeom>
          <a:noFill/>
          <a:ln w="9525">
            <a:noFill/>
            <a:miter lim="800000"/>
            <a:headEnd/>
            <a:tailEnd/>
          </a:ln>
          <a:effectLst/>
        </p:spPr>
      </p:pic>
      <p:sp>
        <p:nvSpPr>
          <p:cNvPr id="4" name="TextBox 3"/>
          <p:cNvSpPr txBox="1"/>
          <p:nvPr/>
        </p:nvSpPr>
        <p:spPr>
          <a:xfrm>
            <a:off x="6400800" y="5791200"/>
            <a:ext cx="1555234" cy="369332"/>
          </a:xfrm>
          <a:prstGeom prst="rect">
            <a:avLst/>
          </a:prstGeom>
          <a:noFill/>
        </p:spPr>
        <p:txBody>
          <a:bodyPr wrap="none" rtlCol="0">
            <a:spAutoFit/>
          </a:bodyPr>
          <a:lstStyle/>
          <a:p>
            <a:r>
              <a:rPr lang="en-US" b="1" dirty="0">
                <a:latin typeface="Bookman Old Style" pitchFamily="18" charset="0"/>
              </a:rPr>
              <a:t>CR: 5 to 30</a:t>
            </a:r>
            <a:endParaRPr lang="en-IN" b="1" dirty="0">
              <a:latin typeface="Bookman Old Style"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Autofit/>
          </a:bodyPr>
          <a:lstStyle/>
          <a:p>
            <a:r>
              <a:rPr lang="en-US" sz="3200" b="1" dirty="0">
                <a:latin typeface="Bookman Old Style" pitchFamily="18" charset="0"/>
              </a:rPr>
              <a:t>Cylindrical Parabolic Concentrator</a:t>
            </a:r>
            <a:endParaRPr lang="en-IN" sz="3200" dirty="0">
              <a:latin typeface="Bookman Old Style" pitchFamily="18" charset="0"/>
            </a:endParaRPr>
          </a:p>
        </p:txBody>
      </p:sp>
      <p:sp>
        <p:nvSpPr>
          <p:cNvPr id="3" name="Content Placeholder 2"/>
          <p:cNvSpPr>
            <a:spLocks noGrp="1"/>
          </p:cNvSpPr>
          <p:nvPr>
            <p:ph idx="1"/>
          </p:nvPr>
        </p:nvSpPr>
        <p:spPr>
          <a:xfrm>
            <a:off x="457200" y="1071546"/>
            <a:ext cx="8229600" cy="5054617"/>
          </a:xfrm>
        </p:spPr>
        <p:txBody>
          <a:bodyPr>
            <a:normAutofit fontScale="70000" lnSpcReduction="20000"/>
          </a:bodyPr>
          <a:lstStyle/>
          <a:p>
            <a:pPr algn="just">
              <a:buNone/>
            </a:pPr>
            <a:r>
              <a:rPr lang="en-US" sz="3400" dirty="0">
                <a:latin typeface="Bookman Old Style" pitchFamily="18" charset="0"/>
              </a:rPr>
              <a:t>	Cylindrical parabolic concentrator or parabolic trough collector consists of a cylindrical parabolic trough reflector with a metallic fluid tube or receiver tube containing fluid at its focal line as shown in Figure. In order to have better absorption of solar radiation, the fluid tube is blackened at outer surface. The concentrated solar radiation reaching the fluid tube heats up the transport fluid flowing through it. The collector with such concentrator has to be oriented to any of the following three directions: (</a:t>
            </a:r>
            <a:r>
              <a:rPr lang="en-US" sz="3400" dirty="0" err="1">
                <a:latin typeface="Bookman Old Style" pitchFamily="18" charset="0"/>
              </a:rPr>
              <a:t>i</a:t>
            </a:r>
            <a:r>
              <a:rPr lang="en-US" sz="3400" dirty="0">
                <a:latin typeface="Bookman Old Style" pitchFamily="18" charset="0"/>
              </a:rPr>
              <a:t>) East–West, (ii) North–South and (iii) Polar. Hence, such collector needs one-axis tracking system which can move the collector as per the sun²s movements in sky. These types of collectors have the concentration ratio in the range of </a:t>
            </a:r>
            <a:r>
              <a:rPr lang="en-US" sz="3400" dirty="0">
                <a:solidFill>
                  <a:srgbClr val="FF0000"/>
                </a:solidFill>
                <a:latin typeface="Bookman Old Style" pitchFamily="18" charset="0"/>
              </a:rPr>
              <a:t>5–30.</a:t>
            </a:r>
            <a:endParaRPr lang="en-IN" sz="3400" dirty="0">
              <a:solidFill>
                <a:srgbClr val="FF0000"/>
              </a:solidFill>
              <a:latin typeface="Bookman Old Style" pitchFamily="18" charset="0"/>
            </a:endParaRPr>
          </a:p>
          <a:p>
            <a:endParaRPr lang="en-IN"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Bookman Old Style" pitchFamily="18" charset="0"/>
              </a:rPr>
              <a:t>Fresnel Lens Collector</a:t>
            </a:r>
            <a:endParaRPr lang="en-IN" sz="3200" b="1" dirty="0">
              <a:latin typeface="Bookman Old Style"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381000" y="1828800"/>
            <a:ext cx="8229600" cy="4038600"/>
          </a:xfrm>
          <a:prstGeom prst="rect">
            <a:avLst/>
          </a:prstGeom>
          <a:noFill/>
          <a:ln w="9525">
            <a:noFill/>
            <a:miter lim="800000"/>
            <a:headEnd/>
            <a:tailEnd/>
          </a:ln>
          <a:effectLst/>
        </p:spPr>
      </p:pic>
      <p:sp>
        <p:nvSpPr>
          <p:cNvPr id="4" name="TextBox 3"/>
          <p:cNvSpPr txBox="1"/>
          <p:nvPr/>
        </p:nvSpPr>
        <p:spPr>
          <a:xfrm>
            <a:off x="6172200" y="6096000"/>
            <a:ext cx="1707519" cy="369332"/>
          </a:xfrm>
          <a:prstGeom prst="rect">
            <a:avLst/>
          </a:prstGeom>
          <a:noFill/>
        </p:spPr>
        <p:txBody>
          <a:bodyPr wrap="none" rtlCol="0">
            <a:spAutoFit/>
          </a:bodyPr>
          <a:lstStyle/>
          <a:p>
            <a:r>
              <a:rPr lang="en-US" b="1" dirty="0">
                <a:latin typeface="Bookman Old Style" pitchFamily="18" charset="0"/>
              </a:rPr>
              <a:t>CR: 10 to 30</a:t>
            </a:r>
            <a:endParaRPr lang="en-IN" b="1" dirty="0">
              <a:latin typeface="Bookman Old Style"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Fresnel Lens Collector</a:t>
            </a:r>
            <a:endParaRPr lang="en-IN" dirty="0">
              <a:latin typeface="Bookman Old Style" pitchFamily="18" charset="0"/>
            </a:endParaRPr>
          </a:p>
        </p:txBody>
      </p:sp>
      <p:sp>
        <p:nvSpPr>
          <p:cNvPr id="3" name="Content Placeholder 2"/>
          <p:cNvSpPr>
            <a:spLocks noGrp="1"/>
          </p:cNvSpPr>
          <p:nvPr>
            <p:ph idx="1"/>
          </p:nvPr>
        </p:nvSpPr>
        <p:spPr/>
        <p:txBody>
          <a:bodyPr>
            <a:normAutofit fontScale="25000" lnSpcReduction="20000"/>
          </a:bodyPr>
          <a:lstStyle/>
          <a:p>
            <a:pPr algn="just">
              <a:buNone/>
            </a:pPr>
            <a:r>
              <a:rPr lang="en-US" sz="9600" dirty="0">
                <a:latin typeface="Bookman Old Style" pitchFamily="18" charset="0"/>
              </a:rPr>
              <a:t>	In this type of collectors, a concentrator in the form of Fresnel lens is used. The Fresnel lens consists of fine and linear grooves formed on one of the surfaces of some </a:t>
            </a:r>
            <a:r>
              <a:rPr lang="en-US" sz="9600" dirty="0">
                <a:solidFill>
                  <a:srgbClr val="FF0000"/>
                </a:solidFill>
                <a:latin typeface="Bookman Old Style" pitchFamily="18" charset="0"/>
              </a:rPr>
              <a:t>refracting materials </a:t>
            </a:r>
            <a:r>
              <a:rPr lang="en-US" sz="9600" dirty="0">
                <a:latin typeface="Bookman Old Style" pitchFamily="18" charset="0"/>
              </a:rPr>
              <a:t>sheet while its other surface is flat. The grooves provided on the sheet are designed in such  a manner that these behave similar to spherical lens to every incident light rays. The incident radiation, therefore, converges on the focal line of the lens system where fluid tube is provided as shown in Figure. The heat is transferred to the transport fluid flowing in the fluid tube. A concentration ratio ranging from </a:t>
            </a:r>
            <a:r>
              <a:rPr lang="en-US" sz="9600" dirty="0">
                <a:solidFill>
                  <a:srgbClr val="FF0000"/>
                </a:solidFill>
                <a:latin typeface="Bookman Old Style" pitchFamily="18" charset="0"/>
              </a:rPr>
              <a:t>10 to 30 </a:t>
            </a:r>
            <a:r>
              <a:rPr lang="en-US" sz="9600" dirty="0">
                <a:latin typeface="Bookman Old Style" pitchFamily="18" charset="0"/>
              </a:rPr>
              <a:t>is achieved. The temperature range  of such collectors varies from </a:t>
            </a:r>
            <a:r>
              <a:rPr lang="en-US" sz="9600" dirty="0">
                <a:solidFill>
                  <a:srgbClr val="FF0000"/>
                </a:solidFill>
                <a:latin typeface="Bookman Old Style" pitchFamily="18" charset="0"/>
              </a:rPr>
              <a:t>l50 to 300</a:t>
            </a:r>
            <a:r>
              <a:rPr lang="en-US" sz="9600" i="1" dirty="0">
                <a:solidFill>
                  <a:srgbClr val="FF0000"/>
                </a:solidFill>
                <a:latin typeface="Bookman Old Style" pitchFamily="18" charset="0"/>
              </a:rPr>
              <a:t>°</a:t>
            </a:r>
            <a:r>
              <a:rPr lang="en-US" sz="9600" dirty="0">
                <a:solidFill>
                  <a:srgbClr val="FF0000"/>
                </a:solidFill>
                <a:latin typeface="Bookman Old Style" pitchFamily="18" charset="0"/>
              </a:rPr>
              <a:t>C</a:t>
            </a:r>
            <a:r>
              <a:rPr lang="en-US" sz="9600" dirty="0">
                <a:latin typeface="Bookman Old Style" pitchFamily="18" charset="0"/>
              </a:rPr>
              <a:t>.</a:t>
            </a:r>
            <a:endParaRPr lang="en-IN" sz="9600" dirty="0">
              <a:latin typeface="Bookman Old Style" pitchFamily="18" charset="0"/>
            </a:endParaRPr>
          </a:p>
          <a:p>
            <a:endParaRPr lang="en-IN" dirty="0"/>
          </a:p>
          <a:p>
            <a:r>
              <a:rPr lang="en-US" dirty="0"/>
              <a:t/>
            </a:r>
            <a:br>
              <a:rPr lang="en-US" dirty="0"/>
            </a:b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Bookman Old Style" pitchFamily="18" charset="0"/>
              </a:rPr>
              <a:t>Fixed Mirror Solar Concentrator</a:t>
            </a:r>
            <a:endParaRPr lang="en-IN" sz="3200" b="1" dirty="0">
              <a:latin typeface="Bookman Old Style"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990600" y="1600200"/>
            <a:ext cx="7143750" cy="4191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Fixed Mirror Solar Concentrator</a:t>
            </a:r>
            <a:endParaRPr lang="en-IN" sz="3600" dirty="0">
              <a:latin typeface="Bookman Old Style" pitchFamily="18" charset="0"/>
            </a:endParaRPr>
          </a:p>
        </p:txBody>
      </p:sp>
      <p:sp>
        <p:nvSpPr>
          <p:cNvPr id="3" name="Content Placeholder 2"/>
          <p:cNvSpPr>
            <a:spLocks noGrp="1"/>
          </p:cNvSpPr>
          <p:nvPr>
            <p:ph idx="1"/>
          </p:nvPr>
        </p:nvSpPr>
        <p:spPr/>
        <p:txBody>
          <a:bodyPr>
            <a:normAutofit fontScale="70000" lnSpcReduction="20000"/>
          </a:bodyPr>
          <a:lstStyle/>
          <a:p>
            <a:pPr algn="just">
              <a:buNone/>
            </a:pPr>
            <a:r>
              <a:rPr lang="en-US" sz="3600" dirty="0">
                <a:latin typeface="Bookman Old Style" pitchFamily="18" charset="0"/>
              </a:rPr>
              <a:t>	The concentrator consists of a number of long narrow mirror strips fixed on the circumference of a certain reference cylinder with a tracking receiver or fluid tube moving at the same circular circumference or focal circle as shown in Figure. The mirrors are arranged in such a manner that the incident radiation on them is focused on the receiver tube on their common focal circle. The receiver tube is made to move along the focal circle by a tracking device as per the movement of the sun in the sky. The concentration ratio of the concentrator is equal to the number of mirrors used for the concentration of radiation.</a:t>
            </a:r>
            <a:endParaRPr lang="en-IN" sz="3600" dirty="0">
              <a:latin typeface="Bookman Old Style" pitchFamily="18" charset="0"/>
            </a:endParaRPr>
          </a:p>
          <a:p>
            <a:pPr algn="just"/>
            <a:endParaRPr lang="en-IN" sz="3600" dirty="0">
              <a:latin typeface="Bookman Old Style" pitchFamily="18" charset="0"/>
            </a:endParaRPr>
          </a:p>
          <a:p>
            <a:endParaRPr lang="en-IN" dirty="0"/>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err="1">
                <a:latin typeface="Bookman Old Style" pitchFamily="18" charset="0"/>
              </a:rPr>
              <a:t>Paraboloidal</a:t>
            </a:r>
            <a:r>
              <a:rPr lang="en-US" sz="3600" b="1" dirty="0">
                <a:latin typeface="Bookman Old Style" pitchFamily="18" charset="0"/>
              </a:rPr>
              <a:t> Dish Collector</a:t>
            </a:r>
            <a:endParaRPr lang="en-IN" sz="3600" b="1" dirty="0">
              <a:latin typeface="Bookman Old Style" pitchFamily="18" charset="0"/>
            </a:endParaRPr>
          </a:p>
        </p:txBody>
      </p:sp>
      <p:pic>
        <p:nvPicPr>
          <p:cNvPr id="6146" name="Picture 2"/>
          <p:cNvPicPr>
            <a:picLocks noGrp="1" noChangeAspect="1" noChangeArrowheads="1"/>
          </p:cNvPicPr>
          <p:nvPr>
            <p:ph idx="1"/>
          </p:nvPr>
        </p:nvPicPr>
        <p:blipFill>
          <a:blip r:embed="rId2"/>
          <a:srcRect/>
          <a:stretch>
            <a:fillRect/>
          </a:stretch>
        </p:blipFill>
        <p:spPr bwMode="auto">
          <a:xfrm>
            <a:off x="0" y="1295400"/>
            <a:ext cx="5581650" cy="37719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096000" y="2743200"/>
            <a:ext cx="3048000" cy="2447109"/>
          </a:xfrm>
          <a:prstGeom prst="rect">
            <a:avLst/>
          </a:prstGeom>
          <a:noFill/>
          <a:ln w="9525">
            <a:noFill/>
            <a:miter lim="800000"/>
            <a:headEnd/>
            <a:tailEnd/>
          </a:ln>
          <a:effectLst/>
        </p:spPr>
      </p:pic>
      <p:sp>
        <p:nvSpPr>
          <p:cNvPr id="6" name="TextBox 5"/>
          <p:cNvSpPr txBox="1"/>
          <p:nvPr/>
        </p:nvSpPr>
        <p:spPr>
          <a:xfrm>
            <a:off x="5851304" y="5562600"/>
            <a:ext cx="3057247" cy="646331"/>
          </a:xfrm>
          <a:prstGeom prst="rect">
            <a:avLst/>
          </a:prstGeom>
          <a:noFill/>
        </p:spPr>
        <p:txBody>
          <a:bodyPr wrap="none" rtlCol="0">
            <a:spAutoFit/>
          </a:bodyPr>
          <a:lstStyle/>
          <a:p>
            <a:r>
              <a:rPr lang="en-US" dirty="0">
                <a:latin typeface="Bookman Old Style" pitchFamily="18" charset="0"/>
              </a:rPr>
              <a:t>Generation of </a:t>
            </a:r>
            <a:r>
              <a:rPr lang="en-US" dirty="0" err="1">
                <a:latin typeface="Bookman Old Style" pitchFamily="18" charset="0"/>
              </a:rPr>
              <a:t>Paraboloid</a:t>
            </a:r>
            <a:r>
              <a:rPr lang="en-US" dirty="0">
                <a:latin typeface="Bookman Old Style" pitchFamily="18" charset="0"/>
              </a:rPr>
              <a:t> </a:t>
            </a:r>
          </a:p>
          <a:p>
            <a:r>
              <a:rPr lang="en-US" dirty="0">
                <a:latin typeface="Bookman Old Style" pitchFamily="18" charset="0"/>
              </a:rPr>
              <a:t>Surface</a:t>
            </a:r>
            <a:endParaRPr lang="en-IN" dirty="0">
              <a:latin typeface="Bookman Old Style" pitchFamily="18" charset="0"/>
            </a:endParaRPr>
          </a:p>
        </p:txBody>
      </p:sp>
      <p:sp>
        <p:nvSpPr>
          <p:cNvPr id="7" name="TextBox 6"/>
          <p:cNvSpPr txBox="1"/>
          <p:nvPr/>
        </p:nvSpPr>
        <p:spPr>
          <a:xfrm>
            <a:off x="914400" y="5486400"/>
            <a:ext cx="3393878" cy="646331"/>
          </a:xfrm>
          <a:prstGeom prst="rect">
            <a:avLst/>
          </a:prstGeom>
          <a:noFill/>
        </p:spPr>
        <p:txBody>
          <a:bodyPr wrap="none" rtlCol="0">
            <a:spAutoFit/>
          </a:bodyPr>
          <a:lstStyle/>
          <a:p>
            <a:r>
              <a:rPr lang="en-US" b="1" dirty="0">
                <a:latin typeface="Bookman Old Style" pitchFamily="18" charset="0"/>
              </a:rPr>
              <a:t>CR: 10 to 1000</a:t>
            </a:r>
          </a:p>
          <a:p>
            <a:r>
              <a:rPr lang="en-US" b="1" dirty="0">
                <a:latin typeface="Bookman Old Style" pitchFamily="18" charset="0"/>
              </a:rPr>
              <a:t>Temperature up to </a:t>
            </a:r>
            <a:r>
              <a:rPr lang="en-IN" b="1" dirty="0">
                <a:latin typeface="Bookman Old Style" pitchFamily="18" charset="0"/>
              </a:rPr>
              <a:t>3000</a:t>
            </a:r>
            <a:r>
              <a:rPr lang="en-IN" b="1" baseline="30000" dirty="0">
                <a:latin typeface="Bookman Old Style" pitchFamily="18" charset="0"/>
              </a:rPr>
              <a:t>o</a:t>
            </a:r>
            <a:r>
              <a:rPr lang="en-IN" b="1" dirty="0">
                <a:latin typeface="Bookman Old Style" pitchFamily="18" charset="0"/>
              </a:rPr>
              <a:t>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err="1">
                <a:latin typeface="Bookman Old Style" pitchFamily="18" charset="0"/>
              </a:rPr>
              <a:t>Paraboloidal</a:t>
            </a:r>
            <a:r>
              <a:rPr lang="en-US" sz="4000" b="1" dirty="0">
                <a:latin typeface="Bookman Old Style" pitchFamily="18" charset="0"/>
              </a:rPr>
              <a:t> Dish Collector</a:t>
            </a:r>
            <a:endParaRPr lang="en-IN" sz="4000" dirty="0">
              <a:latin typeface="Bookman Old Style" pitchFamily="18" charset="0"/>
            </a:endParaRPr>
          </a:p>
        </p:txBody>
      </p:sp>
      <p:sp>
        <p:nvSpPr>
          <p:cNvPr id="3" name="Content Placeholder 2"/>
          <p:cNvSpPr>
            <a:spLocks noGrp="1"/>
          </p:cNvSpPr>
          <p:nvPr>
            <p:ph idx="1"/>
          </p:nvPr>
        </p:nvSpPr>
        <p:spPr/>
        <p:txBody>
          <a:bodyPr>
            <a:normAutofit fontScale="70000" lnSpcReduction="20000"/>
          </a:bodyPr>
          <a:lstStyle/>
          <a:p>
            <a:pPr algn="just">
              <a:buNone/>
            </a:pPr>
            <a:r>
              <a:rPr lang="en-US" sz="3400" dirty="0">
                <a:latin typeface="Bookman Old Style" pitchFamily="18" charset="0"/>
              </a:rPr>
              <a:t>	A point-focus collector has a dish of the shape of a </a:t>
            </a:r>
            <a:r>
              <a:rPr lang="en-US" sz="3400" dirty="0" err="1">
                <a:latin typeface="Bookman Old Style" pitchFamily="18" charset="0"/>
              </a:rPr>
              <a:t>paraboloidal</a:t>
            </a:r>
            <a:r>
              <a:rPr lang="en-US" sz="3400" dirty="0">
                <a:latin typeface="Bookman Old Style" pitchFamily="18" charset="0"/>
              </a:rPr>
              <a:t>, that is, the surface produced when a parabola is rotated about its axis. The </a:t>
            </a:r>
            <a:r>
              <a:rPr lang="en-US" sz="3400" dirty="0" err="1">
                <a:latin typeface="Bookman Old Style" pitchFamily="18" charset="0"/>
              </a:rPr>
              <a:t>paraboloidal</a:t>
            </a:r>
            <a:r>
              <a:rPr lang="en-US" sz="3400" dirty="0">
                <a:latin typeface="Bookman Old Style" pitchFamily="18" charset="0"/>
              </a:rPr>
              <a:t> surface can concentrate all incident radiation parallel to its axis to a point focus where the receiver tube is positioned. In order  to ensure proper incidence of radiation, the parabolic dish collector should be provided with two axes tracking: (</a:t>
            </a:r>
            <a:r>
              <a:rPr lang="en-US" sz="3400" dirty="0" err="1">
                <a:latin typeface="Bookman Old Style" pitchFamily="18" charset="0"/>
              </a:rPr>
              <a:t>i</a:t>
            </a:r>
            <a:r>
              <a:rPr lang="en-US" sz="3400" dirty="0">
                <a:latin typeface="Bookman Old Style" pitchFamily="18" charset="0"/>
              </a:rPr>
              <a:t>) by rotating the support structure about the vertical axis for dish alignment and (ii) the dish is rotated about a horizontal axis for elevation tracking as shown in Figure. This   type of  collectors can have concentration ratio ranging from </a:t>
            </a:r>
            <a:r>
              <a:rPr lang="en-US" sz="3400" dirty="0">
                <a:solidFill>
                  <a:srgbClr val="FF0000"/>
                </a:solidFill>
                <a:latin typeface="Bookman Old Style" pitchFamily="18" charset="0"/>
              </a:rPr>
              <a:t>l0 to  l000</a:t>
            </a:r>
            <a:r>
              <a:rPr lang="en-US" sz="3400" dirty="0">
                <a:latin typeface="Bookman Old Style" pitchFamily="18" charset="0"/>
              </a:rPr>
              <a:t> which helps   to produce temperature up to </a:t>
            </a:r>
            <a:r>
              <a:rPr lang="en-US" sz="3400" dirty="0">
                <a:solidFill>
                  <a:srgbClr val="FF0000"/>
                </a:solidFill>
                <a:latin typeface="Bookman Old Style" pitchFamily="18" charset="0"/>
              </a:rPr>
              <a:t>3000</a:t>
            </a:r>
            <a:r>
              <a:rPr lang="en-US" sz="3400" i="1" dirty="0">
                <a:solidFill>
                  <a:srgbClr val="FF0000"/>
                </a:solidFill>
                <a:latin typeface="Bookman Old Style" pitchFamily="18" charset="0"/>
              </a:rPr>
              <a:t>°</a:t>
            </a:r>
            <a:r>
              <a:rPr lang="en-US" sz="3400" dirty="0">
                <a:solidFill>
                  <a:srgbClr val="FF0000"/>
                </a:solidFill>
                <a:latin typeface="Bookman Old Style" pitchFamily="18" charset="0"/>
              </a:rPr>
              <a:t>C</a:t>
            </a:r>
            <a:r>
              <a:rPr lang="en-US" sz="3400" dirty="0">
                <a:latin typeface="Bookman Old Style" pitchFamily="18" charset="0"/>
              </a:rPr>
              <a:t>.</a:t>
            </a:r>
            <a:endParaRPr lang="en-IN" sz="3400" dirty="0">
              <a:latin typeface="Bookman Old Style" pitchFamily="18" charset="0"/>
            </a:endParaRP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Bookman Old Style" pitchFamily="18" charset="0"/>
              </a:rPr>
              <a:t>Hemispherical Bowl Mirror Concentrator</a:t>
            </a:r>
            <a:endParaRPr lang="en-IN" sz="3200" b="1" dirty="0">
              <a:latin typeface="Bookman Old Style"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1066800" y="1371600"/>
            <a:ext cx="6705600" cy="4495800"/>
          </a:xfrm>
          <a:prstGeom prst="rect">
            <a:avLst/>
          </a:prstGeom>
          <a:noFill/>
          <a:ln w="9525">
            <a:noFill/>
            <a:miter lim="800000"/>
            <a:headEnd/>
            <a:tailEnd/>
          </a:ln>
          <a:effectLst/>
        </p:spPr>
      </p:pic>
      <p:sp>
        <p:nvSpPr>
          <p:cNvPr id="4" name="TextBox 3"/>
          <p:cNvSpPr txBox="1"/>
          <p:nvPr/>
        </p:nvSpPr>
        <p:spPr>
          <a:xfrm>
            <a:off x="7010400" y="3505200"/>
            <a:ext cx="2053767" cy="369332"/>
          </a:xfrm>
          <a:prstGeom prst="rect">
            <a:avLst/>
          </a:prstGeom>
          <a:noFill/>
        </p:spPr>
        <p:txBody>
          <a:bodyPr wrap="none" rtlCol="0">
            <a:spAutoFit/>
          </a:bodyPr>
          <a:lstStyle/>
          <a:p>
            <a:r>
              <a:rPr lang="en-US" b="1" dirty="0">
                <a:latin typeface="Bookman Old Style" pitchFamily="18" charset="0"/>
              </a:rPr>
              <a:t>CR: about 2000</a:t>
            </a:r>
            <a:endParaRPr lang="en-IN" b="1" dirty="0">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1DB9-9886-468D-BD4A-A09F0FC14914}"/>
              </a:ext>
            </a:extLst>
          </p:cNvPr>
          <p:cNvSpPr>
            <a:spLocks noGrp="1"/>
          </p:cNvSpPr>
          <p:nvPr>
            <p:ph type="title"/>
          </p:nvPr>
        </p:nvSpPr>
        <p:spPr>
          <a:xfrm>
            <a:off x="457200" y="274638"/>
            <a:ext cx="8229600" cy="490066"/>
          </a:xfrm>
        </p:spPr>
        <p:txBody>
          <a:bodyPr>
            <a:normAutofit fontScale="90000"/>
          </a:bodyPr>
          <a:lstStyle/>
          <a:p>
            <a:r>
              <a:rPr lang="en-US" sz="3600" b="1" dirty="0" err="1">
                <a:latin typeface="Bookman Old Style" panose="02050604050505020204" pitchFamily="18" charset="0"/>
              </a:rPr>
              <a:t>Contd</a:t>
            </a:r>
            <a:r>
              <a:rPr lang="en-US" sz="3600" b="1" dirty="0">
                <a:latin typeface="Bookman Old Style" panose="02050604050505020204" pitchFamily="18" charset="0"/>
              </a:rPr>
              <a:t>…</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9C04836-81A0-43AE-B77C-E3106624D8E4}"/>
              </a:ext>
            </a:extLst>
          </p:cNvPr>
          <p:cNvSpPr>
            <a:spLocks noGrp="1"/>
          </p:cNvSpPr>
          <p:nvPr>
            <p:ph idx="1"/>
          </p:nvPr>
        </p:nvSpPr>
        <p:spPr>
          <a:xfrm>
            <a:off x="457200" y="836712"/>
            <a:ext cx="8229600" cy="5904656"/>
          </a:xfrm>
        </p:spPr>
        <p:txBody>
          <a:bodyPr>
            <a:normAutofit fontScale="62500" lnSpcReduction="20000"/>
          </a:bodyPr>
          <a:lstStyle/>
          <a:p>
            <a:r>
              <a:rPr lang="en-US" sz="32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Solar Constant</a:t>
            </a:r>
          </a:p>
          <a:p>
            <a:pPr marL="0" indent="0" algn="just">
              <a:buNone/>
            </a:pP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defined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as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energy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received from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sun per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unit time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 a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unit surface </a:t>
            </a:r>
            <a:r>
              <a:rPr lang="en-US" sz="32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area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perpendicular</a:t>
            </a:r>
            <a:r>
              <a:rPr lang="en-US" sz="3200" spc="-8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direction</a:t>
            </a:r>
            <a:r>
              <a:rPr lang="en-US" sz="3200" spc="-8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propagation</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solar</a:t>
            </a:r>
            <a:r>
              <a:rPr lang="en-US" sz="3200" spc="-8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radiation</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top</a:t>
            </a:r>
            <a:r>
              <a:rPr lang="en-US" sz="3200" spc="-8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a:t>
            </a:r>
            <a:r>
              <a:rPr lang="en-US" sz="3200" spc="-8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earth’s</a:t>
            </a:r>
            <a:r>
              <a:rPr lang="en-US" sz="3200" spc="-7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atmosphere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when earth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its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mean distance from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sun.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value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solar constant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taken </a:t>
            </a:r>
            <a:r>
              <a:rPr lang="en-US" sz="32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as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l367</a:t>
            </a:r>
            <a:r>
              <a:rPr lang="en-US" sz="3200" spc="6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smtClean="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W/</a:t>
            </a:r>
            <a:r>
              <a:rPr lang="en-US" dirty="0" smtClean="0"/>
              <a:t>m</a:t>
            </a:r>
            <a:r>
              <a:rPr lang="en-US" baseline="30000" dirty="0" smtClean="0"/>
              <a:t>2</a:t>
            </a:r>
            <a:r>
              <a:rPr lang="en-US" sz="3200" dirty="0" smtClean="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0650" marR="281305" algn="just">
              <a:lnSpc>
                <a:spcPct val="97000"/>
              </a:lnSpc>
              <a:spcBef>
                <a:spcPts val="485"/>
              </a:spcBef>
              <a:spcAft>
                <a:spcPts val="0"/>
              </a:spcAft>
            </a:pPr>
            <a:r>
              <a:rPr lang="en-US" sz="32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Beam radiation</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81305" indent="0" algn="just">
              <a:lnSpc>
                <a:spcPct val="96000"/>
              </a:lnSpc>
              <a:spcBef>
                <a:spcPts val="415"/>
              </a:spcBef>
              <a:spcAft>
                <a:spcPts val="0"/>
              </a:spcAft>
              <a:buNone/>
            </a:pP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Solar radiation along the line joining the receiving point and the sun is called beam radiation. This radiation has any unique direction.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650" marR="281305" algn="just">
              <a:lnSpc>
                <a:spcPct val="96000"/>
              </a:lnSpc>
              <a:spcBef>
                <a:spcPts val="415"/>
              </a:spcBef>
              <a:spcAft>
                <a:spcPts val="0"/>
              </a:spcAft>
            </a:pPr>
            <a:r>
              <a:rPr lang="en-US" sz="32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Diffuse radiation</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80035" indent="0" algn="just">
              <a:lnSpc>
                <a:spcPct val="96000"/>
              </a:lnSpc>
              <a:spcBef>
                <a:spcPts val="415"/>
              </a:spcBef>
              <a:spcAft>
                <a:spcPts val="0"/>
              </a:spcAft>
              <a:buNone/>
            </a:pP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the solar radiation which is scattered by the particles in earth’s atmosphere and this radiation does not have any unique direction.</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120650" marR="280035" algn="just">
              <a:lnSpc>
                <a:spcPct val="96000"/>
              </a:lnSpc>
              <a:spcBef>
                <a:spcPts val="415"/>
              </a:spcBef>
              <a:spcAft>
                <a:spcPts val="0"/>
              </a:spcAft>
            </a:pPr>
            <a:r>
              <a:rPr lang="en-US" sz="32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Total or global radiation</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80035" indent="0" algn="just">
              <a:spcBef>
                <a:spcPts val="385"/>
              </a:spcBef>
              <a:spcAft>
                <a:spcPts val="0"/>
              </a:spcAft>
              <a:buNone/>
            </a:pP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Total or global radiation at any location on earth²s surface is the sum of beam radiation and diffuse radiation.</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 marR="279400">
              <a:lnSpc>
                <a:spcPct val="98000"/>
              </a:lnSpc>
              <a:spcBef>
                <a:spcPts val="395"/>
              </a:spcBef>
              <a:spcAft>
                <a:spcPts val="0"/>
              </a:spcAft>
            </a:pPr>
            <a:r>
              <a:rPr lang="en-US" sz="3200" b="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Air Mass</a:t>
            </a:r>
            <a:endParaRPr lang="en-IN"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279400" indent="0" algn="just">
              <a:lnSpc>
                <a:spcPct val="98000"/>
              </a:lnSpc>
              <a:spcBef>
                <a:spcPts val="395"/>
              </a:spcBef>
              <a:spcAft>
                <a:spcPts val="0"/>
              </a:spcAft>
              <a:buNone/>
            </a:pP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radiation reaching earth’s surface depends on (</a:t>
            </a:r>
            <a:r>
              <a:rPr lang="en-US" sz="3200" i="1" dirty="0" err="1">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atmospheric conditions and depletion and (</a:t>
            </a:r>
            <a:r>
              <a:rPr lang="en-US" sz="3200" i="1"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ii</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solar altitude. Air mass is the ratio of the path length through the atmosphere which the solar beam actually traverses up to earth’s surface to the vertical path length through the atmosphere (minimum height of terrestrial atmosphere).</a:t>
            </a:r>
            <a:r>
              <a:rPr lang="en-IN"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sea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level,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air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mass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unity when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sun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vertically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in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sky </a:t>
            </a:r>
            <a:r>
              <a:rPr lang="en-US" sz="3200" spc="2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(inclination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angle</a:t>
            </a:r>
            <a:r>
              <a:rPr lang="en-US" sz="3200" spc="19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90º)</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52806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Bookman Old Style" pitchFamily="18" charset="0"/>
              </a:rPr>
              <a:t>Hemispherical Bowl Mirror Concentrator</a:t>
            </a:r>
            <a:endParaRPr lang="en-IN" sz="3600" dirty="0">
              <a:latin typeface="Bookman Old Style" pitchFamily="18" charset="0"/>
            </a:endParaRPr>
          </a:p>
        </p:txBody>
      </p:sp>
      <p:sp>
        <p:nvSpPr>
          <p:cNvPr id="3" name="Content Placeholder 2"/>
          <p:cNvSpPr>
            <a:spLocks noGrp="1"/>
          </p:cNvSpPr>
          <p:nvPr>
            <p:ph idx="1"/>
          </p:nvPr>
        </p:nvSpPr>
        <p:spPr/>
        <p:txBody>
          <a:bodyPr>
            <a:normAutofit fontScale="25000" lnSpcReduction="20000"/>
          </a:bodyPr>
          <a:lstStyle/>
          <a:p>
            <a:pPr algn="just">
              <a:buNone/>
            </a:pPr>
            <a:r>
              <a:rPr lang="en-US" sz="9600" dirty="0">
                <a:latin typeface="Bookman Old Style" pitchFamily="18" charset="0"/>
              </a:rPr>
              <a:t>	The hemispherical bowl mirror concentrator is a point focus concentrator in which reflector remains stationary and the receiver is made to track about two axes as per the movement of the sun in the sky so that solar radiation can be converged at the receiver kept at the focal point. The hemispherical fixed mirror, absorber with two axes tracking system and supporting structure of the collector are as shown in Figure. All the sun rays entering the hemisphere after reflection are concentrated at focal point. The absorber should be moved in such a way that it is always at the converging point of the sun rays after the reflection.</a:t>
            </a:r>
            <a:endParaRPr lang="en-IN" sz="9600" dirty="0">
              <a:latin typeface="Bookman Old Style" pitchFamily="18" charset="0"/>
            </a:endParaRPr>
          </a:p>
          <a:p>
            <a:endParaRPr lang="en-IN" dirty="0"/>
          </a:p>
          <a:p>
            <a:pPr>
              <a:buNone/>
            </a:pPr>
            <a:r>
              <a:rPr lang="en-US" dirty="0"/>
              <a:t/>
            </a:r>
            <a:br>
              <a:rPr lang="en-US" dirty="0"/>
            </a:b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Bookman Old Style" pitchFamily="18" charset="0"/>
              </a:rPr>
              <a:t>Circular Fresnel Lens Concentrator</a:t>
            </a:r>
            <a:endParaRPr lang="en-IN" sz="3200" dirty="0"/>
          </a:p>
        </p:txBody>
      </p:sp>
      <p:pic>
        <p:nvPicPr>
          <p:cNvPr id="8194" name="Picture 2"/>
          <p:cNvPicPr>
            <a:picLocks noGrp="1" noChangeAspect="1" noChangeArrowheads="1"/>
          </p:cNvPicPr>
          <p:nvPr>
            <p:ph idx="1"/>
          </p:nvPr>
        </p:nvPicPr>
        <p:blipFill>
          <a:blip r:embed="rId2"/>
          <a:srcRect/>
          <a:stretch>
            <a:fillRect/>
          </a:stretch>
        </p:blipFill>
        <p:spPr bwMode="auto">
          <a:xfrm>
            <a:off x="914400" y="1777206"/>
            <a:ext cx="7315200" cy="4171950"/>
          </a:xfrm>
          <a:prstGeom prst="rect">
            <a:avLst/>
          </a:prstGeom>
          <a:noFill/>
          <a:ln w="9525">
            <a:noFill/>
            <a:miter lim="800000"/>
            <a:headEnd/>
            <a:tailEnd/>
          </a:ln>
          <a:effectLst/>
        </p:spPr>
      </p:pic>
      <p:sp>
        <p:nvSpPr>
          <p:cNvPr id="4" name="TextBox 3"/>
          <p:cNvSpPr txBox="1"/>
          <p:nvPr/>
        </p:nvSpPr>
        <p:spPr>
          <a:xfrm>
            <a:off x="6553200" y="5867400"/>
            <a:ext cx="2053767" cy="646331"/>
          </a:xfrm>
          <a:prstGeom prst="rect">
            <a:avLst/>
          </a:prstGeom>
          <a:noFill/>
        </p:spPr>
        <p:txBody>
          <a:bodyPr wrap="none" rtlCol="0">
            <a:spAutoFit/>
          </a:bodyPr>
          <a:lstStyle/>
          <a:p>
            <a:r>
              <a:rPr lang="en-US" b="1" dirty="0">
                <a:latin typeface="Bookman Old Style" pitchFamily="18" charset="0"/>
              </a:rPr>
              <a:t>CR: about 3000</a:t>
            </a:r>
            <a:endParaRPr lang="en-IN" b="1" dirty="0">
              <a:latin typeface="Bookman Old Style" pitchFamily="18" charset="0"/>
            </a:endParaRP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Bookman Old Style" pitchFamily="18" charset="0"/>
              </a:rPr>
              <a:t>Circular Fresnel Lens Concentrator</a:t>
            </a:r>
            <a:endParaRPr lang="en-IN" sz="3200" dirty="0"/>
          </a:p>
        </p:txBody>
      </p:sp>
      <p:sp>
        <p:nvSpPr>
          <p:cNvPr id="3" name="Content Placeholder 2"/>
          <p:cNvSpPr>
            <a:spLocks noGrp="1"/>
          </p:cNvSpPr>
          <p:nvPr>
            <p:ph idx="1"/>
          </p:nvPr>
        </p:nvSpPr>
        <p:spPr/>
        <p:txBody>
          <a:bodyPr>
            <a:normAutofit fontScale="70000" lnSpcReduction="20000"/>
          </a:bodyPr>
          <a:lstStyle/>
          <a:p>
            <a:pPr algn="just">
              <a:buNone/>
            </a:pPr>
            <a:r>
              <a:rPr lang="en-US" sz="3400" dirty="0">
                <a:latin typeface="Bookman Old Style" pitchFamily="18" charset="0"/>
              </a:rPr>
              <a:t>	The principle of working of this type of collector is similar to the linear Fresnel collector and the only difference is that this type of collector is designed to concentrate the radiation at one focal point instead of line focus. These Fresnel lenses concentrators are used where high concentration of radiation is required, for examples, with silicon solar cell receiver. The concentrator has a number of thin circular zones with fine grooves so designed that the lens concentrator behaves optically as a thin spherical lens. The sun rays are made to refract and converge at a point as shown in Figure. The concentration ratio obtained by this concentrator is very high with a value of about </a:t>
            </a:r>
            <a:r>
              <a:rPr lang="en-US" sz="3400" b="1" dirty="0">
                <a:solidFill>
                  <a:srgbClr val="FF0000"/>
                </a:solidFill>
                <a:latin typeface="Bookman Old Style" pitchFamily="18" charset="0"/>
              </a:rPr>
              <a:t>2000</a:t>
            </a:r>
            <a:r>
              <a:rPr lang="en-US" sz="3400" dirty="0">
                <a:latin typeface="Bookman Old Style" pitchFamily="18" charset="0"/>
              </a:rPr>
              <a:t>.</a:t>
            </a:r>
            <a:endParaRPr lang="en-IN" sz="3400" dirty="0">
              <a:latin typeface="Bookman Old Style" pitchFamily="18" charset="0"/>
            </a:endParaRPr>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Bookman Old Style" pitchFamily="18" charset="0"/>
              </a:rPr>
              <a:t>Central Tower Receiver Collector</a:t>
            </a:r>
            <a:endParaRPr lang="en-IN" sz="3200" b="1" dirty="0">
              <a:latin typeface="Bookman Old Style" pitchFamily="18" charset="0"/>
            </a:endParaRPr>
          </a:p>
        </p:txBody>
      </p:sp>
      <p:pic>
        <p:nvPicPr>
          <p:cNvPr id="1027" name="Picture 3"/>
          <p:cNvPicPr>
            <a:picLocks noGrp="1" noChangeAspect="1" noChangeArrowheads="1"/>
          </p:cNvPicPr>
          <p:nvPr>
            <p:ph idx="1"/>
          </p:nvPr>
        </p:nvPicPr>
        <p:blipFill>
          <a:blip r:embed="rId2"/>
          <a:srcRect/>
          <a:stretch>
            <a:fillRect/>
          </a:stretch>
        </p:blipFill>
        <p:spPr bwMode="auto">
          <a:xfrm>
            <a:off x="685800" y="1295400"/>
            <a:ext cx="7924800" cy="474859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Central Tower Receiver Collector</a:t>
            </a:r>
            <a:endParaRPr lang="en-IN" sz="3600" dirty="0"/>
          </a:p>
        </p:txBody>
      </p:sp>
      <p:sp>
        <p:nvSpPr>
          <p:cNvPr id="3" name="Content Placeholder 2"/>
          <p:cNvSpPr>
            <a:spLocks noGrp="1"/>
          </p:cNvSpPr>
          <p:nvPr>
            <p:ph idx="1"/>
          </p:nvPr>
        </p:nvSpPr>
        <p:spPr/>
        <p:txBody>
          <a:bodyPr>
            <a:normAutofit fontScale="55000" lnSpcReduction="20000"/>
          </a:bodyPr>
          <a:lstStyle/>
          <a:p>
            <a:pPr algn="just">
              <a:buNone/>
            </a:pPr>
            <a:r>
              <a:rPr lang="en-US" sz="3800" dirty="0">
                <a:latin typeface="Bookman Old Style" pitchFamily="18" charset="0"/>
              </a:rPr>
              <a:t>	In this type of collectors, the receiver is located at the top of a tower and solar radiation is reflected on it from a large number of independently controlled flat mirrors called heliostats. The heliostats can be moved independently about two axes so that the reflected solar radiation is always directed towards the absorber mounted on the tower as shown in Figure. The heliostats are spread over a large area on ground surrounding the absorber mounted on the tower. The number of heliostats can be as high as thousands and they simultaneously track the sun to reflect the solar radiation from all sides on the receiver. These heliostats together act as a very large </a:t>
            </a:r>
            <a:r>
              <a:rPr lang="en-US" sz="3800" dirty="0" err="1">
                <a:latin typeface="Bookman Old Style" pitchFamily="18" charset="0"/>
              </a:rPr>
              <a:t>paraboloidal</a:t>
            </a:r>
            <a:r>
              <a:rPr lang="en-US" sz="3800" dirty="0">
                <a:latin typeface="Bookman Old Style" pitchFamily="18" charset="0"/>
              </a:rPr>
              <a:t> dish collector. The concentration ratio as  high as  3000 can  be obtained by this point type concentrator called central tower receiver collector. The solar radiation at the receiver is converted into heat, which is transported to a heat engine or any other device for use.</a:t>
            </a:r>
            <a:endParaRPr lang="en-IN" sz="3800" dirty="0">
              <a:latin typeface="Bookman Old Style" pitchFamily="18" charset="0"/>
            </a:endParaRP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latin typeface="Bookman Old Style" pitchFamily="18" charset="0"/>
              </a:rPr>
              <a:t>Comparison Between Flat and Focussing Collectors</a:t>
            </a:r>
          </a:p>
        </p:txBody>
      </p:sp>
      <p:pic>
        <p:nvPicPr>
          <p:cNvPr id="1026" name="Picture 2"/>
          <p:cNvPicPr>
            <a:picLocks noGrp="1" noChangeAspect="1" noChangeArrowheads="1"/>
          </p:cNvPicPr>
          <p:nvPr>
            <p:ph idx="1"/>
          </p:nvPr>
        </p:nvPicPr>
        <p:blipFill>
          <a:blip r:embed="rId2"/>
          <a:srcRect/>
          <a:stretch>
            <a:fillRect/>
          </a:stretch>
        </p:blipFill>
        <p:spPr bwMode="auto">
          <a:xfrm>
            <a:off x="142844" y="1714488"/>
            <a:ext cx="8806120" cy="4071966"/>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200" b="1" dirty="0">
                <a:latin typeface="Bookman Old Style" pitchFamily="18" charset="0"/>
              </a:rPr>
              <a:t>Solar Energy Storage: Classification</a:t>
            </a:r>
            <a:endParaRPr lang="en-IN" sz="3200" b="1" dirty="0">
              <a:latin typeface="Bookman Old Style" pitchFamily="18" charset="0"/>
            </a:endParaRPr>
          </a:p>
        </p:txBody>
      </p:sp>
      <p:pic>
        <p:nvPicPr>
          <p:cNvPr id="10" name="Content Placeholder 9">
            <a:extLst>
              <a:ext uri="{FF2B5EF4-FFF2-40B4-BE49-F238E27FC236}">
                <a16:creationId xmlns:a16="http://schemas.microsoft.com/office/drawing/2014/main" id="{20BFA16C-0803-4DD2-8AD2-426F28414CD8}"/>
              </a:ext>
            </a:extLst>
          </p:cNvPr>
          <p:cNvPicPr>
            <a:picLocks noGrp="1" noChangeAspect="1"/>
          </p:cNvPicPr>
          <p:nvPr>
            <p:ph idx="1"/>
          </p:nvPr>
        </p:nvPicPr>
        <p:blipFill>
          <a:blip r:embed="rId2"/>
          <a:stretch>
            <a:fillRect/>
          </a:stretch>
        </p:blipFill>
        <p:spPr>
          <a:xfrm>
            <a:off x="540793" y="1181100"/>
            <a:ext cx="8149117" cy="4495800"/>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E30C7-6AF7-4B1F-8778-09B51C360914}"/>
              </a:ext>
            </a:extLst>
          </p:cNvPr>
          <p:cNvPicPr>
            <a:picLocks noChangeAspect="1"/>
          </p:cNvPicPr>
          <p:nvPr/>
        </p:nvPicPr>
        <p:blipFill>
          <a:blip r:embed="rId2"/>
          <a:stretch>
            <a:fillRect/>
          </a:stretch>
        </p:blipFill>
        <p:spPr>
          <a:xfrm>
            <a:off x="531940" y="685800"/>
            <a:ext cx="8080119" cy="54864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2400" b="1" dirty="0" smtClean="0">
                <a:latin typeface="Bookman Old Style" panose="02050604050505020204" pitchFamily="18" charset="0"/>
              </a:rPr>
              <a:t>Electromagnetic Energy Storage</a:t>
            </a:r>
            <a:endParaRPr lang="en-IN" sz="2400" b="1" dirty="0">
              <a:latin typeface="Bookman Old Style" panose="02050604050505020204" pitchFamily="18" charset="0"/>
            </a:endParaRPr>
          </a:p>
        </p:txBody>
      </p:sp>
      <p:sp>
        <p:nvSpPr>
          <p:cNvPr id="3" name="Content Placeholder 2"/>
          <p:cNvSpPr>
            <a:spLocks noGrp="1"/>
          </p:cNvSpPr>
          <p:nvPr>
            <p:ph idx="1"/>
          </p:nvPr>
        </p:nvSpPr>
        <p:spPr>
          <a:xfrm>
            <a:off x="457200" y="980728"/>
            <a:ext cx="8229600" cy="5544616"/>
          </a:xfrm>
        </p:spPr>
        <p:txBody>
          <a:bodyPr>
            <a:normAutofit/>
          </a:bodyPr>
          <a:lstStyle/>
          <a:p>
            <a:pPr algn="just"/>
            <a:r>
              <a:rPr lang="en-US" sz="1800" dirty="0" smtClean="0">
                <a:latin typeface="Bookman Old Style" panose="02050604050505020204" pitchFamily="18" charset="0"/>
              </a:rPr>
              <a:t>Superconductivity is a phenomenon of exactly zero electrical resistance and expulsion of magnetic fields occurring in certain materials when cooled below characteristic critical temperature. </a:t>
            </a:r>
          </a:p>
          <a:p>
            <a:pPr algn="just"/>
            <a:r>
              <a:rPr lang="en-US" sz="1800" dirty="0" smtClean="0">
                <a:latin typeface="Bookman Old Style" panose="02050604050505020204" pitchFamily="18" charset="0"/>
              </a:rPr>
              <a:t>SMES is an energy storage system that stores energy in the form of DC electricity by passing current through the super conductor and stores the energy in the form of DC magnetic field. </a:t>
            </a:r>
          </a:p>
          <a:p>
            <a:pPr algn="just"/>
            <a:r>
              <a:rPr lang="en-US" sz="1800" dirty="0" smtClean="0">
                <a:latin typeface="Bookman Old Style" panose="02050604050505020204" pitchFamily="18" charset="0"/>
              </a:rPr>
              <a:t>The conductor for carrying the current operates at cryogenic temperature where it becomes superconductor and thus has virtually no resistive losses as it produces magnetic field. </a:t>
            </a:r>
          </a:p>
          <a:p>
            <a:pPr algn="just"/>
            <a:r>
              <a:rPr lang="en-US" sz="1800" dirty="0" smtClean="0">
                <a:latin typeface="Bookman Old Style" panose="02050604050505020204" pitchFamily="18" charset="0"/>
              </a:rPr>
              <a:t>The magnetic field is created by flow of direct current through the coil. </a:t>
            </a:r>
          </a:p>
          <a:p>
            <a:pPr algn="just"/>
            <a:r>
              <a:rPr lang="en-US" sz="1800" dirty="0" smtClean="0">
                <a:latin typeface="Bookman Old Style" panose="02050604050505020204" pitchFamily="18" charset="0"/>
              </a:rPr>
              <a:t>In this state the current in a coil can flow for infinite time.</a:t>
            </a:r>
          </a:p>
          <a:p>
            <a:pPr algn="just"/>
            <a:r>
              <a:rPr lang="en-US" sz="1800" dirty="0" smtClean="0">
                <a:solidFill>
                  <a:srgbClr val="00B0F0"/>
                </a:solidFill>
                <a:latin typeface="Bookman Old Style" panose="02050604050505020204" pitchFamily="18" charset="0"/>
              </a:rPr>
              <a:t>SMES systems are highly efficient, the efficiency is greater than 98%</a:t>
            </a:r>
            <a:r>
              <a:rPr lang="en-US" sz="1800" dirty="0" smtClean="0">
                <a:latin typeface="Bookman Old Style" panose="02050604050505020204" pitchFamily="18" charset="0"/>
              </a:rPr>
              <a:t>.</a:t>
            </a:r>
          </a:p>
          <a:p>
            <a:pPr algn="just"/>
            <a:r>
              <a:rPr lang="en-US" sz="1800" dirty="0" smtClean="0">
                <a:solidFill>
                  <a:srgbClr val="FF0000"/>
                </a:solidFill>
                <a:latin typeface="Bookman Old Style" panose="02050604050505020204" pitchFamily="18" charset="0"/>
              </a:rPr>
              <a:t>Useful superconducting materials available commercially are niobium titanium alloy at temperatures below -263</a:t>
            </a:r>
            <a:r>
              <a:rPr lang="en-US" sz="1800" i="1" dirty="0" smtClean="0">
                <a:solidFill>
                  <a:srgbClr val="FF0000"/>
                </a:solidFill>
                <a:latin typeface="Bookman Old Style" pitchFamily="18" charset="0"/>
              </a:rPr>
              <a:t>°</a:t>
            </a:r>
            <a:r>
              <a:rPr lang="en-US" sz="1800" dirty="0" smtClean="0">
                <a:solidFill>
                  <a:srgbClr val="FF0000"/>
                </a:solidFill>
                <a:latin typeface="Bookman Old Style" panose="02050604050505020204" pitchFamily="18" charset="0"/>
              </a:rPr>
              <a:t>C and a compound of niobium and tin below -255</a:t>
            </a:r>
            <a:r>
              <a:rPr lang="en-US" sz="1800" i="1" dirty="0">
                <a:solidFill>
                  <a:srgbClr val="FF0000"/>
                </a:solidFill>
                <a:latin typeface="Bookman Old Style" pitchFamily="18" charset="0"/>
              </a:rPr>
              <a:t>°</a:t>
            </a:r>
            <a:r>
              <a:rPr lang="en-US" sz="1800" dirty="0">
                <a:solidFill>
                  <a:srgbClr val="FF0000"/>
                </a:solidFill>
                <a:latin typeface="Bookman Old Style" panose="02050604050505020204" pitchFamily="18" charset="0"/>
              </a:rPr>
              <a:t>C</a:t>
            </a:r>
            <a:endParaRPr lang="en-US" sz="1800" dirty="0" smtClean="0">
              <a:solidFill>
                <a:srgbClr val="FF0000"/>
              </a:solidFill>
              <a:latin typeface="Bookman Old Style" panose="02050604050505020204" pitchFamily="18" charset="0"/>
            </a:endParaRPr>
          </a:p>
          <a:p>
            <a:pPr algn="just"/>
            <a:endParaRPr lang="en-US" sz="1800" dirty="0" smtClean="0">
              <a:latin typeface="Bookman Old Style" panose="02050604050505020204" pitchFamily="18" charset="0"/>
            </a:endParaRPr>
          </a:p>
          <a:p>
            <a:endParaRPr lang="en-IN" dirty="0"/>
          </a:p>
        </p:txBody>
      </p:sp>
    </p:spTree>
    <p:extLst>
      <p:ext uri="{BB962C8B-B14F-4D97-AF65-F5344CB8AC3E}">
        <p14:creationId xmlns:p14="http://schemas.microsoft.com/office/powerpoint/2010/main" val="1842215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0" y="0"/>
            <a:ext cx="7239000" cy="646331"/>
          </a:xfrm>
          <a:prstGeom prst="rect">
            <a:avLst/>
          </a:prstGeom>
          <a:noFill/>
        </p:spPr>
        <p:txBody>
          <a:bodyPr wrap="square" rtlCol="0">
            <a:spAutoFit/>
          </a:bodyPr>
          <a:lstStyle/>
          <a:p>
            <a:r>
              <a:rPr lang="en-US" sz="3600" b="1" dirty="0">
                <a:latin typeface="Bookman Old Style" pitchFamily="18" charset="0"/>
              </a:rPr>
              <a:t>Sensible Heat Storage</a:t>
            </a:r>
            <a:endParaRPr lang="en-IN" sz="3600" b="1" dirty="0">
              <a:latin typeface="Bookman Old Style" pitchFamily="18" charset="0"/>
            </a:endParaRPr>
          </a:p>
        </p:txBody>
      </p:sp>
      <p:pic>
        <p:nvPicPr>
          <p:cNvPr id="3075" name="Picture 3"/>
          <p:cNvPicPr>
            <a:picLocks noChangeAspect="1" noChangeArrowheads="1"/>
          </p:cNvPicPr>
          <p:nvPr/>
        </p:nvPicPr>
        <p:blipFill>
          <a:blip r:embed="rId2"/>
          <a:srcRect/>
          <a:stretch>
            <a:fillRect/>
          </a:stretch>
        </p:blipFill>
        <p:spPr bwMode="auto">
          <a:xfrm>
            <a:off x="304800" y="914400"/>
            <a:ext cx="6362700" cy="24574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5476875" y="3009900"/>
            <a:ext cx="3667125" cy="3848100"/>
          </a:xfrm>
          <a:prstGeom prst="rect">
            <a:avLst/>
          </a:prstGeom>
          <a:noFill/>
          <a:ln w="9525">
            <a:noFill/>
            <a:miter lim="800000"/>
            <a:headEnd/>
            <a:tailEnd/>
          </a:ln>
          <a:effectLst/>
        </p:spPr>
      </p:pic>
      <p:sp>
        <p:nvSpPr>
          <p:cNvPr id="9" name="TextBox 8"/>
          <p:cNvSpPr txBox="1"/>
          <p:nvPr/>
        </p:nvSpPr>
        <p:spPr>
          <a:xfrm>
            <a:off x="762000" y="3581400"/>
            <a:ext cx="4212948" cy="369332"/>
          </a:xfrm>
          <a:prstGeom prst="rect">
            <a:avLst/>
          </a:prstGeom>
          <a:noFill/>
        </p:spPr>
        <p:txBody>
          <a:bodyPr wrap="none" rtlCol="0">
            <a:spAutoFit/>
          </a:bodyPr>
          <a:lstStyle/>
          <a:p>
            <a:r>
              <a:rPr lang="en-US" dirty="0"/>
              <a:t>Short-term Sensible Heat Storage by Water</a:t>
            </a:r>
            <a:endParaRPr lang="en-IN" dirty="0"/>
          </a:p>
        </p:txBody>
      </p:sp>
      <p:sp>
        <p:nvSpPr>
          <p:cNvPr id="10" name="TextBox 9"/>
          <p:cNvSpPr txBox="1"/>
          <p:nvPr/>
        </p:nvSpPr>
        <p:spPr>
          <a:xfrm>
            <a:off x="2514600" y="6324600"/>
            <a:ext cx="4156844" cy="369332"/>
          </a:xfrm>
          <a:prstGeom prst="rect">
            <a:avLst/>
          </a:prstGeom>
          <a:noFill/>
        </p:spPr>
        <p:txBody>
          <a:bodyPr wrap="none" rtlCol="0">
            <a:spAutoFit/>
          </a:bodyPr>
          <a:lstStyle/>
          <a:p>
            <a:r>
              <a:rPr lang="en-US" dirty="0"/>
              <a:t>Long-term Sensible Heat Storage by Water</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Bookman Old Style" pitchFamily="18" charset="0"/>
              </a:rPr>
              <a:t>Terrestrial &amp; Extraterrestrial Radiation</a:t>
            </a:r>
            <a:endParaRPr lang="en-IN" sz="2800" b="1" dirty="0">
              <a:latin typeface="Bookman Old Style" pitchFamily="18" charset="0"/>
            </a:endParaRPr>
          </a:p>
        </p:txBody>
      </p:sp>
      <p:pic>
        <p:nvPicPr>
          <p:cNvPr id="13" name="Content Placeholder 12">
            <a:extLst>
              <a:ext uri="{FF2B5EF4-FFF2-40B4-BE49-F238E27FC236}">
                <a16:creationId xmlns:a16="http://schemas.microsoft.com/office/drawing/2014/main" id="{BE82D692-A21C-4555-B7A7-244E6AB19130}"/>
              </a:ext>
            </a:extLst>
          </p:cNvPr>
          <p:cNvPicPr>
            <a:picLocks noGrp="1" noChangeAspect="1"/>
          </p:cNvPicPr>
          <p:nvPr>
            <p:ph idx="1"/>
          </p:nvPr>
        </p:nvPicPr>
        <p:blipFill>
          <a:blip r:embed="rId2"/>
          <a:stretch>
            <a:fillRect/>
          </a:stretch>
        </p:blipFill>
        <p:spPr>
          <a:xfrm>
            <a:off x="1219200" y="1981200"/>
            <a:ext cx="6935056" cy="381000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14290"/>
            <a:ext cx="8229600" cy="439718"/>
          </a:xfrm>
        </p:spPr>
        <p:txBody>
          <a:bodyPr>
            <a:normAutofit fontScale="90000"/>
          </a:bodyPr>
          <a:lstStyle/>
          <a:p>
            <a:r>
              <a:rPr lang="en-US" sz="3600" b="1" dirty="0">
                <a:latin typeface="Bookman Old Style" pitchFamily="18" charset="0"/>
              </a:rPr>
              <a:t/>
            </a:r>
            <a:br>
              <a:rPr lang="en-US" sz="3600" b="1" dirty="0">
                <a:latin typeface="Bookman Old Style" pitchFamily="18" charset="0"/>
              </a:rPr>
            </a:br>
            <a:r>
              <a:rPr lang="en-US" sz="3600" b="1" dirty="0">
                <a:latin typeface="Bookman Old Style" pitchFamily="18" charset="0"/>
              </a:rPr>
              <a:t>Sensible Heat Storage</a:t>
            </a:r>
            <a:r>
              <a:rPr lang="en-IN" b="1" dirty="0">
                <a:latin typeface="Bookman Old Style" pitchFamily="18" charset="0"/>
              </a:rPr>
              <a:t/>
            </a:r>
            <a:br>
              <a:rPr lang="en-IN" b="1" dirty="0">
                <a:latin typeface="Bookman Old Style" pitchFamily="18" charset="0"/>
              </a:rPr>
            </a:br>
            <a:endParaRPr lang="en-IN" dirty="0"/>
          </a:p>
        </p:txBody>
      </p:sp>
      <p:sp>
        <p:nvSpPr>
          <p:cNvPr id="3" name="Content Placeholder 2"/>
          <p:cNvSpPr>
            <a:spLocks noGrp="1"/>
          </p:cNvSpPr>
          <p:nvPr>
            <p:ph idx="1"/>
          </p:nvPr>
        </p:nvSpPr>
        <p:spPr>
          <a:xfrm>
            <a:off x="500034" y="714356"/>
            <a:ext cx="8229600" cy="5715040"/>
          </a:xfrm>
        </p:spPr>
        <p:txBody>
          <a:bodyPr>
            <a:normAutofit fontScale="25000" lnSpcReduction="20000"/>
          </a:bodyPr>
          <a:lstStyle/>
          <a:p>
            <a:pPr algn="just">
              <a:buNone/>
            </a:pPr>
            <a:r>
              <a:rPr lang="en-US" dirty="0">
                <a:latin typeface="Bookman Old Style" pitchFamily="18" charset="0"/>
              </a:rPr>
              <a:t>	</a:t>
            </a:r>
            <a:r>
              <a:rPr lang="en-US" sz="8000" dirty="0">
                <a:latin typeface="Bookman Old Style" pitchFamily="18" charset="0"/>
              </a:rPr>
              <a:t>Thermal energy is stored in this types of storage by virtue of heat capacity and temperature difference developed during charging and discharging. The temperature of the storage material rises when thermal energy is absorbed and temperature drops when thermal energy is taken out. In this storage, the charging and discharging can be performed reversibly for an unlimited number of times. The sensible heat storage can be liquid media storage and solid media storage. Water is considered as the most suitable media for storage below l00°C. Liquids such as oils, liquid metals and molten salts are also used as liquid media storage.</a:t>
            </a:r>
            <a:endParaRPr lang="en-IN" sz="8000" dirty="0">
              <a:latin typeface="Bookman Old Style" pitchFamily="18" charset="0"/>
            </a:endParaRPr>
          </a:p>
          <a:p>
            <a:pPr algn="just">
              <a:buNone/>
            </a:pPr>
            <a:r>
              <a:rPr lang="en-US" sz="8000" dirty="0">
                <a:latin typeface="Bookman Old Style" pitchFamily="18" charset="0"/>
              </a:rPr>
              <a:t>	The water thermal energy storage can be short term and long term. A short-term thermal energy storage system has a well-insulated storage tank as shown in Figure S.l4. The storage in such tank is economical for few days only as heat losses over long duration make the storage uneconomical. Long-term sensible heat storage by water is possible in underground reservoirs having special insulation. In this system, water is heated in charging mode by passing it through a heat exchanger and then it is stored in an underground reservoir. In the discharge mode, the hot water is made to flow back through the heat exchanger, where it releases the stored energy as shown in Figure S.l5 but with reverse circulation.</a:t>
            </a:r>
            <a:endParaRPr lang="en-IN" sz="8000" dirty="0">
              <a:latin typeface="Bookman Old Style" pitchFamily="18" charset="0"/>
            </a:endParaRPr>
          </a:p>
          <a:p>
            <a:pPr algn="just"/>
            <a:endParaRPr lang="en-IN" dirty="0">
              <a:latin typeface="Bookman Old Style"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Sensible Heat Storage</a:t>
            </a:r>
            <a:endParaRPr lang="en-IN" dirty="0"/>
          </a:p>
        </p:txBody>
      </p:sp>
      <p:sp>
        <p:nvSpPr>
          <p:cNvPr id="3" name="Content Placeholder 2"/>
          <p:cNvSpPr>
            <a:spLocks noGrp="1"/>
          </p:cNvSpPr>
          <p:nvPr>
            <p:ph idx="1"/>
          </p:nvPr>
        </p:nvSpPr>
        <p:spPr>
          <a:xfrm>
            <a:off x="457200" y="1357298"/>
            <a:ext cx="8229600" cy="5286412"/>
          </a:xfrm>
        </p:spPr>
        <p:txBody>
          <a:bodyPr>
            <a:normAutofit fontScale="70000" lnSpcReduction="20000"/>
          </a:bodyPr>
          <a:lstStyle/>
          <a:p>
            <a:pPr>
              <a:buNone/>
            </a:pPr>
            <a:r>
              <a:rPr lang="en-US" b="1" dirty="0">
                <a:latin typeface="Bookman Old Style" pitchFamily="18" charset="0"/>
              </a:rPr>
              <a:t>Advantages.	</a:t>
            </a:r>
          </a:p>
          <a:p>
            <a:pPr>
              <a:buNone/>
            </a:pPr>
            <a:r>
              <a:rPr lang="en-US" dirty="0">
                <a:latin typeface="Bookman Old Style" pitchFamily="18" charset="0"/>
              </a:rPr>
              <a:t>Water has the following advantages:</a:t>
            </a:r>
            <a:endParaRPr lang="en-IN" dirty="0">
              <a:latin typeface="Bookman Old Style" pitchFamily="18" charset="0"/>
            </a:endParaRPr>
          </a:p>
          <a:p>
            <a:pPr lvl="0"/>
            <a:r>
              <a:rPr lang="en-US" dirty="0">
                <a:latin typeface="Bookman Old Style" pitchFamily="18" charset="0"/>
              </a:rPr>
              <a:t>It is abundantly available.</a:t>
            </a:r>
            <a:endParaRPr lang="en-IN" dirty="0">
              <a:latin typeface="Bookman Old Style" pitchFamily="18" charset="0"/>
            </a:endParaRPr>
          </a:p>
          <a:p>
            <a:pPr lvl="0"/>
            <a:r>
              <a:rPr lang="en-US" dirty="0">
                <a:latin typeface="Bookman Old Style" pitchFamily="18" charset="0"/>
              </a:rPr>
              <a:t>It is inexpensive.</a:t>
            </a:r>
            <a:endParaRPr lang="en-IN" dirty="0">
              <a:latin typeface="Bookman Old Style" pitchFamily="18" charset="0"/>
            </a:endParaRPr>
          </a:p>
          <a:p>
            <a:pPr lvl="0"/>
            <a:r>
              <a:rPr lang="en-US" dirty="0">
                <a:latin typeface="Bookman Old Style" pitchFamily="18" charset="0"/>
              </a:rPr>
              <a:t>It has high specific heat which enables to store more heat per unit mass.</a:t>
            </a:r>
            <a:endParaRPr lang="en-IN" dirty="0">
              <a:latin typeface="Bookman Old Style" pitchFamily="18" charset="0"/>
            </a:endParaRPr>
          </a:p>
          <a:p>
            <a:pPr lvl="0"/>
            <a:r>
              <a:rPr lang="en-US" dirty="0">
                <a:latin typeface="Bookman Old Style" pitchFamily="18" charset="0"/>
              </a:rPr>
              <a:t>It has low viscosity requiring less energy to pump through the pipe system.</a:t>
            </a:r>
            <a:endParaRPr lang="en-IN" dirty="0">
              <a:latin typeface="Bookman Old Style" pitchFamily="18" charset="0"/>
            </a:endParaRPr>
          </a:p>
          <a:p>
            <a:pPr lvl="0"/>
            <a:r>
              <a:rPr lang="en-US" dirty="0">
                <a:latin typeface="Bookman Old Style" pitchFamily="18" charset="0"/>
              </a:rPr>
              <a:t>It can be used for both storage and working medium.</a:t>
            </a:r>
            <a:endParaRPr lang="en-IN" dirty="0">
              <a:latin typeface="Bookman Old Style" pitchFamily="18" charset="0"/>
            </a:endParaRPr>
          </a:p>
          <a:p>
            <a:pPr lvl="0"/>
            <a:r>
              <a:rPr lang="en-US" dirty="0">
                <a:latin typeface="Bookman Old Style" pitchFamily="18" charset="0"/>
              </a:rPr>
              <a:t>It is stable.</a:t>
            </a:r>
            <a:endParaRPr lang="en-IN" dirty="0">
              <a:latin typeface="Bookman Old Style" pitchFamily="18" charset="0"/>
            </a:endParaRPr>
          </a:p>
          <a:p>
            <a:pPr lvl="0"/>
            <a:r>
              <a:rPr lang="en-US" dirty="0">
                <a:latin typeface="Bookman Old Style" pitchFamily="18" charset="0"/>
              </a:rPr>
              <a:t>It has no harmful  effect.</a:t>
            </a:r>
            <a:endParaRPr lang="en-IN" dirty="0">
              <a:latin typeface="Bookman Old Style" pitchFamily="18" charset="0"/>
            </a:endParaRPr>
          </a:p>
          <a:p>
            <a:pPr>
              <a:buNone/>
            </a:pPr>
            <a:r>
              <a:rPr lang="en-US" b="1" dirty="0">
                <a:latin typeface="Bookman Old Style" pitchFamily="18" charset="0"/>
              </a:rPr>
              <a:t>Disadvantages.	</a:t>
            </a:r>
          </a:p>
          <a:p>
            <a:pPr>
              <a:buNone/>
            </a:pPr>
            <a:r>
              <a:rPr lang="en-US" dirty="0">
                <a:latin typeface="Bookman Old Style" pitchFamily="18" charset="0"/>
              </a:rPr>
              <a:t>Water has the following disadvantages:</a:t>
            </a:r>
            <a:endParaRPr lang="en-IN" dirty="0">
              <a:latin typeface="Bookman Old Style" pitchFamily="18" charset="0"/>
            </a:endParaRPr>
          </a:p>
          <a:p>
            <a:pPr lvl="0"/>
            <a:r>
              <a:rPr lang="en-US" dirty="0">
                <a:latin typeface="Bookman Old Style" pitchFamily="18" charset="0"/>
              </a:rPr>
              <a:t>It has limited temperature range of 0–l00°C.</a:t>
            </a:r>
            <a:endParaRPr lang="en-IN" dirty="0">
              <a:latin typeface="Bookman Old Style" pitchFamily="18" charset="0"/>
            </a:endParaRPr>
          </a:p>
          <a:p>
            <a:pPr lvl="0"/>
            <a:r>
              <a:rPr lang="en-US" dirty="0">
                <a:latin typeface="Bookman Old Style" pitchFamily="18" charset="0"/>
              </a:rPr>
              <a:t>It results in the corrosion of pipes.</a:t>
            </a:r>
            <a:endParaRPr lang="en-IN" dirty="0">
              <a:latin typeface="Bookman Old Style" pitchFamily="18" charset="0"/>
            </a:endParaRPr>
          </a:p>
          <a:p>
            <a:pPr lvl="0"/>
            <a:r>
              <a:rPr lang="en-US" dirty="0">
                <a:latin typeface="Bookman Old Style" pitchFamily="18" charset="0"/>
              </a:rPr>
              <a:t>It can leak easily as it has low surface tension.</a:t>
            </a:r>
            <a:endParaRPr lang="en-IN" dirty="0">
              <a:latin typeface="Bookman Old Style" pitchFamily="18" charset="0"/>
            </a:endParaRP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Bookman Old Style" pitchFamily="18" charset="0"/>
              </a:rPr>
              <a:t>Solid Media Storage or Packed Media Storage</a:t>
            </a:r>
            <a:endParaRPr lang="en-IN" sz="3200" b="1" dirty="0">
              <a:latin typeface="Bookman Old Style"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1447800" y="1676400"/>
            <a:ext cx="5257800" cy="390245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Solid Media Storage</a:t>
            </a:r>
            <a:endParaRPr lang="en-IN" sz="3600" dirty="0"/>
          </a:p>
        </p:txBody>
      </p:sp>
      <p:sp>
        <p:nvSpPr>
          <p:cNvPr id="3" name="Content Placeholder 2"/>
          <p:cNvSpPr>
            <a:spLocks noGrp="1"/>
          </p:cNvSpPr>
          <p:nvPr>
            <p:ph idx="1"/>
          </p:nvPr>
        </p:nvSpPr>
        <p:spPr/>
        <p:txBody>
          <a:bodyPr>
            <a:normAutofit fontScale="70000" lnSpcReduction="20000"/>
          </a:bodyPr>
          <a:lstStyle/>
          <a:p>
            <a:pPr algn="just"/>
            <a:r>
              <a:rPr lang="en-US" dirty="0">
                <a:latin typeface="Bookman Old Style" pitchFamily="18" charset="0"/>
              </a:rPr>
              <a:t>This type of storage has a bed of loosely packed solid materials such as rocks, sand, concrete, pebbles and metals to store sensible heat. A fluid such as air is circulated through the bed to add or remove heat from the storage. This type of solid media storage has no limitations such as (</a:t>
            </a:r>
            <a:r>
              <a:rPr lang="en-US" dirty="0" err="1">
                <a:latin typeface="Bookman Old Style" pitchFamily="18" charset="0"/>
              </a:rPr>
              <a:t>i</a:t>
            </a:r>
            <a:r>
              <a:rPr lang="en-US" dirty="0">
                <a:latin typeface="Bookman Old Style" pitchFamily="18" charset="0"/>
              </a:rPr>
              <a:t>) low temperature due to freezing and (ii) high  temperature  due  to </a:t>
            </a:r>
            <a:r>
              <a:rPr lang="en-US" dirty="0" err="1">
                <a:latin typeface="Bookman Old Style" pitchFamily="18" charset="0"/>
              </a:rPr>
              <a:t>vapourizing</a:t>
            </a:r>
            <a:r>
              <a:rPr lang="en-US" dirty="0">
                <a:latin typeface="Bookman Old Style" pitchFamily="18" charset="0"/>
              </a:rPr>
              <a:t> as applicable in the case of liquid media storage.</a:t>
            </a:r>
            <a:r>
              <a:rPr lang="en-IN" dirty="0">
                <a:latin typeface="Bookman Old Style" pitchFamily="18" charset="0"/>
              </a:rPr>
              <a:t> </a:t>
            </a:r>
            <a:r>
              <a:rPr lang="en-US" dirty="0">
                <a:latin typeface="Bookman Old Style" pitchFamily="18" charset="0"/>
              </a:rPr>
              <a:t> A  typical packed bed storage unit is  shown in Figure. It consists of a container, a screen to support the bed, inlet duct and outlet duct. The charging or adding of heat is done by passing hot air through the bed in one direction and the removable of heat is done by passing the normal air through the bed in the opposite direction.</a:t>
            </a:r>
            <a:endParaRPr lang="en-IN" dirty="0">
              <a:latin typeface="Bookman Old Style" pitchFamily="18" charset="0"/>
            </a:endParaRPr>
          </a:p>
          <a:p>
            <a:endParaRPr lang="en-IN" dirty="0"/>
          </a:p>
          <a:p>
            <a:endParaRPr lang="en-IN" dirty="0"/>
          </a:p>
          <a:p>
            <a:endParaRPr lang="en-IN" dirty="0"/>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70000" lnSpcReduction="20000"/>
          </a:bodyPr>
          <a:lstStyle/>
          <a:p>
            <a:r>
              <a:rPr lang="en-US" sz="3800" b="1" dirty="0">
                <a:latin typeface="Bookman Old Style" pitchFamily="18" charset="0"/>
              </a:rPr>
              <a:t>Advantages. </a:t>
            </a:r>
            <a:r>
              <a:rPr lang="en-US" sz="3800" dirty="0">
                <a:latin typeface="Bookman Old Style" pitchFamily="18" charset="0"/>
              </a:rPr>
              <a:t>The advantages of solid media storage are as follows:</a:t>
            </a:r>
            <a:endParaRPr lang="en-IN" sz="3800" dirty="0">
              <a:latin typeface="Bookman Old Style" pitchFamily="18" charset="0"/>
            </a:endParaRPr>
          </a:p>
          <a:p>
            <a:pPr lvl="1"/>
            <a:r>
              <a:rPr lang="en-US" sz="3200" dirty="0">
                <a:latin typeface="Bookman Old Style" pitchFamily="18" charset="0"/>
              </a:rPr>
              <a:t>Stones or pebbles are abundantly available</a:t>
            </a:r>
            <a:endParaRPr lang="en-IN" sz="3800" dirty="0">
              <a:latin typeface="Bookman Old Style" pitchFamily="18" charset="0"/>
            </a:endParaRPr>
          </a:p>
          <a:p>
            <a:pPr lvl="1"/>
            <a:r>
              <a:rPr lang="en-US" sz="3200" dirty="0">
                <a:latin typeface="Bookman Old Style" pitchFamily="18" charset="0"/>
              </a:rPr>
              <a:t>Low cost</a:t>
            </a:r>
            <a:endParaRPr lang="en-IN" sz="3800" dirty="0">
              <a:latin typeface="Bookman Old Style" pitchFamily="18" charset="0"/>
            </a:endParaRPr>
          </a:p>
          <a:p>
            <a:pPr lvl="1"/>
            <a:r>
              <a:rPr lang="en-US" sz="3200" dirty="0">
                <a:latin typeface="Bookman Old Style" pitchFamily="18" charset="0"/>
              </a:rPr>
              <a:t>Non-combustible</a:t>
            </a:r>
            <a:endParaRPr lang="en-IN" sz="3800" dirty="0">
              <a:latin typeface="Bookman Old Style" pitchFamily="18" charset="0"/>
            </a:endParaRPr>
          </a:p>
          <a:p>
            <a:pPr lvl="1"/>
            <a:r>
              <a:rPr lang="en-US" sz="3200" dirty="0">
                <a:latin typeface="Bookman Old Style" pitchFamily="18" charset="0"/>
              </a:rPr>
              <a:t>Easy to handle</a:t>
            </a:r>
            <a:endParaRPr lang="en-IN" sz="3800" dirty="0">
              <a:latin typeface="Bookman Old Style" pitchFamily="18" charset="0"/>
            </a:endParaRPr>
          </a:p>
          <a:p>
            <a:pPr lvl="1"/>
            <a:r>
              <a:rPr lang="en-US" sz="3200" dirty="0">
                <a:latin typeface="Bookman Old Style" pitchFamily="18" charset="0"/>
              </a:rPr>
              <a:t>Possibility of high storage  temperature</a:t>
            </a:r>
            <a:endParaRPr lang="en-IN" sz="3800" dirty="0">
              <a:latin typeface="Bookman Old Style" pitchFamily="18" charset="0"/>
            </a:endParaRPr>
          </a:p>
          <a:p>
            <a:pPr lvl="1"/>
            <a:r>
              <a:rPr lang="en-US" sz="3200" dirty="0">
                <a:latin typeface="Bookman Old Style" pitchFamily="18" charset="0"/>
              </a:rPr>
              <a:t>No freezing point  during  heat removal</a:t>
            </a:r>
            <a:endParaRPr lang="en-IN" sz="3800" dirty="0">
              <a:latin typeface="Bookman Old Style" pitchFamily="18" charset="0"/>
            </a:endParaRPr>
          </a:p>
          <a:p>
            <a:pPr lvl="1"/>
            <a:r>
              <a:rPr lang="en-US" sz="3200" dirty="0">
                <a:latin typeface="Bookman Old Style" pitchFamily="18" charset="0"/>
              </a:rPr>
              <a:t>No corrosion problem</a:t>
            </a:r>
            <a:endParaRPr lang="en-IN" sz="3800" dirty="0">
              <a:latin typeface="Bookman Old Style" pitchFamily="18" charset="0"/>
            </a:endParaRPr>
          </a:p>
          <a:p>
            <a:pPr lvl="1"/>
            <a:r>
              <a:rPr lang="en-US" sz="3200" dirty="0">
                <a:latin typeface="Bookman Old Style" pitchFamily="18" charset="0"/>
              </a:rPr>
              <a:t>No requirement of heat exchanger</a:t>
            </a:r>
            <a:endParaRPr lang="en-IN" sz="3800" dirty="0">
              <a:latin typeface="Bookman Old Style" pitchFamily="18" charset="0"/>
            </a:endParaRPr>
          </a:p>
          <a:p>
            <a:r>
              <a:rPr lang="en-US" sz="3800" b="1" dirty="0">
                <a:latin typeface="Bookman Old Style" pitchFamily="18" charset="0"/>
              </a:rPr>
              <a:t>Disadvantages. </a:t>
            </a:r>
            <a:r>
              <a:rPr lang="en-US" sz="3800" dirty="0">
                <a:latin typeface="Bookman Old Style" pitchFamily="18" charset="0"/>
              </a:rPr>
              <a:t>The disadvantages are as follows:</a:t>
            </a:r>
            <a:endParaRPr lang="en-IN" sz="3800" dirty="0">
              <a:latin typeface="Bookman Old Style" pitchFamily="18" charset="0"/>
            </a:endParaRPr>
          </a:p>
          <a:p>
            <a:pPr lvl="1"/>
            <a:r>
              <a:rPr lang="en-US" sz="3200" dirty="0">
                <a:latin typeface="Bookman Old Style" pitchFamily="18" charset="0"/>
              </a:rPr>
              <a:t>The size of the storage container should be large</a:t>
            </a:r>
            <a:endParaRPr lang="en-IN" sz="3800" dirty="0">
              <a:latin typeface="Bookman Old Style" pitchFamily="18" charset="0"/>
            </a:endParaRPr>
          </a:p>
          <a:p>
            <a:pPr lvl="1"/>
            <a:r>
              <a:rPr lang="en-US" sz="3200" dirty="0">
                <a:latin typeface="Bookman Old Style" pitchFamily="18" charset="0"/>
              </a:rPr>
              <a:t>Simultaneously charging and discharging of energy is impossible</a:t>
            </a:r>
            <a:endParaRPr lang="en-IN" sz="3800" dirty="0">
              <a:latin typeface="Bookman Old Style" pitchFamily="18" charset="0"/>
            </a:endParaRPr>
          </a:p>
          <a:p>
            <a:pPr lvl="1"/>
            <a:r>
              <a:rPr lang="en-US" sz="3200" dirty="0">
                <a:latin typeface="Bookman Old Style" pitchFamily="18" charset="0"/>
              </a:rPr>
              <a:t>Large pressure drop needs high capacity air blower</a:t>
            </a:r>
            <a:endParaRPr lang="en-IN" sz="3200" dirty="0">
              <a:latin typeface="Bookman Old Style" pitchFamily="18" charset="0"/>
            </a:endParaRPr>
          </a:p>
          <a:p>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87560D6-F0C4-4938-8C57-99066CF8FD59}"/>
              </a:ext>
            </a:extLst>
          </p:cNvPr>
          <p:cNvPicPr>
            <a:picLocks noGrp="1" noChangeAspect="1"/>
          </p:cNvPicPr>
          <p:nvPr>
            <p:ph idx="1"/>
          </p:nvPr>
        </p:nvPicPr>
        <p:blipFill>
          <a:blip r:embed="rId2"/>
          <a:stretch>
            <a:fillRect/>
          </a:stretch>
        </p:blipFill>
        <p:spPr>
          <a:xfrm>
            <a:off x="1143001" y="1406752"/>
            <a:ext cx="6858000" cy="1499320"/>
          </a:xfrm>
        </p:spPr>
      </p:pic>
      <p:sp>
        <p:nvSpPr>
          <p:cNvPr id="5" name="Title 4">
            <a:extLst>
              <a:ext uri="{FF2B5EF4-FFF2-40B4-BE49-F238E27FC236}">
                <a16:creationId xmlns:a16="http://schemas.microsoft.com/office/drawing/2014/main" id="{4627D5DE-20F2-4933-81F6-C01EFD726D83}"/>
              </a:ext>
            </a:extLst>
          </p:cNvPr>
          <p:cNvSpPr txBox="1">
            <a:spLocks noGrp="1"/>
          </p:cNvSpPr>
          <p:nvPr>
            <p:ph type="title"/>
          </p:nvPr>
        </p:nvSpPr>
        <p:spPr>
          <a:prstGeom prst="rect">
            <a:avLst/>
          </a:prstGeom>
          <a:noFill/>
        </p:spPr>
        <p:txBody>
          <a:bodyPr wrap="none" rtlCol="0">
            <a:spAutoFit/>
          </a:bodyPr>
          <a:lstStyle/>
          <a:p>
            <a:r>
              <a:rPr lang="en-US" sz="2800" b="1" dirty="0">
                <a:latin typeface="Bookman Old Style" pitchFamily="18" charset="0"/>
              </a:rPr>
              <a:t>Latent Heat Storage</a:t>
            </a:r>
            <a:endParaRPr lang="en-IN" sz="2800" b="1" dirty="0">
              <a:latin typeface="Bookman Old Style" pitchFamily="18" charset="0"/>
            </a:endParaRPr>
          </a:p>
        </p:txBody>
      </p:sp>
      <p:pic>
        <p:nvPicPr>
          <p:cNvPr id="9" name="Picture 8">
            <a:extLst>
              <a:ext uri="{FF2B5EF4-FFF2-40B4-BE49-F238E27FC236}">
                <a16:creationId xmlns:a16="http://schemas.microsoft.com/office/drawing/2014/main" id="{710DF49E-4388-4ABB-B970-F62AD2BF6C69}"/>
              </a:ext>
            </a:extLst>
          </p:cNvPr>
          <p:cNvPicPr>
            <a:picLocks noChangeAspect="1"/>
          </p:cNvPicPr>
          <p:nvPr/>
        </p:nvPicPr>
        <p:blipFill>
          <a:blip r:embed="rId3"/>
          <a:stretch>
            <a:fillRect/>
          </a:stretch>
        </p:blipFill>
        <p:spPr>
          <a:xfrm>
            <a:off x="1130559" y="2960914"/>
            <a:ext cx="6999350" cy="3430238"/>
          </a:xfrm>
          <a:prstGeom prst="rect">
            <a:avLst/>
          </a:prstGeom>
        </p:spPr>
      </p:pic>
      <p:sp>
        <p:nvSpPr>
          <p:cNvPr id="2" name="Rectangle 1"/>
          <p:cNvSpPr/>
          <p:nvPr/>
        </p:nvSpPr>
        <p:spPr>
          <a:xfrm>
            <a:off x="3923928" y="6445994"/>
            <a:ext cx="4738798" cy="338554"/>
          </a:xfrm>
          <a:prstGeom prst="rect">
            <a:avLst/>
          </a:prstGeom>
        </p:spPr>
        <p:txBody>
          <a:bodyPr wrap="none">
            <a:spAutoFit/>
          </a:bodyPr>
          <a:lstStyle/>
          <a:p>
            <a:r>
              <a:rPr lang="en-IN" sz="1600" dirty="0" err="1">
                <a:latin typeface="Bookman Old Style" panose="02050604050505020204" pitchFamily="18" charset="0"/>
              </a:rPr>
              <a:t>Glauber’s</a:t>
            </a:r>
            <a:r>
              <a:rPr lang="en-IN" sz="1600" dirty="0">
                <a:latin typeface="Bookman Old Style" panose="02050604050505020204" pitchFamily="18" charset="0"/>
              </a:rPr>
              <a:t> salt (sodium sulphate </a:t>
            </a:r>
            <a:r>
              <a:rPr lang="en-IN" sz="1600" dirty="0" err="1">
                <a:latin typeface="Bookman Old Style" panose="02050604050505020204" pitchFamily="18" charset="0"/>
              </a:rPr>
              <a:t>decahydrate</a:t>
            </a:r>
            <a:r>
              <a:rPr lang="en-IN" sz="1600" dirty="0">
                <a:latin typeface="Bookman Old Style" panose="02050604050505020204" pitchFamily="18" charset="0"/>
              </a:rPr>
              <a:t>)</a:t>
            </a:r>
          </a:p>
        </p:txBody>
      </p:sp>
    </p:spTree>
    <p:extLst>
      <p:ext uri="{BB962C8B-B14F-4D97-AF65-F5344CB8AC3E}">
        <p14:creationId xmlns:p14="http://schemas.microsoft.com/office/powerpoint/2010/main" val="1291598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a:latin typeface="Bookman Old Style" pitchFamily="18" charset="0"/>
              </a:rPr>
              <a:t>Solar Pond</a:t>
            </a:r>
            <a:endParaRPr lang="en-IN" b="1" dirty="0">
              <a:latin typeface="Bookman Old Style" pitchFamily="18" charset="0"/>
            </a:endParaRPr>
          </a:p>
        </p:txBody>
      </p:sp>
      <p:pic>
        <p:nvPicPr>
          <p:cNvPr id="1027" name="Picture 3"/>
          <p:cNvPicPr>
            <a:picLocks noChangeAspect="1" noChangeArrowheads="1"/>
          </p:cNvPicPr>
          <p:nvPr/>
        </p:nvPicPr>
        <p:blipFill>
          <a:blip r:embed="rId2"/>
          <a:srcRect/>
          <a:stretch>
            <a:fillRect/>
          </a:stretch>
        </p:blipFill>
        <p:spPr bwMode="auto">
          <a:xfrm>
            <a:off x="857224" y="4286256"/>
            <a:ext cx="2076450" cy="16859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6286512" y="4714884"/>
            <a:ext cx="2124075" cy="1371600"/>
          </a:xfrm>
          <a:prstGeom prst="rect">
            <a:avLst/>
          </a:prstGeom>
          <a:noFill/>
          <a:ln w="9525">
            <a:noFill/>
            <a:miter lim="800000"/>
            <a:headEnd/>
            <a:tailEnd/>
          </a:ln>
          <a:effectLst/>
        </p:spPr>
      </p:pic>
      <p:sp>
        <p:nvSpPr>
          <p:cNvPr id="8" name="TextBox 7"/>
          <p:cNvSpPr txBox="1"/>
          <p:nvPr/>
        </p:nvSpPr>
        <p:spPr>
          <a:xfrm>
            <a:off x="3143240" y="4071942"/>
            <a:ext cx="2858475" cy="369332"/>
          </a:xfrm>
          <a:prstGeom prst="rect">
            <a:avLst/>
          </a:prstGeom>
          <a:noFill/>
        </p:spPr>
        <p:txBody>
          <a:bodyPr wrap="none" rtlCol="0">
            <a:spAutoFit/>
          </a:bodyPr>
          <a:lstStyle/>
          <a:p>
            <a:r>
              <a:rPr lang="en-US" b="1" dirty="0">
                <a:latin typeface="Bookman Old Style" pitchFamily="18" charset="0"/>
              </a:rPr>
              <a:t>Concept of Solar Pond</a:t>
            </a:r>
            <a:endParaRPr lang="en-IN" b="1" dirty="0">
              <a:latin typeface="Bookman Old Style" pitchFamily="18" charset="0"/>
            </a:endParaRPr>
          </a:p>
        </p:txBody>
      </p:sp>
      <p:pic>
        <p:nvPicPr>
          <p:cNvPr id="2050" name="Picture 2"/>
          <p:cNvPicPr>
            <a:picLocks noGrp="1" noChangeAspect="1" noChangeArrowheads="1"/>
          </p:cNvPicPr>
          <p:nvPr>
            <p:ph idx="1"/>
          </p:nvPr>
        </p:nvPicPr>
        <p:blipFill>
          <a:blip r:embed="rId4"/>
          <a:srcRect/>
          <a:stretch>
            <a:fillRect/>
          </a:stretch>
        </p:blipFill>
        <p:spPr bwMode="auto">
          <a:xfrm>
            <a:off x="928662" y="857232"/>
            <a:ext cx="6957804" cy="2714644"/>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Autofit/>
          </a:bodyPr>
          <a:lstStyle/>
          <a:p>
            <a:r>
              <a:rPr lang="en-IN" sz="3600" b="1" dirty="0">
                <a:latin typeface="Bookman Old Style" pitchFamily="18" charset="0"/>
              </a:rPr>
              <a:t>Solar Pond</a:t>
            </a:r>
          </a:p>
        </p:txBody>
      </p:sp>
      <p:sp>
        <p:nvSpPr>
          <p:cNvPr id="3" name="Content Placeholder 2"/>
          <p:cNvSpPr>
            <a:spLocks noGrp="1"/>
          </p:cNvSpPr>
          <p:nvPr>
            <p:ph idx="1"/>
          </p:nvPr>
        </p:nvSpPr>
        <p:spPr>
          <a:xfrm>
            <a:off x="457200" y="1000108"/>
            <a:ext cx="8229600" cy="5643602"/>
          </a:xfrm>
        </p:spPr>
        <p:txBody>
          <a:bodyPr>
            <a:noAutofit/>
          </a:bodyPr>
          <a:lstStyle/>
          <a:p>
            <a:pPr algn="just"/>
            <a:r>
              <a:rPr lang="en-US" sz="1800" b="1" dirty="0">
                <a:latin typeface="Bookman Old Style" pitchFamily="18" charset="0"/>
              </a:rPr>
              <a:t>Principle. </a:t>
            </a:r>
            <a:r>
              <a:rPr lang="en-US" sz="1800" dirty="0">
                <a:latin typeface="Bookman Old Style" pitchFamily="18" charset="0"/>
              </a:rPr>
              <a:t>In ordinary pond, when water is heated up by the sun rays, the heated water rises to the top of the pond. The hot water loses heat to the atmosphere, and so the net temperature at the top of the pond remains nearly at atmospheric temperature. The solar pond technology ensures that heated brine water remains at the bottom of the pond due to more brine concentration and density in it.</a:t>
            </a:r>
            <a:endParaRPr lang="en-IN" sz="1800" dirty="0">
              <a:latin typeface="Bookman Old Style" pitchFamily="18" charset="0"/>
            </a:endParaRPr>
          </a:p>
          <a:p>
            <a:pPr algn="just"/>
            <a:r>
              <a:rPr lang="en-US" sz="1800" dirty="0">
                <a:latin typeface="Bookman Old Style" pitchFamily="18" charset="0"/>
              </a:rPr>
              <a:t>The solar pond serves the dual purpose of a large flat collector and a thermal storage system. It consists of a large size brine pond (depth of about l m) which has salt concentration gradient in such a way that the most concentrated and dense part of the brine solution is at the bottom of the pond and brine concentration gradually reduces from bottom to top of the pond based on the variation of brine solution density. A solar pond has three zones as shown in Figure. The top zone is surface zone which has the least salt content and its temperature is the atmospheric temperature. The bottom zone has the maximum salt content and it has  a high temperature (70–85°C). This is the zone that collects and stores the solar energy as heat energy. In between these two zones there is the gradient non-convective zone.</a:t>
            </a:r>
            <a:endParaRPr lang="en-IN" sz="1800" dirty="0">
              <a:latin typeface="Bookman Old Style" pitchFamily="18" charset="0"/>
            </a:endParaRPr>
          </a:p>
          <a:p>
            <a:endParaRPr lang="en-IN" sz="1800" dirty="0">
              <a:latin typeface="Bookman Old Style"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Bookman Old Style" pitchFamily="18" charset="0"/>
              </a:rPr>
              <a:t>Layout of Solar pond Electric Power Plant</a:t>
            </a:r>
            <a:endParaRPr lang="en-IN" sz="2800" b="1" dirty="0">
              <a:latin typeface="Bookman Old Style"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533400" y="1676400"/>
            <a:ext cx="8010525" cy="3676650"/>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err="1">
                <a:latin typeface="Bookman Old Style" pitchFamily="18" charset="0"/>
              </a:rPr>
              <a:t>Contd</a:t>
            </a:r>
            <a:r>
              <a:rPr lang="en-IN" sz="4000" dirty="0">
                <a:latin typeface="Bookman Old Style" pitchFamily="18" charset="0"/>
              </a:rPr>
              <a:t>…</a:t>
            </a:r>
            <a:endParaRPr lang="en-IN" dirty="0">
              <a:latin typeface="Bookman Old Style" pitchFamily="18" charset="0"/>
            </a:endParaRPr>
          </a:p>
        </p:txBody>
      </p:sp>
      <p:sp>
        <p:nvSpPr>
          <p:cNvPr id="3" name="Content Placeholder 2"/>
          <p:cNvSpPr>
            <a:spLocks noGrp="1"/>
          </p:cNvSpPr>
          <p:nvPr>
            <p:ph idx="1"/>
          </p:nvPr>
        </p:nvSpPr>
        <p:spPr/>
        <p:txBody>
          <a:bodyPr>
            <a:normAutofit/>
          </a:bodyPr>
          <a:lstStyle/>
          <a:p>
            <a:pPr algn="just">
              <a:buNone/>
            </a:pPr>
            <a:r>
              <a:rPr lang="en-US" sz="2400" dirty="0">
                <a:latin typeface="Bookman Old Style" pitchFamily="18" charset="0"/>
              </a:rPr>
              <a:t>	The hot brine solution from the bottom of solar pond is taken out without disturbing the brine gradient existing in the solar pond. This solution is taken to heat exchanger to remove heat from the brine solution by evaporating a refrigerant in the evaporator. These </a:t>
            </a:r>
            <a:r>
              <a:rPr lang="en-US" sz="2400" dirty="0" err="1">
                <a:latin typeface="Bookman Old Style" pitchFamily="18" charset="0"/>
              </a:rPr>
              <a:t>vapours</a:t>
            </a:r>
            <a:r>
              <a:rPr lang="en-US" sz="2400" dirty="0">
                <a:latin typeface="Bookman Old Style" pitchFamily="18" charset="0"/>
              </a:rPr>
              <a:t> are used to run a turbine which is coupled to a generator to generate power. The refrigerant </a:t>
            </a:r>
            <a:r>
              <a:rPr lang="en-US" sz="2400" dirty="0" err="1">
                <a:latin typeface="Bookman Old Style" pitchFamily="18" charset="0"/>
              </a:rPr>
              <a:t>vapours</a:t>
            </a:r>
            <a:r>
              <a:rPr lang="en-US" sz="2400" dirty="0">
                <a:latin typeface="Bookman Old Style" pitchFamily="18" charset="0"/>
              </a:rPr>
              <a:t> exiting from the outlet of the turbine are condensed to liquid state in a condenser and pumped to heat exchanger. Solar pond electric power plant is shown in </a:t>
            </a:r>
            <a:r>
              <a:rPr lang="en-US" sz="2400" dirty="0" smtClean="0">
                <a:latin typeface="Bookman Old Style" pitchFamily="18" charset="0"/>
              </a:rPr>
              <a:t>Figure.</a:t>
            </a:r>
            <a:endParaRPr lang="en-IN" sz="2400" dirty="0">
              <a:latin typeface="Bookman Old Style"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CAFD-8C80-49C9-AD15-D9C8A1E27FB1}"/>
              </a:ext>
            </a:extLst>
          </p:cNvPr>
          <p:cNvSpPr>
            <a:spLocks noGrp="1"/>
          </p:cNvSpPr>
          <p:nvPr>
            <p:ph type="title"/>
          </p:nvPr>
        </p:nvSpPr>
        <p:spPr/>
        <p:txBody>
          <a:bodyPr>
            <a:normAutofit/>
          </a:bodyPr>
          <a:lstStyle/>
          <a:p>
            <a:r>
              <a:rPr lang="en-US" sz="4000" b="1" dirty="0">
                <a:latin typeface="Bookman Old Style" pitchFamily="18" charset="0"/>
              </a:rPr>
              <a:t>Latitude &amp; Longitude</a:t>
            </a:r>
            <a:endParaRPr lang="en-IN" sz="4000" dirty="0"/>
          </a:p>
        </p:txBody>
      </p:sp>
      <p:sp>
        <p:nvSpPr>
          <p:cNvPr id="3" name="Content Placeholder 2">
            <a:extLst>
              <a:ext uri="{FF2B5EF4-FFF2-40B4-BE49-F238E27FC236}">
                <a16:creationId xmlns:a16="http://schemas.microsoft.com/office/drawing/2014/main" id="{DE510E60-D345-4EC5-8B4E-D6B4227F7E55}"/>
              </a:ext>
            </a:extLst>
          </p:cNvPr>
          <p:cNvSpPr>
            <a:spLocks noGrp="1"/>
          </p:cNvSpPr>
          <p:nvPr>
            <p:ph idx="1"/>
          </p:nvPr>
        </p:nvSpPr>
        <p:spPr/>
        <p:txBody>
          <a:bodyPr>
            <a:normAutofit fontScale="85000" lnSpcReduction="10000"/>
          </a:bodyPr>
          <a:lstStyle/>
          <a:p>
            <a:pPr algn="just"/>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 a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globe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the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earth,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lines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latitude are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circles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different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sizes.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largest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circle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equator (circle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equator with center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 </a:t>
            </a:r>
            <a:r>
              <a:rPr lang="en-US" sz="3200" dirty="0" smtClean="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earth’s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center) whose latitude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is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taken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as zero.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circles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at the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poles have latitude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of 90º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north and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90º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south </a:t>
            </a:r>
            <a:r>
              <a:rPr lang="en-US" sz="3200" spc="1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(or –90º) where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these circles shrink </a:t>
            </a:r>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to a </a:t>
            </a:r>
            <a:r>
              <a:rPr lang="en-US" sz="3200" spc="15"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point.</a:t>
            </a:r>
          </a:p>
          <a:p>
            <a:pPr algn="just"/>
            <a:r>
              <a:rPr lang="en-US" sz="32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On the globe, vertical lines of constant longitude (meridians) extend from pole to pole similar to the segment boundaries on peeled orange. Every meridian has to cross the equator and equator is a circle.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724923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Water Heater</a:t>
            </a:r>
            <a:endParaRPr lang="en-IN" sz="4000" b="1" dirty="0">
              <a:latin typeface="Bookman Old Style"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1371600" y="1828800"/>
            <a:ext cx="6019800" cy="362690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Solar Water Heater</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US" dirty="0">
                <a:latin typeface="Bookman Old Style" pitchFamily="18" charset="0"/>
              </a:rPr>
              <a:t>A  small capacity water heating system with natural circulation is  as  shown in  Figure.   It is suitable to supply hot water for domestic purposes. It has two main components which include (</a:t>
            </a:r>
            <a:r>
              <a:rPr lang="en-US" dirty="0" err="1">
                <a:latin typeface="Bookman Old Style" pitchFamily="18" charset="0"/>
              </a:rPr>
              <a:t>i</a:t>
            </a:r>
            <a:r>
              <a:rPr lang="en-US" dirty="0">
                <a:latin typeface="Bookman Old Style" pitchFamily="18" charset="0"/>
              </a:rPr>
              <a:t>) flat plate collector to convert solar radiation into heat energy and (ii) water storage tank to store hot water. The tank is located above the level of collector. Heat is transferred  to the water in the solar collector and hot water rises to flow in the water tank. The hot water enters the top of the water tank and cold water from the water tank moves out from the bottom of the tank so as to enter the inlet of the collector. The natural circulation of water   is established from the collector to water tank and then from water tank to the collector. The hot water for use is withdrawn from the top of tank, which is replaced by cold water entering at the bottom of the tank. Water heating system is also provided with an auxiliary heating system so that the system can also work during cloudy and rainy days when sufficient solar radiation is unavailable.</a:t>
            </a:r>
            <a:endParaRPr lang="en-IN" dirty="0">
              <a:latin typeface="Bookman Old Style" pitchFamily="18" charset="0"/>
            </a:endParaRPr>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Thermal Pump</a:t>
            </a:r>
            <a:endParaRPr lang="en-IN" sz="4000" b="1" dirty="0">
              <a:latin typeface="Bookman Old Style" pitchFamily="18"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990600" y="1828800"/>
            <a:ext cx="7400294" cy="32004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Autofit/>
          </a:bodyPr>
          <a:lstStyle/>
          <a:p>
            <a:r>
              <a:rPr lang="en-US" sz="3600" dirty="0">
                <a:latin typeface="Bookman Old Style" pitchFamily="18" charset="0"/>
              </a:rPr>
              <a:t>Solar Thermal Pump</a:t>
            </a:r>
            <a:endParaRPr lang="en-IN" sz="3600" dirty="0"/>
          </a:p>
        </p:txBody>
      </p:sp>
      <p:sp>
        <p:nvSpPr>
          <p:cNvPr id="3" name="Content Placeholder 2"/>
          <p:cNvSpPr>
            <a:spLocks noGrp="1"/>
          </p:cNvSpPr>
          <p:nvPr>
            <p:ph idx="1"/>
          </p:nvPr>
        </p:nvSpPr>
        <p:spPr>
          <a:xfrm>
            <a:off x="457200" y="1000108"/>
            <a:ext cx="8229600" cy="5643602"/>
          </a:xfrm>
        </p:spPr>
        <p:txBody>
          <a:bodyPr>
            <a:noAutofit/>
          </a:bodyPr>
          <a:lstStyle/>
          <a:p>
            <a:pPr algn="just"/>
            <a:r>
              <a:rPr lang="en-US" sz="1800" dirty="0">
                <a:latin typeface="Bookman Old Style" pitchFamily="18" charset="0"/>
              </a:rPr>
              <a:t>Solar pumping utilizes the mechanical power generated by the solar radiation to run the water pump. Solar energy offers several beneficial features which make its </a:t>
            </a:r>
            <a:r>
              <a:rPr lang="en-US" sz="1800" dirty="0" err="1">
                <a:latin typeface="Bookman Old Style" pitchFamily="18" charset="0"/>
              </a:rPr>
              <a:t>utilisation</a:t>
            </a:r>
            <a:r>
              <a:rPr lang="en-US" sz="1800" dirty="0">
                <a:latin typeface="Bookman Old Style" pitchFamily="18" charset="0"/>
              </a:rPr>
              <a:t> in irrigation pumping quite attractive. The features are as follows:</a:t>
            </a:r>
            <a:endParaRPr lang="en-IN" sz="1800" dirty="0">
              <a:latin typeface="Bookman Old Style" pitchFamily="18" charset="0"/>
            </a:endParaRPr>
          </a:p>
          <a:p>
            <a:pPr lvl="1" algn="just"/>
            <a:r>
              <a:rPr lang="en-US" sz="1400" dirty="0">
                <a:latin typeface="Bookman Old Style" pitchFamily="18" charset="0"/>
              </a:rPr>
              <a:t>The need for pumping arises most during the summer months when solar radiation is intense.</a:t>
            </a:r>
            <a:endParaRPr lang="en-IN" sz="1400" dirty="0">
              <a:latin typeface="Bookman Old Style" pitchFamily="18" charset="0"/>
            </a:endParaRPr>
          </a:p>
          <a:p>
            <a:pPr lvl="1" algn="just"/>
            <a:r>
              <a:rPr lang="en-US" sz="1400" dirty="0">
                <a:latin typeface="Bookman Old Style" pitchFamily="18" charset="0"/>
              </a:rPr>
              <a:t>Pumping can be carried out intermittently without any problem.</a:t>
            </a:r>
            <a:endParaRPr lang="en-IN" sz="1400" dirty="0">
              <a:latin typeface="Bookman Old Style" pitchFamily="18" charset="0"/>
            </a:endParaRPr>
          </a:p>
          <a:p>
            <a:pPr lvl="1" algn="just"/>
            <a:r>
              <a:rPr lang="en-US" sz="1400" dirty="0">
                <a:latin typeface="Bookman Old Style" pitchFamily="18" charset="0"/>
              </a:rPr>
              <a:t>Surplus pumped water can be stored in a reservoir or tank.</a:t>
            </a:r>
            <a:endParaRPr lang="en-IN" sz="1400" dirty="0">
              <a:latin typeface="Bookman Old Style" pitchFamily="18" charset="0"/>
            </a:endParaRPr>
          </a:p>
          <a:p>
            <a:pPr lvl="1" algn="just"/>
            <a:r>
              <a:rPr lang="en-US" sz="1400" dirty="0">
                <a:latin typeface="Bookman Old Style" pitchFamily="18" charset="0"/>
              </a:rPr>
              <a:t>The requirement of water decreases during periods of low radiations when solar pumping decreases. Evaporation losses reduce during cloudy days. Rainwater is also available during rainy days.</a:t>
            </a:r>
            <a:endParaRPr lang="en-IN" sz="1400" dirty="0">
              <a:latin typeface="Bookman Old Style" pitchFamily="18" charset="0"/>
            </a:endParaRPr>
          </a:p>
          <a:p>
            <a:pPr lvl="1" algn="just"/>
            <a:r>
              <a:rPr lang="en-US" sz="1400" dirty="0">
                <a:latin typeface="Bookman Old Style" pitchFamily="18" charset="0"/>
              </a:rPr>
              <a:t>There is relatively inexpensive running and maintenance cost.</a:t>
            </a:r>
            <a:endParaRPr lang="en-IN" sz="1400" dirty="0">
              <a:latin typeface="Bookman Old Style" pitchFamily="18" charset="0"/>
            </a:endParaRPr>
          </a:p>
          <a:p>
            <a:pPr algn="just"/>
            <a:r>
              <a:rPr lang="en-US" sz="1800" dirty="0">
                <a:latin typeface="Bookman Old Style" pitchFamily="18" charset="0"/>
              </a:rPr>
              <a:t>The solar pump is similar to solar heat engine working in low-temperature range. The source of heat is a solar collector. The heat is transported to a heat exchanger where heat is transferred to a refrigerant of low boiling point. The refrigerant evaporates and high-pressure </a:t>
            </a:r>
            <a:r>
              <a:rPr lang="en-US" sz="1800" dirty="0" err="1">
                <a:latin typeface="Bookman Old Style" pitchFamily="18" charset="0"/>
              </a:rPr>
              <a:t>vapour</a:t>
            </a:r>
            <a:r>
              <a:rPr lang="en-US" sz="1800" dirty="0">
                <a:latin typeface="Bookman Old Style" pitchFamily="18" charset="0"/>
              </a:rPr>
              <a:t> is taken to a turbine to do useful mechanical work by running the solar pump as shown in the Figure. The outlet refrigerant </a:t>
            </a:r>
            <a:r>
              <a:rPr lang="en-US" sz="1800" dirty="0" err="1">
                <a:latin typeface="Bookman Old Style" pitchFamily="18" charset="0"/>
              </a:rPr>
              <a:t>vapour</a:t>
            </a:r>
            <a:r>
              <a:rPr lang="en-US" sz="1800" dirty="0">
                <a:latin typeface="Bookman Old Style" pitchFamily="18" charset="0"/>
              </a:rPr>
              <a:t> from turbine is condensed and taken to heat exchanger using feed pump for reuse</a:t>
            </a:r>
            <a:endParaRPr lang="en-IN" sz="1800" dirty="0">
              <a:latin typeface="Bookman Old Style"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Furnace</a:t>
            </a:r>
            <a:endParaRPr lang="en-IN" sz="4000" b="1" dirty="0">
              <a:latin typeface="Bookman Old Style" pitchFamily="18" charset="0"/>
            </a:endParaRPr>
          </a:p>
        </p:txBody>
      </p:sp>
      <p:pic>
        <p:nvPicPr>
          <p:cNvPr id="5122" name="Picture 2"/>
          <p:cNvPicPr>
            <a:picLocks noGrp="1" noChangeAspect="1" noChangeArrowheads="1"/>
          </p:cNvPicPr>
          <p:nvPr>
            <p:ph idx="1"/>
          </p:nvPr>
        </p:nvPicPr>
        <p:blipFill>
          <a:blip r:embed="rId2"/>
          <a:srcRect/>
          <a:stretch>
            <a:fillRect/>
          </a:stretch>
        </p:blipFill>
        <p:spPr bwMode="auto">
          <a:xfrm>
            <a:off x="990600" y="1981200"/>
            <a:ext cx="6842023" cy="28956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Bookman Old Style" pitchFamily="18" charset="0"/>
              </a:rPr>
              <a:t>Solar Furnace</a:t>
            </a:r>
            <a:endParaRPr lang="en-IN" sz="4000" dirty="0"/>
          </a:p>
        </p:txBody>
      </p:sp>
      <p:sp>
        <p:nvSpPr>
          <p:cNvPr id="3" name="Content Placeholder 2"/>
          <p:cNvSpPr>
            <a:spLocks noGrp="1"/>
          </p:cNvSpPr>
          <p:nvPr>
            <p:ph idx="1"/>
          </p:nvPr>
        </p:nvSpPr>
        <p:spPr/>
        <p:txBody>
          <a:bodyPr>
            <a:normAutofit fontScale="62500" lnSpcReduction="20000"/>
          </a:bodyPr>
          <a:lstStyle/>
          <a:p>
            <a:pPr algn="just"/>
            <a:r>
              <a:rPr lang="en-US" sz="3100" b="1" dirty="0">
                <a:latin typeface="Bookman Old Style" pitchFamily="18" charset="0"/>
              </a:rPr>
              <a:t>Principle.	</a:t>
            </a:r>
            <a:r>
              <a:rPr lang="en-US" sz="3100" dirty="0">
                <a:latin typeface="Bookman Old Style" pitchFamily="18" charset="0"/>
              </a:rPr>
              <a:t>Solar furnace is used to study the properties of the materials, such as physical, mechanical, chemical and electrical properties at high temperatures. The focusing type solar collectors can concentrate solar radiation over a small area in a </a:t>
            </a:r>
            <a:r>
              <a:rPr lang="en-US" sz="3100" dirty="0" smtClean="0">
                <a:latin typeface="Bookman Old Style" pitchFamily="18" charset="0"/>
              </a:rPr>
              <a:t>furnace </a:t>
            </a:r>
            <a:r>
              <a:rPr lang="en-US" sz="3100" dirty="0">
                <a:latin typeface="Bookman Old Style" pitchFamily="18" charset="0"/>
              </a:rPr>
              <a:t>for heating of materials being tested. It is possible to obtain high temperatures which can be about 3500°C.</a:t>
            </a:r>
            <a:endParaRPr lang="en-IN" sz="3100" dirty="0">
              <a:latin typeface="Bookman Old Style" pitchFamily="18" charset="0"/>
            </a:endParaRPr>
          </a:p>
          <a:p>
            <a:pPr algn="just"/>
            <a:r>
              <a:rPr lang="en-US" sz="3100" dirty="0">
                <a:latin typeface="Bookman Old Style" pitchFamily="18" charset="0"/>
              </a:rPr>
              <a:t>The solar furnace has basically two main components: (</a:t>
            </a:r>
            <a:r>
              <a:rPr lang="en-US" sz="3100" dirty="0" err="1">
                <a:latin typeface="Bookman Old Style" pitchFamily="18" charset="0"/>
              </a:rPr>
              <a:t>i</a:t>
            </a:r>
            <a:r>
              <a:rPr lang="en-US" sz="3100" dirty="0">
                <a:latin typeface="Bookman Old Style" pitchFamily="18" charset="0"/>
              </a:rPr>
              <a:t>) a concentrator with arrangement to position testing materials at its focus and (ii) a system of a large number of small heliostats. The large number of heliostats are located and positioned in such a manner that they direct solar radiation onto a </a:t>
            </a:r>
            <a:r>
              <a:rPr lang="en-US" sz="3100" dirty="0" smtClean="0">
                <a:latin typeface="Bookman Old Style" pitchFamily="18" charset="0"/>
              </a:rPr>
              <a:t>paraboloid collector. </a:t>
            </a:r>
            <a:r>
              <a:rPr lang="en-US" sz="3100" dirty="0">
                <a:latin typeface="Bookman Old Style" pitchFamily="18" charset="0"/>
              </a:rPr>
              <a:t>The solar radiation after </a:t>
            </a:r>
            <a:r>
              <a:rPr lang="en-US" sz="3100" dirty="0" smtClean="0">
                <a:latin typeface="Bookman Old Style" pitchFamily="18" charset="0"/>
              </a:rPr>
              <a:t>reflection from the heliostats moves parallel to the optical axis of the concentrator. The heliostats are provided with systems of sun tracking. The container focusses the incoming solar rays on to the test material to heat up.</a:t>
            </a:r>
            <a:endParaRPr lang="en-IN" sz="3100" dirty="0">
              <a:latin typeface="Bookman Old Style" pitchFamily="18" charset="0"/>
            </a:endParaRPr>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Bookman Old Style" pitchFamily="18" charset="0"/>
              </a:rPr>
              <a:t>Advantages and Disadvantages </a:t>
            </a:r>
            <a:endParaRPr lang="en-IN" sz="3200" b="1" dirty="0">
              <a:latin typeface="Bookman Old Style" pitchFamily="18" charset="0"/>
            </a:endParaRPr>
          </a:p>
        </p:txBody>
      </p:sp>
      <p:sp>
        <p:nvSpPr>
          <p:cNvPr id="4" name="Content Placeholder 3"/>
          <p:cNvSpPr>
            <a:spLocks noGrp="1"/>
          </p:cNvSpPr>
          <p:nvPr>
            <p:ph idx="1"/>
          </p:nvPr>
        </p:nvSpPr>
        <p:spPr/>
        <p:txBody>
          <a:bodyPr>
            <a:normAutofit fontScale="70000" lnSpcReduction="20000"/>
          </a:bodyPr>
          <a:lstStyle/>
          <a:p>
            <a:r>
              <a:rPr lang="en-US" dirty="0">
                <a:latin typeface="Bookman Old Style" pitchFamily="18" charset="0"/>
              </a:rPr>
              <a:t>The advantages of a solar </a:t>
            </a:r>
            <a:r>
              <a:rPr lang="en-US" dirty="0" err="1">
                <a:latin typeface="Bookman Old Style" pitchFamily="18" charset="0"/>
              </a:rPr>
              <a:t>furnance</a:t>
            </a:r>
            <a:r>
              <a:rPr lang="en-US" dirty="0">
                <a:latin typeface="Bookman Old Style" pitchFamily="18" charset="0"/>
              </a:rPr>
              <a:t> are as follows:</a:t>
            </a:r>
            <a:endParaRPr lang="en-IN" dirty="0">
              <a:latin typeface="Bookman Old Style" pitchFamily="18" charset="0"/>
            </a:endParaRPr>
          </a:p>
          <a:p>
            <a:pPr lvl="1"/>
            <a:r>
              <a:rPr lang="en-US" dirty="0">
                <a:latin typeface="Bookman Old Style" pitchFamily="18" charset="0"/>
              </a:rPr>
              <a:t>It gives pure heating without contamination.</a:t>
            </a:r>
            <a:endParaRPr lang="en-IN" dirty="0">
              <a:latin typeface="Bookman Old Style" pitchFamily="18" charset="0"/>
            </a:endParaRPr>
          </a:p>
          <a:p>
            <a:pPr lvl="1"/>
            <a:r>
              <a:rPr lang="en-US" dirty="0">
                <a:latin typeface="Bookman Old Style" pitchFamily="18" charset="0"/>
              </a:rPr>
              <a:t>It provides easy control of temperature.</a:t>
            </a:r>
            <a:endParaRPr lang="en-IN" dirty="0">
              <a:latin typeface="Bookman Old Style" pitchFamily="18" charset="0"/>
            </a:endParaRPr>
          </a:p>
          <a:p>
            <a:pPr lvl="1"/>
            <a:r>
              <a:rPr lang="en-US" dirty="0">
                <a:latin typeface="Bookman Old Style" pitchFamily="18" charset="0"/>
              </a:rPr>
              <a:t>No adverse effect is produced on the test material by the sun rays.</a:t>
            </a:r>
            <a:endParaRPr lang="en-IN" dirty="0">
              <a:latin typeface="Bookman Old Style" pitchFamily="18" charset="0"/>
            </a:endParaRPr>
          </a:p>
          <a:p>
            <a:pPr lvl="1"/>
            <a:r>
              <a:rPr lang="en-US" dirty="0">
                <a:latin typeface="Bookman Old Style" pitchFamily="18" charset="0"/>
              </a:rPr>
              <a:t>It has simple working principle.</a:t>
            </a:r>
            <a:endParaRPr lang="en-IN" dirty="0">
              <a:latin typeface="Bookman Old Style" pitchFamily="18" charset="0"/>
            </a:endParaRPr>
          </a:p>
          <a:p>
            <a:pPr lvl="1"/>
            <a:r>
              <a:rPr lang="en-US" dirty="0">
                <a:latin typeface="Bookman Old Style" pitchFamily="18" charset="0"/>
              </a:rPr>
              <a:t>It provides an easy observation of test material while heating.</a:t>
            </a:r>
            <a:endParaRPr lang="en-IN" dirty="0">
              <a:latin typeface="Bookman Old Style" pitchFamily="18" charset="0"/>
            </a:endParaRPr>
          </a:p>
          <a:p>
            <a:pPr lvl="1"/>
            <a:r>
              <a:rPr lang="en-US" dirty="0">
                <a:latin typeface="Bookman Old Style" pitchFamily="18" charset="0"/>
              </a:rPr>
              <a:t>It gives high rate of heating by intense radiation concentrated at a point. </a:t>
            </a:r>
          </a:p>
          <a:p>
            <a:pPr lvl="0"/>
            <a:r>
              <a:rPr lang="en-US" dirty="0">
                <a:latin typeface="Bookman Old Style" pitchFamily="18" charset="0"/>
              </a:rPr>
              <a:t>The disadvantages are as follows:</a:t>
            </a:r>
            <a:endParaRPr lang="en-IN" sz="3600" dirty="0">
              <a:latin typeface="Bookman Old Style" pitchFamily="18" charset="0"/>
            </a:endParaRPr>
          </a:p>
          <a:p>
            <a:pPr lvl="1"/>
            <a:r>
              <a:rPr lang="en-US" dirty="0">
                <a:latin typeface="Bookman Old Style" pitchFamily="18" charset="0"/>
              </a:rPr>
              <a:t>It can be used during sunshine hours.</a:t>
            </a:r>
            <a:endParaRPr lang="en-IN" sz="3200" dirty="0">
              <a:latin typeface="Bookman Old Style" pitchFamily="18" charset="0"/>
            </a:endParaRPr>
          </a:p>
          <a:p>
            <a:pPr lvl="1"/>
            <a:r>
              <a:rPr lang="en-US" dirty="0">
                <a:latin typeface="Bookman Old Style" pitchFamily="18" charset="0"/>
              </a:rPr>
              <a:t>The cost of equipment is high.</a:t>
            </a:r>
            <a:endParaRPr lang="en-IN" sz="3200" dirty="0">
              <a:latin typeface="Bookman Old Style" pitchFamily="18" charset="0"/>
            </a:endParaRPr>
          </a:p>
          <a:p>
            <a:pPr lvl="1"/>
            <a:r>
              <a:rPr lang="en-US" dirty="0">
                <a:latin typeface="Bookman Old Style" pitchFamily="18" charset="0"/>
              </a:rPr>
              <a:t>Materials with small area can be only heated and tested.</a:t>
            </a:r>
            <a:endParaRPr lang="en-IN" sz="3200" dirty="0">
              <a:latin typeface="Bookman Old Style" pitchFamily="18" charset="0"/>
            </a:endParaRPr>
          </a:p>
          <a:p>
            <a:pPr>
              <a:buNone/>
            </a:pPr>
            <a:r>
              <a:rPr lang="en-US" dirty="0"/>
              <a:t> </a:t>
            </a:r>
            <a:endParaRPr lang="en-IN" sz="2000" dirty="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Passive Space Heating</a:t>
            </a:r>
            <a:endParaRPr lang="en-IN" sz="4000" b="1" dirty="0">
              <a:latin typeface="Bookman Old Style" pitchFamily="18" charset="0"/>
            </a:endParaRPr>
          </a:p>
        </p:txBody>
      </p:sp>
      <p:pic>
        <p:nvPicPr>
          <p:cNvPr id="7170" name="Picture 2"/>
          <p:cNvPicPr>
            <a:picLocks noGrp="1" noChangeAspect="1" noChangeArrowheads="1"/>
          </p:cNvPicPr>
          <p:nvPr>
            <p:ph idx="1"/>
          </p:nvPr>
        </p:nvPicPr>
        <p:blipFill>
          <a:blip r:embed="rId2"/>
          <a:srcRect/>
          <a:stretch>
            <a:fillRect/>
          </a:stretch>
        </p:blipFill>
        <p:spPr bwMode="auto">
          <a:xfrm>
            <a:off x="1752600" y="1676400"/>
            <a:ext cx="6027990" cy="4343400"/>
          </a:xfrm>
          <a:prstGeom prst="rect">
            <a:avLst/>
          </a:prstGeom>
          <a:noFill/>
          <a:ln w="9525">
            <a:noFill/>
            <a:miter lim="800000"/>
            <a:headEnd/>
            <a:tailEnd/>
          </a:ln>
          <a:effectLst/>
        </p:spPr>
      </p:pic>
      <p:sp>
        <p:nvSpPr>
          <p:cNvPr id="3" name="TextBox 2"/>
          <p:cNvSpPr txBox="1"/>
          <p:nvPr/>
        </p:nvSpPr>
        <p:spPr>
          <a:xfrm>
            <a:off x="225521" y="5955396"/>
            <a:ext cx="8845691" cy="584775"/>
          </a:xfrm>
          <a:prstGeom prst="rect">
            <a:avLst/>
          </a:prstGeom>
          <a:noFill/>
        </p:spPr>
        <p:txBody>
          <a:bodyPr wrap="none" rtlCol="0">
            <a:spAutoFit/>
          </a:bodyPr>
          <a:lstStyle/>
          <a:p>
            <a:pPr algn="just"/>
            <a:r>
              <a:rPr lang="en-US" sz="1600" b="1" dirty="0" smtClean="0">
                <a:latin typeface="Bookman Old Style" panose="02050604050505020204" pitchFamily="18" charset="0"/>
              </a:rPr>
              <a:t>Passive System: </a:t>
            </a:r>
            <a:r>
              <a:rPr lang="en-US" sz="1600" dirty="0" smtClean="0">
                <a:latin typeface="Bookman Old Style" panose="02050604050505020204" pitchFamily="18" charset="0"/>
              </a:rPr>
              <a:t>In which solar radiation is collected by some element of the </a:t>
            </a:r>
          </a:p>
          <a:p>
            <a:pPr algn="just"/>
            <a:r>
              <a:rPr lang="en-US" sz="1600" dirty="0" smtClean="0">
                <a:latin typeface="Bookman Old Style" panose="02050604050505020204" pitchFamily="18" charset="0"/>
              </a:rPr>
              <a:t>structure itself or  admitted directly into building through large south facing windows.</a:t>
            </a:r>
            <a:endParaRPr lang="en-IN" sz="1600" dirty="0">
              <a:latin typeface="Bookman Old Style" panose="020506040505050202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Bookman Old Style" pitchFamily="18" charset="0"/>
              </a:rPr>
              <a:t>Solar Passive Space Heating</a:t>
            </a:r>
            <a:endParaRPr lang="en-IN" sz="3200" dirty="0"/>
          </a:p>
        </p:txBody>
      </p:sp>
      <p:sp>
        <p:nvSpPr>
          <p:cNvPr id="3" name="Content Placeholder 2"/>
          <p:cNvSpPr>
            <a:spLocks noGrp="1"/>
          </p:cNvSpPr>
          <p:nvPr>
            <p:ph idx="1"/>
          </p:nvPr>
        </p:nvSpPr>
        <p:spPr/>
        <p:txBody>
          <a:bodyPr>
            <a:normAutofit/>
          </a:bodyPr>
          <a:lstStyle/>
          <a:p>
            <a:pPr algn="just"/>
            <a:r>
              <a:rPr lang="en-US" sz="1600" dirty="0">
                <a:latin typeface="Bookman Old Style" pitchFamily="18" charset="0"/>
              </a:rPr>
              <a:t>Solar energy can be used for passive heating of buildings to maintain comfortable temperature inside the buildings. Passive heating of buildings does not require any mechanical device. This heating consists of natural processes such as convection, radiation and conduction which are used to transport heat in the space. The heating necessitates a suitable building design to ensure natural flow of heat in the space inside building. Such specially designed building is called solar house.</a:t>
            </a:r>
            <a:endParaRPr lang="en-IN" sz="1600" dirty="0">
              <a:latin typeface="Bookman Old Style" pitchFamily="18" charset="0"/>
            </a:endParaRPr>
          </a:p>
          <a:p>
            <a:pPr algn="just"/>
            <a:r>
              <a:rPr lang="en-US" sz="1600" dirty="0">
                <a:latin typeface="Bookman Old Style" pitchFamily="18" charset="0"/>
              </a:rPr>
              <a:t>In the northern hemisphere, the sun rays come from south direction. Hence in order to achieve solar passive heating in cold regions, south facing wall is made thick using concrete or stones to store the maximum heat energy from the incident solar radiation. The entire south wall is further provided with a plastic or glass sheet covering with an air gap in between the wall and the sheet covering. The incident solar radiation after passing through the sheet covering is absorbed by the thermal storage wall. The warm air in air gap rises and enters into the space inside the building to be heated as shown in </a:t>
            </a:r>
            <a:r>
              <a:rPr lang="en-US" sz="1600" dirty="0" smtClean="0">
                <a:latin typeface="Bookman Old Style" pitchFamily="18" charset="0"/>
              </a:rPr>
              <a:t>Figure. </a:t>
            </a:r>
            <a:r>
              <a:rPr lang="en-US" sz="1600" dirty="0">
                <a:latin typeface="Bookman Old Style" pitchFamily="18" charset="0"/>
              </a:rPr>
              <a:t>The warm air enters into the space from the upper inlet vents and cold air is removed from the space from the lower outlet vents.</a:t>
            </a:r>
            <a:endParaRPr lang="en-IN" sz="1600" dirty="0">
              <a:latin typeface="Bookman Old Style" pitchFamily="18" charset="0"/>
            </a:endParaRPr>
          </a:p>
          <a:p>
            <a:pPr algn="just"/>
            <a:endParaRPr lang="en-IN" sz="1600" dirty="0">
              <a:latin typeface="Bookman Old Style"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Bookman Old Style" pitchFamily="18" charset="0"/>
              </a:rPr>
              <a:t>Contd</a:t>
            </a:r>
            <a:r>
              <a:rPr lang="en-US" dirty="0">
                <a:latin typeface="Bookman Old Style" pitchFamily="18" charset="0"/>
              </a:rPr>
              <a:t>…</a:t>
            </a:r>
            <a:endParaRPr lang="en-IN" dirty="0">
              <a:latin typeface="Bookman Old Style" pitchFamily="18" charset="0"/>
            </a:endParaRPr>
          </a:p>
        </p:txBody>
      </p:sp>
      <p:pic>
        <p:nvPicPr>
          <p:cNvPr id="8194" name="Picture 2"/>
          <p:cNvPicPr>
            <a:picLocks noGrp="1" noChangeAspect="1" noChangeArrowheads="1"/>
          </p:cNvPicPr>
          <p:nvPr>
            <p:ph idx="1"/>
          </p:nvPr>
        </p:nvPicPr>
        <p:blipFill>
          <a:blip r:embed="rId2"/>
          <a:srcRect/>
          <a:stretch>
            <a:fillRect/>
          </a:stretch>
        </p:blipFill>
        <p:spPr bwMode="auto">
          <a:xfrm>
            <a:off x="1828800" y="1600200"/>
            <a:ext cx="5715000" cy="4310063"/>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3505200" y="5867400"/>
            <a:ext cx="2867025" cy="3524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Latitude &amp; Longitude</a:t>
            </a:r>
            <a:endParaRPr lang="en-IN" b="1" dirty="0">
              <a:latin typeface="Bookman Old Style" pitchFamily="18" charset="0"/>
            </a:endParaRPr>
          </a:p>
        </p:txBody>
      </p:sp>
      <p:pic>
        <p:nvPicPr>
          <p:cNvPr id="6" name="Content Placeholder 5">
            <a:extLst>
              <a:ext uri="{FF2B5EF4-FFF2-40B4-BE49-F238E27FC236}">
                <a16:creationId xmlns:a16="http://schemas.microsoft.com/office/drawing/2014/main" id="{3040F3B8-B0CC-4497-BA4E-25C93A38FB32}"/>
              </a:ext>
            </a:extLst>
          </p:cNvPr>
          <p:cNvPicPr>
            <a:picLocks noGrp="1" noChangeAspect="1"/>
          </p:cNvPicPr>
          <p:nvPr>
            <p:ph idx="1"/>
          </p:nvPr>
        </p:nvPicPr>
        <p:blipFill>
          <a:blip r:embed="rId2"/>
          <a:stretch>
            <a:fillRect/>
          </a:stretch>
        </p:blipFill>
        <p:spPr>
          <a:xfrm>
            <a:off x="457200" y="1757148"/>
            <a:ext cx="8229600" cy="4212066"/>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Bookman Old Style" pitchFamily="18" charset="0"/>
              </a:rPr>
              <a:t>Contd</a:t>
            </a:r>
            <a:r>
              <a:rPr lang="en-US" dirty="0">
                <a:latin typeface="Bookman Old Style" pitchFamily="18" charset="0"/>
              </a:rPr>
              <a:t>…</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sz="3100" dirty="0">
                <a:latin typeface="Bookman Old Style" pitchFamily="18" charset="0"/>
              </a:rPr>
              <a:t>There is another method to</a:t>
            </a:r>
            <a:r>
              <a:rPr lang="en-IN" sz="3100" dirty="0">
                <a:latin typeface="Bookman Old Style" pitchFamily="18" charset="0"/>
              </a:rPr>
              <a:t> </a:t>
            </a:r>
            <a:r>
              <a:rPr lang="en-US" sz="3100" dirty="0">
                <a:latin typeface="Bookman Old Style" pitchFamily="18" charset="0"/>
              </a:rPr>
              <a:t>provide solar passive space heating, which is shown in Figure. In this method, a flat plate collector is provided to face south. The collector is provided with rock bed type storage system. During sunshine hours, the collector transfers and stores heat energy from incident solar radiation into the rock bed storage system. The available stored energy in the rock bed is used later at night when air is passed through the rock bed, and so warm air enters into the space to be heated.</a:t>
            </a:r>
            <a:endParaRPr lang="en-IN" sz="3100" dirty="0">
              <a:latin typeface="Bookman Old Style" pitchFamily="18" charset="0"/>
            </a:endParaRPr>
          </a:p>
          <a:p>
            <a:pPr>
              <a:buNone/>
            </a:pPr>
            <a:endParaRPr lang="en-IN" dirty="0"/>
          </a:p>
          <a:p>
            <a:pPr>
              <a:buNone/>
            </a:pPr>
            <a:r>
              <a:rPr lang="en-US" dirty="0"/>
              <a:t/>
            </a:r>
            <a:br>
              <a:rPr lang="en-US" dirty="0"/>
            </a:b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Bookman Old Style" pitchFamily="18" charset="0"/>
              </a:rPr>
              <a:t>Solar Passive Space Cooling</a:t>
            </a:r>
            <a:endParaRPr lang="en-IN" dirty="0"/>
          </a:p>
        </p:txBody>
      </p:sp>
      <p:pic>
        <p:nvPicPr>
          <p:cNvPr id="6" name="Content Placeholder 5">
            <a:extLst>
              <a:ext uri="{FF2B5EF4-FFF2-40B4-BE49-F238E27FC236}">
                <a16:creationId xmlns:a16="http://schemas.microsoft.com/office/drawing/2014/main" id="{9E5CF509-D860-47F8-8CB5-5EF04BCDF09D}"/>
              </a:ext>
            </a:extLst>
          </p:cNvPr>
          <p:cNvPicPr>
            <a:picLocks noGrp="1" noChangeAspect="1"/>
          </p:cNvPicPr>
          <p:nvPr>
            <p:ph idx="1"/>
          </p:nvPr>
        </p:nvPicPr>
        <p:blipFill>
          <a:blip r:embed="rId2"/>
          <a:stretch>
            <a:fillRect/>
          </a:stretch>
        </p:blipFill>
        <p:spPr>
          <a:xfrm>
            <a:off x="1395412" y="2209800"/>
            <a:ext cx="6650052" cy="3200400"/>
          </a:xfr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Bookman Old Style" pitchFamily="18" charset="0"/>
              </a:rPr>
              <a:t>Solar Passive Space Cooling</a:t>
            </a:r>
            <a:endParaRPr lang="en-IN" sz="3200" dirty="0"/>
          </a:p>
        </p:txBody>
      </p:sp>
      <p:sp>
        <p:nvSpPr>
          <p:cNvPr id="3" name="Content Placeholder 2"/>
          <p:cNvSpPr>
            <a:spLocks noGrp="1"/>
          </p:cNvSpPr>
          <p:nvPr>
            <p:ph idx="1"/>
          </p:nvPr>
        </p:nvSpPr>
        <p:spPr/>
        <p:txBody>
          <a:bodyPr>
            <a:normAutofit fontScale="70000" lnSpcReduction="20000"/>
          </a:bodyPr>
          <a:lstStyle/>
          <a:p>
            <a:pPr algn="just"/>
            <a:r>
              <a:rPr lang="en-US" dirty="0">
                <a:latin typeface="Bookman Old Style" pitchFamily="18" charset="0"/>
              </a:rPr>
              <a:t>The heat tends to enter a building in the following ways:</a:t>
            </a:r>
            <a:endParaRPr lang="en-IN" dirty="0">
              <a:latin typeface="Bookman Old Style" pitchFamily="18" charset="0"/>
            </a:endParaRPr>
          </a:p>
          <a:p>
            <a:pPr lvl="0" algn="just"/>
            <a:endParaRPr lang="en-US" dirty="0">
              <a:latin typeface="Bookman Old Style" pitchFamily="18" charset="0"/>
            </a:endParaRPr>
          </a:p>
          <a:p>
            <a:pPr lvl="0" algn="just"/>
            <a:r>
              <a:rPr lang="en-US" dirty="0">
                <a:latin typeface="Bookman Old Style" pitchFamily="18" charset="0"/>
              </a:rPr>
              <a:t>Direct sunlight heat which can be reduced by using shading and providing venetian blinds to glass windows and doors.</a:t>
            </a:r>
            <a:endParaRPr lang="en-IN" dirty="0">
              <a:latin typeface="Bookman Old Style" pitchFamily="18" charset="0"/>
            </a:endParaRPr>
          </a:p>
          <a:p>
            <a:pPr lvl="0" algn="just"/>
            <a:r>
              <a:rPr lang="en-US" dirty="0">
                <a:latin typeface="Bookman Old Style" pitchFamily="18" charset="0"/>
              </a:rPr>
              <a:t>Conduction of heat through walls, roof and floor. It can be reduced by providing insulation. Maximum heat is conducted through the exposed roof which has to be provided a false ceiling with a good insulating materials to reduce the conduction of heat from it.</a:t>
            </a:r>
            <a:endParaRPr lang="en-IN" dirty="0">
              <a:latin typeface="Bookman Old Style" pitchFamily="18" charset="0"/>
            </a:endParaRPr>
          </a:p>
          <a:p>
            <a:pPr lvl="0" algn="just"/>
            <a:r>
              <a:rPr lang="en-US" dirty="0">
                <a:latin typeface="Bookman Old Style" pitchFamily="18" charset="0"/>
              </a:rPr>
              <a:t>Infiltration of outside hot air. It can be reduced by proper sealing of the space and reducing the openings of doors and windows.</a:t>
            </a:r>
            <a:endParaRPr lang="en-IN" dirty="0">
              <a:latin typeface="Bookman Old Style" pitchFamily="18" charset="0"/>
            </a:endParaRP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Bookman Old Style" pitchFamily="18" charset="0"/>
              </a:rPr>
              <a:t>Solar Passive Space Cooling</a:t>
            </a:r>
            <a:endParaRPr lang="en-IN" sz="3200" dirty="0"/>
          </a:p>
        </p:txBody>
      </p:sp>
      <p:sp>
        <p:nvSpPr>
          <p:cNvPr id="3" name="Content Placeholder 2"/>
          <p:cNvSpPr>
            <a:spLocks noGrp="1"/>
          </p:cNvSpPr>
          <p:nvPr>
            <p:ph idx="1"/>
          </p:nvPr>
        </p:nvSpPr>
        <p:spPr/>
        <p:txBody>
          <a:bodyPr>
            <a:normAutofit fontScale="77500" lnSpcReduction="20000"/>
          </a:bodyPr>
          <a:lstStyle/>
          <a:p>
            <a:pPr algn="just"/>
            <a:r>
              <a:rPr lang="en-US" dirty="0">
                <a:latin typeface="Bookman Old Style" pitchFamily="18" charset="0"/>
              </a:rPr>
              <a:t>The methods to reduce or prevent heating of the space are as follows:</a:t>
            </a:r>
            <a:endParaRPr lang="en-IN" dirty="0">
              <a:latin typeface="Bookman Old Style" pitchFamily="18" charset="0"/>
            </a:endParaRPr>
          </a:p>
          <a:p>
            <a:pPr lvl="1" algn="just"/>
            <a:r>
              <a:rPr lang="en-US" dirty="0">
                <a:latin typeface="Bookman Old Style" pitchFamily="18" charset="0"/>
              </a:rPr>
              <a:t>Shading of glass area and the walls</a:t>
            </a:r>
            <a:endParaRPr lang="en-IN" sz="3200" dirty="0">
              <a:latin typeface="Bookman Old Style" pitchFamily="18" charset="0"/>
            </a:endParaRPr>
          </a:p>
          <a:p>
            <a:pPr lvl="1" algn="just"/>
            <a:r>
              <a:rPr lang="en-US" dirty="0">
                <a:latin typeface="Bookman Old Style" pitchFamily="18" charset="0"/>
              </a:rPr>
              <a:t>Providing air circulation or ventilation so that warm air is driven out and cool air from outside is sucked into the space using chimney effect as shown in a Figure.</a:t>
            </a:r>
            <a:endParaRPr lang="en-IN" sz="3200" dirty="0">
              <a:latin typeface="Bookman Old Style" pitchFamily="18" charset="0"/>
            </a:endParaRPr>
          </a:p>
          <a:p>
            <a:pPr lvl="1" algn="just"/>
            <a:r>
              <a:rPr lang="en-US" dirty="0">
                <a:latin typeface="Bookman Old Style" pitchFamily="18" charset="0"/>
              </a:rPr>
              <a:t>Providing a pond on the roof to reduce radiation heating and achieve cooling below the pond</a:t>
            </a:r>
            <a:endParaRPr lang="en-IN" sz="3200" dirty="0">
              <a:latin typeface="Bookman Old Style" pitchFamily="18" charset="0"/>
            </a:endParaRPr>
          </a:p>
          <a:p>
            <a:pPr lvl="1" algn="just"/>
            <a:r>
              <a:rPr lang="en-US" dirty="0">
                <a:latin typeface="Bookman Old Style" pitchFamily="18" charset="0"/>
              </a:rPr>
              <a:t>Providing black plastic bags on a metallic roof which helps in radiating out the heat from the space during night-time</a:t>
            </a:r>
            <a:endParaRPr lang="en-IN" sz="3200" dirty="0">
              <a:latin typeface="Bookman Old Style" pitchFamily="18" charset="0"/>
            </a:endParaRPr>
          </a:p>
          <a:p>
            <a:pPr lvl="1" algn="just"/>
            <a:r>
              <a:rPr lang="en-US" dirty="0">
                <a:latin typeface="Bookman Old Style" pitchFamily="18" charset="0"/>
              </a:rPr>
              <a:t>Providing ground coupling or basement construction to maintain temperature of the space close to ground temperature.</a:t>
            </a:r>
            <a:endParaRPr lang="en-IN" sz="3200" dirty="0">
              <a:latin typeface="Bookman Old Style" pitchFamily="18" charset="0"/>
            </a:endParaRPr>
          </a:p>
          <a:p>
            <a:pPr algn="just"/>
            <a:endParaRPr lang="en-IN" dirty="0">
              <a:latin typeface="Bookman Old Style"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Bookman Old Style" pitchFamily="18" charset="0"/>
              </a:rPr>
              <a:t>Solar Refrigeration and Cooling System</a:t>
            </a:r>
            <a:endParaRPr lang="en-IN" sz="3200" b="1" dirty="0">
              <a:latin typeface="Bookman Old Style" pitchFamily="18" charset="0"/>
            </a:endParaRPr>
          </a:p>
        </p:txBody>
      </p:sp>
      <p:pic>
        <p:nvPicPr>
          <p:cNvPr id="10242" name="Picture 2"/>
          <p:cNvPicPr>
            <a:picLocks noGrp="1" noChangeAspect="1" noChangeArrowheads="1"/>
          </p:cNvPicPr>
          <p:nvPr>
            <p:ph idx="1"/>
          </p:nvPr>
        </p:nvPicPr>
        <p:blipFill>
          <a:blip r:embed="rId2"/>
          <a:srcRect/>
          <a:stretch>
            <a:fillRect/>
          </a:stretch>
        </p:blipFill>
        <p:spPr bwMode="auto">
          <a:xfrm>
            <a:off x="457200" y="1676400"/>
            <a:ext cx="8021053" cy="38100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Bookman Old Style" pitchFamily="18" charset="0"/>
              </a:rPr>
              <a:t>Solar Refrigeration and Cooling System</a:t>
            </a:r>
            <a:endParaRPr lang="en-IN" sz="2800" dirty="0"/>
          </a:p>
        </p:txBody>
      </p:sp>
      <p:sp>
        <p:nvSpPr>
          <p:cNvPr id="3" name="Content Placeholder 2"/>
          <p:cNvSpPr>
            <a:spLocks noGrp="1"/>
          </p:cNvSpPr>
          <p:nvPr>
            <p:ph idx="1"/>
          </p:nvPr>
        </p:nvSpPr>
        <p:spPr/>
        <p:txBody>
          <a:bodyPr>
            <a:normAutofit fontScale="70000" lnSpcReduction="20000"/>
          </a:bodyPr>
          <a:lstStyle/>
          <a:p>
            <a:pPr algn="just"/>
            <a:r>
              <a:rPr lang="en-US" sz="2900" dirty="0">
                <a:latin typeface="Bookman Old Style" pitchFamily="18" charset="0"/>
              </a:rPr>
              <a:t>A simple solar operated absorption refrigeration system to cool a space is as shown in  Figure. The hot water transported from a flat plate collector is passed through a generator which is a heat exchanger. The heat is transferred to a refrigerant and absorber solution. The refrigerant can be ammonia or water while absorber is water or lithium bromide which generates refrigerant vapors at high pressure. The high-pressure vapors are condensed into high-pressure liquid in the condenser. The high-pressure refrigerant liquid is throttled to low pressure and temperature by an expansion valve. The low pressure refrigerant takes heat from the evaporator and vaporizes, thereby cooling air or water which can be used for cooling the space inside the building. The refrigerant vapor is ultimately absorbed into the weak solution taken from generator to the absorber, thereby converting it into strong solution of the refrigerant. The strong solution is pumped from the absorber to the generator for the repeat of the refrigeration cycle.</a:t>
            </a:r>
            <a:endParaRPr lang="en-IN" sz="2900" dirty="0">
              <a:latin typeface="Bookman Old Style" pitchFamily="18" charset="0"/>
            </a:endParaRPr>
          </a:p>
          <a:p>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500858"/>
          </a:xfrm>
        </p:spPr>
        <p:txBody>
          <a:bodyPr>
            <a:normAutofit fontScale="62500" lnSpcReduction="20000"/>
          </a:bodyPr>
          <a:lstStyle/>
          <a:p>
            <a:pPr algn="just"/>
            <a:r>
              <a:rPr lang="en-US" b="1" dirty="0">
                <a:latin typeface="Bookman Old Style" pitchFamily="18" charset="0"/>
              </a:rPr>
              <a:t>Lithium bromide-water system</a:t>
            </a:r>
            <a:endParaRPr lang="en-IN" b="1" dirty="0">
              <a:latin typeface="Bookman Old Style" pitchFamily="18" charset="0"/>
            </a:endParaRPr>
          </a:p>
          <a:p>
            <a:pPr algn="just">
              <a:buNone/>
            </a:pPr>
            <a:r>
              <a:rPr lang="en-US" dirty="0">
                <a:latin typeface="Bookman Old Style" pitchFamily="18" charset="0"/>
              </a:rPr>
              <a:t>	Water is refrigerant and lithium bromide is absorber. The absorber has pressure of 0.l </a:t>
            </a:r>
            <a:r>
              <a:rPr lang="en-US" dirty="0" err="1">
                <a:latin typeface="Bookman Old Style" pitchFamily="18" charset="0"/>
              </a:rPr>
              <a:t>atm</a:t>
            </a:r>
            <a:r>
              <a:rPr lang="en-US" dirty="0">
                <a:latin typeface="Bookman Old Style" pitchFamily="18" charset="0"/>
              </a:rPr>
              <a:t> and temperature of 90°C while evaporator has pressure of 0.008 </a:t>
            </a:r>
            <a:r>
              <a:rPr lang="en-US" dirty="0" err="1">
                <a:latin typeface="Bookman Old Style" pitchFamily="18" charset="0"/>
              </a:rPr>
              <a:t>atm</a:t>
            </a:r>
            <a:r>
              <a:rPr lang="en-US" dirty="0">
                <a:latin typeface="Bookman Old Style" pitchFamily="18" charset="0"/>
              </a:rPr>
              <a:t> and temperature of 4°C.</a:t>
            </a:r>
          </a:p>
          <a:p>
            <a:pPr algn="just">
              <a:buNone/>
            </a:pPr>
            <a:endParaRPr lang="en-IN" dirty="0">
              <a:latin typeface="Bookman Old Style" pitchFamily="18" charset="0"/>
            </a:endParaRPr>
          </a:p>
          <a:p>
            <a:pPr algn="just">
              <a:buNone/>
            </a:pPr>
            <a:r>
              <a:rPr lang="en-US" b="1" dirty="0">
                <a:latin typeface="Bookman Old Style" pitchFamily="18" charset="0"/>
              </a:rPr>
              <a:t>Merits</a:t>
            </a:r>
            <a:endParaRPr lang="en-IN" b="1" dirty="0">
              <a:latin typeface="Bookman Old Style" pitchFamily="18" charset="0"/>
            </a:endParaRPr>
          </a:p>
          <a:p>
            <a:pPr lvl="1" algn="just">
              <a:buFont typeface="Arial" pitchFamily="34" charset="0"/>
              <a:buChar char="•"/>
            </a:pPr>
            <a:r>
              <a:rPr lang="en-US" dirty="0">
                <a:latin typeface="Bookman Old Style" pitchFamily="18" charset="0"/>
              </a:rPr>
              <a:t>It is a comparatively simple system.</a:t>
            </a:r>
            <a:endParaRPr lang="en-IN" dirty="0">
              <a:latin typeface="Bookman Old Style" pitchFamily="18" charset="0"/>
            </a:endParaRPr>
          </a:p>
          <a:p>
            <a:pPr lvl="1" algn="just">
              <a:buFont typeface="Arial" pitchFamily="34" charset="0"/>
              <a:buChar char="•"/>
            </a:pPr>
            <a:r>
              <a:rPr lang="en-US" dirty="0">
                <a:latin typeface="Bookman Old Style" pitchFamily="18" charset="0"/>
              </a:rPr>
              <a:t>It has high coefficient of performance.</a:t>
            </a:r>
            <a:endParaRPr lang="en-IN" dirty="0">
              <a:latin typeface="Bookman Old Style" pitchFamily="18" charset="0"/>
            </a:endParaRPr>
          </a:p>
          <a:p>
            <a:pPr lvl="1" algn="just">
              <a:buFont typeface="Arial" pitchFamily="34" charset="0"/>
              <a:buChar char="•"/>
            </a:pPr>
            <a:r>
              <a:rPr lang="en-US" dirty="0">
                <a:latin typeface="Bookman Old Style" pitchFamily="18" charset="0"/>
              </a:rPr>
              <a:t>It requires less power for pumping water from absorber to generator due to lesser pressure in the generator.</a:t>
            </a:r>
            <a:endParaRPr lang="en-IN" dirty="0">
              <a:latin typeface="Bookman Old Style" pitchFamily="18" charset="0"/>
            </a:endParaRPr>
          </a:p>
          <a:p>
            <a:pPr lvl="1" algn="just">
              <a:buFont typeface="Arial" pitchFamily="34" charset="0"/>
              <a:buChar char="•"/>
            </a:pPr>
            <a:r>
              <a:rPr lang="en-US" dirty="0">
                <a:latin typeface="Bookman Old Style" pitchFamily="18" charset="0"/>
              </a:rPr>
              <a:t>Water as refrigerant has more latent heat of vaporization.</a:t>
            </a:r>
            <a:endParaRPr lang="en-IN" dirty="0">
              <a:latin typeface="Bookman Old Style" pitchFamily="18" charset="0"/>
            </a:endParaRPr>
          </a:p>
          <a:p>
            <a:pPr lvl="1" algn="just">
              <a:buFont typeface="Arial" pitchFamily="34" charset="0"/>
              <a:buChar char="•"/>
            </a:pPr>
            <a:r>
              <a:rPr lang="en-US" dirty="0">
                <a:latin typeface="Bookman Old Style" pitchFamily="18" charset="0"/>
              </a:rPr>
              <a:t>Lithium bromide is non-volatile which helps to prevent water vapor from going out  of generator to condenser.</a:t>
            </a:r>
          </a:p>
          <a:p>
            <a:pPr lvl="1" algn="just">
              <a:buNone/>
            </a:pPr>
            <a:endParaRPr lang="en-US" dirty="0">
              <a:latin typeface="Bookman Old Style" pitchFamily="18" charset="0"/>
            </a:endParaRPr>
          </a:p>
          <a:p>
            <a:pPr algn="just">
              <a:buNone/>
            </a:pPr>
            <a:r>
              <a:rPr lang="en-US" b="1" dirty="0">
                <a:latin typeface="Bookman Old Style" pitchFamily="18" charset="0"/>
              </a:rPr>
              <a:t>Demerits</a:t>
            </a:r>
            <a:endParaRPr lang="en-IN" b="1" dirty="0">
              <a:latin typeface="Bookman Old Style" pitchFamily="18" charset="0"/>
            </a:endParaRPr>
          </a:p>
          <a:p>
            <a:pPr lvl="1" algn="just">
              <a:buFont typeface="Arial" pitchFamily="34" charset="0"/>
              <a:buChar char="•"/>
            </a:pPr>
            <a:r>
              <a:rPr lang="en-US" dirty="0">
                <a:latin typeface="Bookman Old Style" pitchFamily="18" charset="0"/>
              </a:rPr>
              <a:t>As it can develop low temperature of 4°C only in evaporator. The system can be used for only air conditioning purpose.</a:t>
            </a:r>
            <a:endParaRPr lang="en-IN" sz="3200" dirty="0">
              <a:latin typeface="Bookman Old Style" pitchFamily="18" charset="0"/>
            </a:endParaRPr>
          </a:p>
          <a:p>
            <a:pPr lvl="1" algn="just">
              <a:buFont typeface="Arial" pitchFamily="34" charset="0"/>
              <a:buChar char="•"/>
            </a:pPr>
            <a:r>
              <a:rPr lang="en-US" dirty="0">
                <a:latin typeface="Bookman Old Style" pitchFamily="18" charset="0"/>
              </a:rPr>
              <a:t>The solution is corrosive.</a:t>
            </a:r>
            <a:endParaRPr lang="en-IN" sz="3200" dirty="0">
              <a:latin typeface="Bookman Old Style" pitchFamily="18" charset="0"/>
            </a:endParaRPr>
          </a:p>
          <a:p>
            <a:pPr lvl="1" algn="just">
              <a:buFont typeface="Arial" pitchFamily="34" charset="0"/>
              <a:buChar char="•"/>
            </a:pPr>
            <a:r>
              <a:rPr lang="en-US" dirty="0">
                <a:latin typeface="Bookman Old Style" pitchFamily="18" charset="0"/>
              </a:rPr>
              <a:t>Maintaining very low pressure in the evaporator and absorber is problematic.</a:t>
            </a:r>
            <a:endParaRPr lang="en-IN" sz="3200" dirty="0">
              <a:latin typeface="Bookman Old Style" pitchFamily="18" charset="0"/>
            </a:endParaRPr>
          </a:p>
          <a:p>
            <a:pPr lvl="1" algn="just">
              <a:buFont typeface="Arial" pitchFamily="34" charset="0"/>
              <a:buChar char="•"/>
            </a:pPr>
            <a:r>
              <a:rPr lang="en-US" dirty="0">
                <a:latin typeface="Bookman Old Style" pitchFamily="18" charset="0"/>
              </a:rPr>
              <a:t>Condenser has to be water cooled. Air cooling of condenser is not possible.</a:t>
            </a:r>
            <a:endParaRPr lang="en-IN" sz="3200" dirty="0">
              <a:latin typeface="Bookman Old Style" pitchFamily="18" charset="0"/>
            </a:endParaRPr>
          </a:p>
          <a:p>
            <a:pPr lvl="0" algn="just"/>
            <a:endParaRPr lang="en-IN" dirty="0">
              <a:latin typeface="Bookman Old Style" pitchFamily="18" charset="0"/>
            </a:endParaRPr>
          </a:p>
          <a:p>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70000" lnSpcReduction="20000"/>
          </a:bodyPr>
          <a:lstStyle/>
          <a:p>
            <a:pPr algn="just"/>
            <a:r>
              <a:rPr lang="en-US" b="1" dirty="0">
                <a:latin typeface="Bookman Old Style" pitchFamily="18" charset="0"/>
              </a:rPr>
              <a:t>Aqua-ammonia absorption system</a:t>
            </a:r>
            <a:endParaRPr lang="en-IN" b="1" dirty="0">
              <a:latin typeface="Bookman Old Style" pitchFamily="18" charset="0"/>
            </a:endParaRPr>
          </a:p>
          <a:p>
            <a:pPr algn="just">
              <a:buNone/>
            </a:pPr>
            <a:r>
              <a:rPr lang="en-US" dirty="0">
                <a:latin typeface="Bookman Old Style" pitchFamily="18" charset="0"/>
              </a:rPr>
              <a:t>	It has ammonia as refrigerant and water as absorber. The generator has pressure of l0 </a:t>
            </a:r>
            <a:r>
              <a:rPr lang="en-US" dirty="0" err="1">
                <a:latin typeface="Bookman Old Style" pitchFamily="18" charset="0"/>
              </a:rPr>
              <a:t>atm</a:t>
            </a:r>
            <a:r>
              <a:rPr lang="en-US" dirty="0">
                <a:latin typeface="Bookman Old Style" pitchFamily="18" charset="0"/>
              </a:rPr>
              <a:t> and temperature of l20°C, while evaporator has pressure of l </a:t>
            </a:r>
            <a:r>
              <a:rPr lang="en-US" dirty="0" err="1">
                <a:latin typeface="Bookman Old Style" pitchFamily="18" charset="0"/>
              </a:rPr>
              <a:t>atm</a:t>
            </a:r>
            <a:r>
              <a:rPr lang="en-US" dirty="0">
                <a:latin typeface="Bookman Old Style" pitchFamily="18" charset="0"/>
              </a:rPr>
              <a:t> and temperature of –5°C.</a:t>
            </a:r>
            <a:endParaRPr lang="en-IN" dirty="0">
              <a:latin typeface="Bookman Old Style" pitchFamily="18" charset="0"/>
            </a:endParaRPr>
          </a:p>
          <a:p>
            <a:pPr algn="just">
              <a:buNone/>
            </a:pPr>
            <a:r>
              <a:rPr lang="en-US" b="1" dirty="0">
                <a:latin typeface="Bookman Old Style" pitchFamily="18" charset="0"/>
              </a:rPr>
              <a:t>Merits</a:t>
            </a:r>
            <a:endParaRPr lang="en-IN" b="1" dirty="0">
              <a:latin typeface="Bookman Old Style" pitchFamily="18" charset="0"/>
            </a:endParaRPr>
          </a:p>
          <a:p>
            <a:pPr lvl="0" algn="just"/>
            <a:r>
              <a:rPr lang="en-US" dirty="0">
                <a:latin typeface="Bookman Old Style" pitchFamily="18" charset="0"/>
              </a:rPr>
              <a:t>It is suitable for both air conditioning and refrigeration.</a:t>
            </a:r>
            <a:endParaRPr lang="en-IN" dirty="0">
              <a:latin typeface="Bookman Old Style" pitchFamily="18" charset="0"/>
            </a:endParaRPr>
          </a:p>
          <a:p>
            <a:pPr lvl="0" algn="just"/>
            <a:r>
              <a:rPr lang="en-US" dirty="0">
                <a:latin typeface="Bookman Old Style" pitchFamily="18" charset="0"/>
              </a:rPr>
              <a:t>Condenser can be air or water cooled.</a:t>
            </a:r>
            <a:endParaRPr lang="en-IN" dirty="0">
              <a:latin typeface="Bookman Old Style" pitchFamily="18" charset="0"/>
            </a:endParaRPr>
          </a:p>
          <a:p>
            <a:pPr lvl="0" algn="just"/>
            <a:r>
              <a:rPr lang="en-US" dirty="0">
                <a:latin typeface="Bookman Old Style" pitchFamily="18" charset="0"/>
              </a:rPr>
              <a:t>The absorber is water, which is non-toxic and inflammable.</a:t>
            </a:r>
            <a:endParaRPr lang="en-IN" dirty="0">
              <a:latin typeface="Bookman Old Style" pitchFamily="18" charset="0"/>
            </a:endParaRPr>
          </a:p>
          <a:p>
            <a:pPr algn="just">
              <a:buNone/>
            </a:pPr>
            <a:r>
              <a:rPr lang="en-US" b="1" dirty="0">
                <a:latin typeface="Bookman Old Style" pitchFamily="18" charset="0"/>
              </a:rPr>
              <a:t>Demerits</a:t>
            </a:r>
            <a:endParaRPr lang="en-IN" b="1" dirty="0">
              <a:latin typeface="Bookman Old Style" pitchFamily="18" charset="0"/>
            </a:endParaRPr>
          </a:p>
          <a:p>
            <a:pPr lvl="0" algn="just"/>
            <a:r>
              <a:rPr lang="en-US" dirty="0">
                <a:latin typeface="Bookman Old Style" pitchFamily="18" charset="0"/>
              </a:rPr>
              <a:t>A rectifier is require to separate water entering into condenser.</a:t>
            </a:r>
            <a:endParaRPr lang="en-IN" dirty="0">
              <a:latin typeface="Bookman Old Style" pitchFamily="18" charset="0"/>
            </a:endParaRPr>
          </a:p>
          <a:p>
            <a:pPr lvl="0" algn="just"/>
            <a:r>
              <a:rPr lang="en-US" dirty="0">
                <a:latin typeface="Bookman Old Style" pitchFamily="18" charset="0"/>
              </a:rPr>
              <a:t>High pumping power to pump refrigerant from the absorber to the generator is required.</a:t>
            </a:r>
            <a:endParaRPr lang="en-IN" dirty="0">
              <a:latin typeface="Bookman Old Style" pitchFamily="18" charset="0"/>
            </a:endParaRPr>
          </a:p>
          <a:p>
            <a:pPr lvl="0" algn="just"/>
            <a:r>
              <a:rPr lang="en-US" dirty="0">
                <a:latin typeface="Bookman Old Style" pitchFamily="18" charset="0"/>
              </a:rPr>
              <a:t>Ammonia is inflammable.</a:t>
            </a:r>
            <a:endParaRPr lang="en-IN" dirty="0">
              <a:latin typeface="Bookman Old Style" pitchFamily="18" charset="0"/>
            </a:endParaRPr>
          </a:p>
          <a:p>
            <a:pPr lvl="0" algn="just"/>
            <a:r>
              <a:rPr lang="en-US" dirty="0">
                <a:latin typeface="Bookman Old Style" pitchFamily="18" charset="0"/>
              </a:rPr>
              <a:t>Ammonia is toxic.</a:t>
            </a:r>
            <a:endParaRPr lang="en-IN" dirty="0">
              <a:latin typeface="Bookman Old Style" pitchFamily="18" charset="0"/>
            </a:endParaRPr>
          </a:p>
          <a:p>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Solar VCR and Cooling</a:t>
            </a:r>
            <a:endParaRPr lang="en-IN" b="1" dirty="0">
              <a:latin typeface="Bookman Old Style" pitchFamily="18" charset="0"/>
            </a:endParaRPr>
          </a:p>
        </p:txBody>
      </p:sp>
      <p:pic>
        <p:nvPicPr>
          <p:cNvPr id="4" name="Picture 3">
            <a:extLst>
              <a:ext uri="{FF2B5EF4-FFF2-40B4-BE49-F238E27FC236}">
                <a16:creationId xmlns:a16="http://schemas.microsoft.com/office/drawing/2014/main" id="{9045BAE1-CAAB-4576-B686-FF0B30F64FAF}"/>
              </a:ext>
            </a:extLst>
          </p:cNvPr>
          <p:cNvPicPr>
            <a:picLocks noChangeAspect="1"/>
          </p:cNvPicPr>
          <p:nvPr/>
        </p:nvPicPr>
        <p:blipFill>
          <a:blip r:embed="rId2"/>
          <a:stretch>
            <a:fillRect/>
          </a:stretch>
        </p:blipFill>
        <p:spPr>
          <a:xfrm>
            <a:off x="1143000" y="1828800"/>
            <a:ext cx="6984388" cy="33528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Bookman Old Style" pitchFamily="18" charset="0"/>
              </a:rPr>
              <a:t>Solar VCR and Cooling</a:t>
            </a:r>
            <a:endParaRPr lang="en-IN" sz="3200" dirty="0"/>
          </a:p>
        </p:txBody>
      </p:sp>
      <p:sp>
        <p:nvSpPr>
          <p:cNvPr id="3" name="Content Placeholder 2"/>
          <p:cNvSpPr>
            <a:spLocks noGrp="1"/>
          </p:cNvSpPr>
          <p:nvPr>
            <p:ph idx="1"/>
          </p:nvPr>
        </p:nvSpPr>
        <p:spPr/>
        <p:txBody>
          <a:bodyPr>
            <a:normAutofit fontScale="77500" lnSpcReduction="20000"/>
          </a:bodyPr>
          <a:lstStyle/>
          <a:p>
            <a:pPr algn="just"/>
            <a:r>
              <a:rPr lang="en-US" dirty="0" err="1">
                <a:latin typeface="Bookman Old Style" pitchFamily="18" charset="0"/>
              </a:rPr>
              <a:t>Vapour</a:t>
            </a:r>
            <a:r>
              <a:rPr lang="en-US" dirty="0">
                <a:latin typeface="Bookman Old Style" pitchFamily="18" charset="0"/>
              </a:rPr>
              <a:t> compression system can be used for both cooling and heating. If the </a:t>
            </a:r>
            <a:r>
              <a:rPr lang="en-US" dirty="0" err="1">
                <a:latin typeface="Bookman Old Style" pitchFamily="18" charset="0"/>
              </a:rPr>
              <a:t>vapour</a:t>
            </a:r>
            <a:r>
              <a:rPr lang="en-US" dirty="0">
                <a:latin typeface="Bookman Old Style" pitchFamily="18" charset="0"/>
              </a:rPr>
              <a:t> compression system takes heat from space and releases to atmosphere, it is working as cooling system. On the other hand, if the </a:t>
            </a:r>
            <a:r>
              <a:rPr lang="en-US" dirty="0" err="1">
                <a:latin typeface="Bookman Old Style" pitchFamily="18" charset="0"/>
              </a:rPr>
              <a:t>vapour</a:t>
            </a:r>
            <a:r>
              <a:rPr lang="en-US" dirty="0">
                <a:latin typeface="Bookman Old Style" pitchFamily="18" charset="0"/>
              </a:rPr>
              <a:t> compression system takes heat from atmosphere and releases the same into the space, it is working as heat pump. The </a:t>
            </a:r>
            <a:r>
              <a:rPr lang="en-US" dirty="0" err="1">
                <a:latin typeface="Bookman Old Style" pitchFamily="18" charset="0"/>
              </a:rPr>
              <a:t>vapour</a:t>
            </a:r>
            <a:r>
              <a:rPr lang="en-US" dirty="0">
                <a:latin typeface="Bookman Old Style" pitchFamily="18" charset="0"/>
              </a:rPr>
              <a:t> compression system working with solar radiation to cool a space is shown in Figure. Solar power is converted into mechanical work using turbine which then runs a compressor coupled with it. The compressed refrigerant is expanded into evaporator, providing the requisite cooling.</a:t>
            </a:r>
            <a:endParaRPr lang="en-IN" dirty="0">
              <a:latin typeface="Bookman Old Style"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0CED-FA10-4D60-B7CC-B1FE27E3B8FC}"/>
              </a:ext>
            </a:extLst>
          </p:cNvPr>
          <p:cNvSpPr>
            <a:spLocks noGrp="1"/>
          </p:cNvSpPr>
          <p:nvPr>
            <p:ph type="title"/>
          </p:nvPr>
        </p:nvSpPr>
        <p:spPr/>
        <p:txBody>
          <a:bodyPr>
            <a:normAutofit/>
          </a:bodyPr>
          <a:lstStyle/>
          <a:p>
            <a:r>
              <a:rPr lang="en-US" sz="4000" b="1" dirty="0">
                <a:latin typeface="Bookman Old Style" panose="02050604050505020204" pitchFamily="18" charset="0"/>
              </a:rPr>
              <a:t>Longitude</a:t>
            </a:r>
            <a:endParaRPr lang="en-IN" sz="4000" dirty="0"/>
          </a:p>
        </p:txBody>
      </p:sp>
      <p:pic>
        <p:nvPicPr>
          <p:cNvPr id="4" name="Content Placeholder 11">
            <a:extLst>
              <a:ext uri="{FF2B5EF4-FFF2-40B4-BE49-F238E27FC236}">
                <a16:creationId xmlns:a16="http://schemas.microsoft.com/office/drawing/2014/main" id="{C356ED4A-57F0-4002-9CD5-20E4C751E00A}"/>
              </a:ext>
            </a:extLst>
          </p:cNvPr>
          <p:cNvPicPr>
            <a:picLocks noGrp="1" noChangeAspect="1"/>
          </p:cNvPicPr>
          <p:nvPr>
            <p:ph idx="1"/>
          </p:nvPr>
        </p:nvPicPr>
        <p:blipFill>
          <a:blip r:embed="rId2"/>
          <a:stretch>
            <a:fillRect/>
          </a:stretch>
        </p:blipFill>
        <p:spPr>
          <a:xfrm>
            <a:off x="2339752" y="1916832"/>
            <a:ext cx="4540740" cy="3312368"/>
          </a:xfrm>
        </p:spPr>
      </p:pic>
    </p:spTree>
    <p:extLst>
      <p:ext uri="{BB962C8B-B14F-4D97-AF65-F5344CB8AC3E}">
        <p14:creationId xmlns:p14="http://schemas.microsoft.com/office/powerpoint/2010/main" val="25906226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Solar Cooker</a:t>
            </a:r>
            <a:endParaRPr lang="en-IN" b="1" dirty="0">
              <a:latin typeface="Bookman Old Style" pitchFamily="18" charset="0"/>
            </a:endParaRPr>
          </a:p>
        </p:txBody>
      </p:sp>
      <p:pic>
        <p:nvPicPr>
          <p:cNvPr id="12290" name="Picture 2"/>
          <p:cNvPicPr>
            <a:picLocks noGrp="1" noChangeAspect="1" noChangeArrowheads="1"/>
          </p:cNvPicPr>
          <p:nvPr>
            <p:ph idx="1"/>
          </p:nvPr>
        </p:nvPicPr>
        <p:blipFill>
          <a:blip r:embed="rId2"/>
          <a:srcRect/>
          <a:stretch>
            <a:fillRect/>
          </a:stretch>
        </p:blipFill>
        <p:spPr bwMode="auto">
          <a:xfrm>
            <a:off x="1981200" y="2286000"/>
            <a:ext cx="5433515" cy="32004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Solar Cooker</a:t>
            </a:r>
            <a:endParaRPr lang="en-IN" dirty="0"/>
          </a:p>
        </p:txBody>
      </p:sp>
      <p:sp>
        <p:nvSpPr>
          <p:cNvPr id="3" name="Content Placeholder 2"/>
          <p:cNvSpPr>
            <a:spLocks noGrp="1"/>
          </p:cNvSpPr>
          <p:nvPr>
            <p:ph idx="1"/>
          </p:nvPr>
        </p:nvSpPr>
        <p:spPr>
          <a:xfrm>
            <a:off x="457200" y="1357298"/>
            <a:ext cx="8229600" cy="5072098"/>
          </a:xfrm>
        </p:spPr>
        <p:txBody>
          <a:bodyPr>
            <a:normAutofit fontScale="25000" lnSpcReduction="20000"/>
          </a:bodyPr>
          <a:lstStyle/>
          <a:p>
            <a:pPr lvl="0" algn="just">
              <a:buNone/>
            </a:pPr>
            <a:r>
              <a:rPr lang="en-US" dirty="0"/>
              <a:t>	</a:t>
            </a:r>
            <a:r>
              <a:rPr lang="en-US" sz="8000" dirty="0">
                <a:latin typeface="Bookman Old Style" pitchFamily="18" charset="0"/>
              </a:rPr>
              <a:t>A solar cooker consists of (</a:t>
            </a:r>
            <a:r>
              <a:rPr lang="en-US" sz="8000" dirty="0" err="1">
                <a:latin typeface="Bookman Old Style" pitchFamily="18" charset="0"/>
              </a:rPr>
              <a:t>i</a:t>
            </a:r>
            <a:r>
              <a:rPr lang="en-US" sz="8000" dirty="0">
                <a:latin typeface="Bookman Old Style" pitchFamily="18" charset="0"/>
              </a:rPr>
              <a:t>) an insulated box of blackened </a:t>
            </a:r>
            <a:r>
              <a:rPr lang="en-US" sz="8000" dirty="0" err="1">
                <a:latin typeface="Bookman Old Style" pitchFamily="18" charset="0"/>
              </a:rPr>
              <a:t>aluminium</a:t>
            </a:r>
            <a:r>
              <a:rPr lang="en-US" sz="8000" dirty="0">
                <a:latin typeface="Bookman Old Style" pitchFamily="18" charset="0"/>
              </a:rPr>
              <a:t> in which utensils with  food  materials can be kept</a:t>
            </a:r>
          </a:p>
          <a:p>
            <a:pPr lvl="0" algn="just">
              <a:buNone/>
            </a:pPr>
            <a:r>
              <a:rPr lang="en-US" sz="8000" dirty="0">
                <a:latin typeface="Bookman Old Style" pitchFamily="18" charset="0"/>
              </a:rPr>
              <a:t>	(</a:t>
            </a:r>
            <a:r>
              <a:rPr lang="en-US" sz="8000" dirty="0" err="1">
                <a:latin typeface="Bookman Old Style" pitchFamily="18" charset="0"/>
              </a:rPr>
              <a:t>i</a:t>
            </a:r>
            <a:r>
              <a:rPr lang="en-US" sz="8000" dirty="0">
                <a:latin typeface="Bookman Old Style" pitchFamily="18" charset="0"/>
              </a:rPr>
              <a:t>) reflector mirror hinged to one side of the box so that the angle of reflector can be adjusted and</a:t>
            </a:r>
            <a:endParaRPr lang="en-IN" sz="8000" dirty="0">
              <a:latin typeface="Bookman Old Style" pitchFamily="18" charset="0"/>
            </a:endParaRPr>
          </a:p>
          <a:p>
            <a:pPr lvl="0" algn="just">
              <a:buNone/>
            </a:pPr>
            <a:r>
              <a:rPr lang="en-US" sz="8000" dirty="0">
                <a:latin typeface="Bookman Old Style" pitchFamily="18" charset="0"/>
              </a:rPr>
              <a:t>	(ii) a glass cover consisting of two layers of clear window glass sheets which also serves as the box door as shown in Figure.</a:t>
            </a:r>
          </a:p>
          <a:p>
            <a:pPr algn="just">
              <a:buNone/>
            </a:pPr>
            <a:r>
              <a:rPr lang="en-US" sz="8000" dirty="0">
                <a:latin typeface="Bookman Old Style" pitchFamily="18" charset="0"/>
              </a:rPr>
              <a:t>	</a:t>
            </a:r>
          </a:p>
          <a:p>
            <a:pPr algn="just">
              <a:buNone/>
            </a:pPr>
            <a:r>
              <a:rPr lang="en-US" sz="8000" dirty="0">
                <a:latin typeface="Bookman Old Style" pitchFamily="18" charset="0"/>
              </a:rPr>
              <a:t>	The box is kept in such a way that solar radiation falls directly on the glass cover and reflector mirror is also adjusted in such a way that additional solar radiation after mirror reflection is also incident on glass cover. The glass cover traps heat owing to the greenhouse effect, that is, short-wavelengths radiation can pass inside the box but long-wavelengths radiation coming out from the box is entrapped in the box, thereby providing more heating effect. The air temperature obtained inside the box ranges from l40  to  l60°C.  This  provides  sufficient heat for boiling and cooking purposes.</a:t>
            </a:r>
            <a:endParaRPr lang="en-IN" sz="8000" dirty="0">
              <a:latin typeface="Bookman Old Style" pitchFamily="18" charset="0"/>
            </a:endParaRPr>
          </a:p>
          <a:p>
            <a:pPr algn="just"/>
            <a:endParaRPr lang="en-IN" sz="4400" dirty="0"/>
          </a:p>
          <a:p>
            <a:pPr lvl="0" algn="just"/>
            <a:endParaRPr lang="en-IN" sz="4400" dirty="0"/>
          </a:p>
          <a:p>
            <a:pPr algn="just"/>
            <a:endParaRPr lang="en-IN" sz="4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Solar Distillation</a:t>
            </a:r>
            <a:endParaRPr lang="en-IN" b="1" dirty="0">
              <a:latin typeface="Bookman Old Style" pitchFamily="18" charset="0"/>
            </a:endParaRPr>
          </a:p>
        </p:txBody>
      </p:sp>
      <p:pic>
        <p:nvPicPr>
          <p:cNvPr id="13314" name="Picture 2"/>
          <p:cNvPicPr>
            <a:picLocks noGrp="1" noChangeAspect="1" noChangeArrowheads="1"/>
          </p:cNvPicPr>
          <p:nvPr>
            <p:ph idx="1"/>
          </p:nvPr>
        </p:nvPicPr>
        <p:blipFill>
          <a:blip r:embed="rId2"/>
          <a:srcRect/>
          <a:stretch>
            <a:fillRect/>
          </a:stretch>
        </p:blipFill>
        <p:spPr bwMode="auto">
          <a:xfrm>
            <a:off x="838200" y="1905000"/>
            <a:ext cx="7919120" cy="35814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Distillation</a:t>
            </a:r>
            <a:endParaRPr lang="en-IN" sz="4000" dirty="0"/>
          </a:p>
        </p:txBody>
      </p:sp>
      <p:sp>
        <p:nvSpPr>
          <p:cNvPr id="3" name="Content Placeholder 2"/>
          <p:cNvSpPr>
            <a:spLocks noGrp="1"/>
          </p:cNvSpPr>
          <p:nvPr>
            <p:ph idx="1"/>
          </p:nvPr>
        </p:nvSpPr>
        <p:spPr/>
        <p:txBody>
          <a:bodyPr>
            <a:normAutofit fontScale="70000" lnSpcReduction="20000"/>
          </a:bodyPr>
          <a:lstStyle/>
          <a:p>
            <a:pPr algn="just"/>
            <a:r>
              <a:rPr lang="en-US" dirty="0">
                <a:latin typeface="Bookman Old Style" pitchFamily="18" charset="0"/>
              </a:rPr>
              <a:t>The process to convert saline water into pure water using solar radiation is called solar distillation. A solar device used for  this purpose is  called solar still. A solar still consists of    a shallow blackened basin filled with saline or brackish water to be distilled. It is covered  with sloping transparent roof as shown in Figure. The sun rays can pass through transparent roof and these rays are absorbed by the blackened surface of the basin, thereby increasing the temperature of water. The water in basin evaporates due to solar heat and rises to the roof. The water </a:t>
            </a:r>
            <a:r>
              <a:rPr lang="en-US" dirty="0" err="1">
                <a:latin typeface="Bookman Old Style" pitchFamily="18" charset="0"/>
              </a:rPr>
              <a:t>vapour</a:t>
            </a:r>
            <a:r>
              <a:rPr lang="en-US" dirty="0">
                <a:latin typeface="Bookman Old Style" pitchFamily="18" charset="0"/>
              </a:rPr>
              <a:t> cools down and condenses at the undersurface of the roof. The water drops or condensed water slip down along the sloping roof. The condensed water is collected by the condensate channel and drained out from the solar still.</a:t>
            </a:r>
            <a:endParaRPr lang="en-IN" dirty="0">
              <a:latin typeface="Bookman Old Style" pitchFamily="18" charset="0"/>
            </a:endParaRPr>
          </a:p>
          <a:p>
            <a:endParaRPr lang="en-IN" dirty="0"/>
          </a:p>
          <a:p>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Thermal Power plant</a:t>
            </a:r>
            <a:endParaRPr lang="en-IN" sz="4000" b="1" dirty="0">
              <a:latin typeface="Bookman Old Style" pitchFamily="18" charset="0"/>
            </a:endParaRPr>
          </a:p>
        </p:txBody>
      </p:sp>
      <p:pic>
        <p:nvPicPr>
          <p:cNvPr id="6" name="Content Placeholder 5">
            <a:extLst>
              <a:ext uri="{FF2B5EF4-FFF2-40B4-BE49-F238E27FC236}">
                <a16:creationId xmlns:a16="http://schemas.microsoft.com/office/drawing/2014/main" id="{724E8408-7CF2-4275-A575-368C7E455612}"/>
              </a:ext>
            </a:extLst>
          </p:cNvPr>
          <p:cNvPicPr>
            <a:picLocks noGrp="1" noChangeAspect="1"/>
          </p:cNvPicPr>
          <p:nvPr>
            <p:ph idx="1"/>
          </p:nvPr>
        </p:nvPicPr>
        <p:blipFill>
          <a:blip r:embed="rId2"/>
          <a:stretch>
            <a:fillRect/>
          </a:stretch>
        </p:blipFill>
        <p:spPr>
          <a:xfrm>
            <a:off x="1219200" y="1703230"/>
            <a:ext cx="6573956" cy="3630769"/>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Solar Thermal Power plant</a:t>
            </a:r>
            <a:endParaRPr lang="en-IN" sz="3600" dirty="0"/>
          </a:p>
        </p:txBody>
      </p:sp>
      <p:sp>
        <p:nvSpPr>
          <p:cNvPr id="3" name="Content Placeholder 2"/>
          <p:cNvSpPr>
            <a:spLocks noGrp="1"/>
          </p:cNvSpPr>
          <p:nvPr>
            <p:ph idx="1"/>
          </p:nvPr>
        </p:nvSpPr>
        <p:spPr/>
        <p:txBody>
          <a:bodyPr>
            <a:normAutofit fontScale="85000" lnSpcReduction="20000"/>
          </a:bodyPr>
          <a:lstStyle/>
          <a:p>
            <a:pPr>
              <a:buNone/>
            </a:pPr>
            <a:r>
              <a:rPr lang="en-US" dirty="0"/>
              <a:t>	</a:t>
            </a:r>
            <a:r>
              <a:rPr lang="en-US" dirty="0">
                <a:latin typeface="Bookman Old Style" pitchFamily="18" charset="0"/>
              </a:rPr>
              <a:t>The solar thermal power plants can use different systems, such as</a:t>
            </a:r>
            <a:endParaRPr lang="en-IN" dirty="0">
              <a:latin typeface="Bookman Old Style" pitchFamily="18" charset="0"/>
            </a:endParaRPr>
          </a:p>
          <a:p>
            <a:pPr lvl="0"/>
            <a:r>
              <a:rPr lang="en-US" dirty="0">
                <a:latin typeface="Bookman Old Style" pitchFamily="18" charset="0"/>
              </a:rPr>
              <a:t>Low temperature solar power plant using flat plate collectors</a:t>
            </a:r>
            <a:endParaRPr lang="en-IN" sz="3600" dirty="0">
              <a:latin typeface="Bookman Old Style" pitchFamily="18" charset="0"/>
            </a:endParaRPr>
          </a:p>
          <a:p>
            <a:pPr lvl="0"/>
            <a:r>
              <a:rPr lang="en-US" dirty="0">
                <a:latin typeface="Bookman Old Style" pitchFamily="18" charset="0"/>
              </a:rPr>
              <a:t>Low temperature solar power plant using solar pond</a:t>
            </a:r>
            <a:endParaRPr lang="en-IN" sz="3600" dirty="0">
              <a:latin typeface="Bookman Old Style" pitchFamily="18" charset="0"/>
            </a:endParaRPr>
          </a:p>
          <a:p>
            <a:pPr lvl="0"/>
            <a:r>
              <a:rPr lang="en-US" dirty="0">
                <a:latin typeface="Bookman Old Style" pitchFamily="18" charset="0"/>
              </a:rPr>
              <a:t>Medium temperature solar power plant using focusing collectors</a:t>
            </a:r>
            <a:endParaRPr lang="en-IN" sz="3600" dirty="0">
              <a:latin typeface="Bookman Old Style" pitchFamily="18" charset="0"/>
            </a:endParaRPr>
          </a:p>
          <a:p>
            <a:pPr lvl="0"/>
            <a:r>
              <a:rPr lang="en-US" dirty="0">
                <a:latin typeface="Bookman Old Style" pitchFamily="18" charset="0"/>
              </a:rPr>
              <a:t>High temperature solar power plant which can be</a:t>
            </a:r>
            <a:endParaRPr lang="en-IN" sz="3600" dirty="0">
              <a:latin typeface="Bookman Old Style" pitchFamily="18" charset="0"/>
            </a:endParaRPr>
          </a:p>
          <a:p>
            <a:pPr lvl="1"/>
            <a:r>
              <a:rPr lang="en-US" dirty="0">
                <a:latin typeface="Bookman Old Style" pitchFamily="18" charset="0"/>
              </a:rPr>
              <a:t>Distributed collector system called solar farms</a:t>
            </a:r>
            <a:endParaRPr lang="en-IN" sz="3200" dirty="0">
              <a:latin typeface="Bookman Old Style" pitchFamily="18" charset="0"/>
            </a:endParaRPr>
          </a:p>
          <a:p>
            <a:pPr lvl="1"/>
            <a:r>
              <a:rPr lang="en-US" dirty="0">
                <a:latin typeface="Bookman Old Style" pitchFamily="18" charset="0"/>
              </a:rPr>
              <a:t>Central receiver system or tower power plant</a:t>
            </a:r>
            <a:endParaRPr lang="en-IN" sz="3200" dirty="0">
              <a:latin typeface="Bookman Old Style" pitchFamily="18" charset="0"/>
            </a:endParaRPr>
          </a:p>
          <a:p>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Solar Thermal Power plant</a:t>
            </a:r>
            <a:endParaRPr lang="en-IN" sz="3600" dirty="0"/>
          </a:p>
        </p:txBody>
      </p:sp>
      <p:sp>
        <p:nvSpPr>
          <p:cNvPr id="3" name="Content Placeholder 2"/>
          <p:cNvSpPr>
            <a:spLocks noGrp="1"/>
          </p:cNvSpPr>
          <p:nvPr>
            <p:ph idx="1"/>
          </p:nvPr>
        </p:nvSpPr>
        <p:spPr/>
        <p:txBody>
          <a:bodyPr>
            <a:normAutofit fontScale="77500" lnSpcReduction="20000"/>
          </a:bodyPr>
          <a:lstStyle/>
          <a:p>
            <a:pPr algn="just"/>
            <a:r>
              <a:rPr lang="en-US" sz="3300" dirty="0">
                <a:latin typeface="Bookman Old Style" pitchFamily="18" charset="0"/>
              </a:rPr>
              <a:t>The principle of these plants is the same, which involves transportation of heat generated by the absorption of solar radiation. In medium and high temperature solar plants, steam is generated which is made to run a turbine with a generator coupled to it. In a low temperature solar system, transported heat is used to (</a:t>
            </a:r>
            <a:r>
              <a:rPr lang="en-US" sz="3300" dirty="0" err="1">
                <a:latin typeface="Bookman Old Style" pitchFamily="18" charset="0"/>
              </a:rPr>
              <a:t>i</a:t>
            </a:r>
            <a:r>
              <a:rPr lang="en-US" sz="3300" dirty="0">
                <a:latin typeface="Bookman Old Style" pitchFamily="18" charset="0"/>
              </a:rPr>
              <a:t>) generate </a:t>
            </a:r>
            <a:r>
              <a:rPr lang="en-US" sz="3300" dirty="0" err="1">
                <a:latin typeface="Bookman Old Style" pitchFamily="18" charset="0"/>
              </a:rPr>
              <a:t>vapour</a:t>
            </a:r>
            <a:r>
              <a:rPr lang="en-US" sz="3300" dirty="0">
                <a:latin typeface="Bookman Old Style" pitchFamily="18" charset="0"/>
              </a:rPr>
              <a:t> of low boiling point refrigerant using a heat exchanger and (ii) to run a turbine coupled with generator using refrigerant </a:t>
            </a:r>
            <a:r>
              <a:rPr lang="en-US" sz="3300" dirty="0" err="1">
                <a:latin typeface="Bookman Old Style" pitchFamily="18" charset="0"/>
              </a:rPr>
              <a:t>vapour</a:t>
            </a:r>
            <a:r>
              <a:rPr lang="en-US" sz="3300" dirty="0">
                <a:latin typeface="Bookman Old Style" pitchFamily="18" charset="0"/>
              </a:rPr>
              <a:t>. A central tower receiver solar power plant is shown in Figure.</a:t>
            </a:r>
            <a:endParaRPr lang="en-IN" sz="3300" dirty="0">
              <a:latin typeface="Bookman Old Style" pitchFamily="18" charset="0"/>
            </a:endParaRPr>
          </a:p>
          <a:p>
            <a:pPr algn="just"/>
            <a:r>
              <a:rPr lang="en-US" sz="3300" dirty="0">
                <a:latin typeface="Bookman Old Style" pitchFamily="18" charset="0"/>
              </a:rPr>
              <a:t> </a:t>
            </a:r>
            <a:endParaRPr lang="en-IN" sz="3300" dirty="0">
              <a:latin typeface="Bookman Old Style" pitchFamily="18" charset="0"/>
            </a:endParaRPr>
          </a:p>
          <a:p>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itchFamily="18" charset="0"/>
              </a:rPr>
              <a:t>Solar Green House</a:t>
            </a:r>
            <a:endParaRPr lang="en-IN" b="1" dirty="0">
              <a:latin typeface="Bookman Old Style" pitchFamily="18" charset="0"/>
            </a:endParaRPr>
          </a:p>
        </p:txBody>
      </p:sp>
      <p:pic>
        <p:nvPicPr>
          <p:cNvPr id="15362" name="Picture 2"/>
          <p:cNvPicPr>
            <a:picLocks noGrp="1" noChangeAspect="1" noChangeArrowheads="1"/>
          </p:cNvPicPr>
          <p:nvPr>
            <p:ph idx="1"/>
          </p:nvPr>
        </p:nvPicPr>
        <p:blipFill>
          <a:blip r:embed="rId2"/>
          <a:srcRect/>
          <a:stretch>
            <a:fillRect/>
          </a:stretch>
        </p:blipFill>
        <p:spPr bwMode="auto">
          <a:xfrm>
            <a:off x="1066800" y="1676400"/>
            <a:ext cx="6932035" cy="3118644"/>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Green House</a:t>
            </a:r>
            <a:endParaRPr lang="en-IN" sz="4000" dirty="0"/>
          </a:p>
        </p:txBody>
      </p:sp>
      <p:sp>
        <p:nvSpPr>
          <p:cNvPr id="3" name="Content Placeholder 2"/>
          <p:cNvSpPr>
            <a:spLocks noGrp="1"/>
          </p:cNvSpPr>
          <p:nvPr>
            <p:ph idx="1"/>
          </p:nvPr>
        </p:nvSpPr>
        <p:spPr/>
        <p:txBody>
          <a:bodyPr>
            <a:normAutofit fontScale="70000" lnSpcReduction="20000"/>
          </a:bodyPr>
          <a:lstStyle/>
          <a:p>
            <a:pPr algn="just"/>
            <a:r>
              <a:rPr lang="en-US" dirty="0">
                <a:latin typeface="Bookman Old Style" pitchFamily="18" charset="0"/>
              </a:rPr>
              <a:t>A greenhouse is a shed or enclosure in which a proper environment is provided to enable the growth and production of vegetables and flowering plants even during adverse and severe climatic conditions prevailing outside. Any vegetable or flowering plants can be grown through- out the year if suitable environmental conditions are provided.</a:t>
            </a:r>
            <a:endParaRPr lang="en-IN" dirty="0">
              <a:latin typeface="Bookman Old Style" pitchFamily="18" charset="0"/>
            </a:endParaRPr>
          </a:p>
          <a:p>
            <a:pPr algn="just"/>
            <a:r>
              <a:rPr lang="en-US" dirty="0">
                <a:latin typeface="Bookman Old Style" pitchFamily="18" charset="0"/>
              </a:rPr>
              <a:t>In a greenhouse, visible light, carbon dioxide and water are provided as required for photosynthesis process. The photosynthesis process can be given as</a:t>
            </a:r>
            <a:endParaRPr lang="en-IN" dirty="0">
              <a:latin typeface="Bookman Old Style" pitchFamily="18" charset="0"/>
            </a:endParaRPr>
          </a:p>
          <a:p>
            <a:pPr algn="just">
              <a:buNone/>
            </a:pPr>
            <a:r>
              <a:rPr lang="en-US" dirty="0">
                <a:latin typeface="Bookman Old Style" pitchFamily="18" charset="0"/>
              </a:rPr>
              <a:t>		Light energy + CO2 + water = Carbohydrate + O2</a:t>
            </a:r>
            <a:endParaRPr lang="en-IN" dirty="0">
              <a:latin typeface="Bookman Old Style" pitchFamily="18" charset="0"/>
            </a:endParaRPr>
          </a:p>
          <a:p>
            <a:pPr algn="just"/>
            <a:r>
              <a:rPr lang="en-US" dirty="0">
                <a:latin typeface="Bookman Old Style" pitchFamily="18" charset="0"/>
              </a:rPr>
              <a:t>The carbohydrate produced in photosynthesis is used by plants during respiration process for growth. The respiration process can be given as</a:t>
            </a:r>
            <a:endParaRPr lang="en-IN" dirty="0">
              <a:latin typeface="Bookman Old Style" pitchFamily="18" charset="0"/>
            </a:endParaRPr>
          </a:p>
          <a:p>
            <a:pPr algn="just">
              <a:buNone/>
            </a:pPr>
            <a:r>
              <a:rPr lang="en-US" dirty="0">
                <a:latin typeface="Bookman Old Style" pitchFamily="18" charset="0"/>
              </a:rPr>
              <a:t>		Carbohydrate + O2 = CO2 + energy + water</a:t>
            </a:r>
            <a:endParaRPr lang="en-IN" dirty="0">
              <a:latin typeface="Bookman Old Style" pitchFamily="18" charset="0"/>
            </a:endParaRPr>
          </a:p>
          <a:p>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Green House</a:t>
            </a:r>
            <a:endParaRPr lang="en-IN" sz="4000" dirty="0"/>
          </a:p>
        </p:txBody>
      </p:sp>
      <p:sp>
        <p:nvSpPr>
          <p:cNvPr id="3" name="Content Placeholder 2"/>
          <p:cNvSpPr>
            <a:spLocks noGrp="1"/>
          </p:cNvSpPr>
          <p:nvPr>
            <p:ph idx="1"/>
          </p:nvPr>
        </p:nvSpPr>
        <p:spPr/>
        <p:txBody>
          <a:bodyPr>
            <a:normAutofit fontScale="70000" lnSpcReduction="20000"/>
          </a:bodyPr>
          <a:lstStyle/>
          <a:p>
            <a:pPr algn="just"/>
            <a:r>
              <a:rPr lang="en-US" sz="3400" dirty="0">
                <a:latin typeface="Bookman Old Style" pitchFamily="18" charset="0"/>
              </a:rPr>
              <a:t>A typical greenhouse is shown in Figure. To ensure enough sunlight inside the greenhouse, sufficient glass or transparent plastic sheet is provided in roof and walls in the greenhouse facing the sun. For roof, two layers of glass or plastic sheets are provided with small air gap in between to obtain proper thermal insulation. The air gap helps in entrapping the solar radiation inside the greenhouse as it prevents the passing out of long-wavelength radiation from inside of the greenhouse to the atmosphere. Adequate presence of carbon dioxide is ensured by (</a:t>
            </a:r>
            <a:r>
              <a:rPr lang="en-US" sz="3400" dirty="0" err="1">
                <a:latin typeface="Bookman Old Style" pitchFamily="18" charset="0"/>
              </a:rPr>
              <a:t>i</a:t>
            </a:r>
            <a:r>
              <a:rPr lang="en-US" sz="3400" dirty="0">
                <a:latin typeface="Bookman Old Style" pitchFamily="18" charset="0"/>
              </a:rPr>
              <a:t>) supplying outside air (ii) using organic manure (iii) combustion of </a:t>
            </a:r>
            <a:r>
              <a:rPr lang="en-US" sz="3400" dirty="0" err="1">
                <a:latin typeface="Bookman Old Style" pitchFamily="18" charset="0"/>
              </a:rPr>
              <a:t>sulphur</a:t>
            </a:r>
            <a:r>
              <a:rPr lang="en-US" sz="3400" dirty="0">
                <a:latin typeface="Bookman Old Style" pitchFamily="18" charset="0"/>
              </a:rPr>
              <a:t>-free fossil fuels and (iv) carbon dioxide gas.</a:t>
            </a:r>
            <a:endParaRPr lang="en-IN" sz="3400" dirty="0">
              <a:latin typeface="Bookman Old Style" pitchFamily="18"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Basic Sun-earth Angles</a:t>
            </a:r>
            <a:endParaRPr lang="en-IN" sz="4000" b="1" dirty="0">
              <a:latin typeface="Bookman Old Style" pitchFamily="18" charset="0"/>
            </a:endParaRPr>
          </a:p>
        </p:txBody>
      </p:sp>
      <p:pic>
        <p:nvPicPr>
          <p:cNvPr id="6" name="Content Placeholder 5">
            <a:extLst>
              <a:ext uri="{FF2B5EF4-FFF2-40B4-BE49-F238E27FC236}">
                <a16:creationId xmlns:a16="http://schemas.microsoft.com/office/drawing/2014/main" id="{EBA8920D-820D-4867-83F8-503586751FCC}"/>
              </a:ext>
            </a:extLst>
          </p:cNvPr>
          <p:cNvPicPr>
            <a:picLocks noGrp="1" noChangeAspect="1"/>
          </p:cNvPicPr>
          <p:nvPr>
            <p:ph idx="1"/>
          </p:nvPr>
        </p:nvPicPr>
        <p:blipFill>
          <a:blip r:embed="rId2"/>
          <a:stretch>
            <a:fillRect/>
          </a:stretch>
        </p:blipFill>
        <p:spPr>
          <a:xfrm>
            <a:off x="1219200" y="1524000"/>
            <a:ext cx="6296025" cy="3606612"/>
          </a:xfrm>
        </p:spPr>
      </p:pic>
      <p:pic>
        <p:nvPicPr>
          <p:cNvPr id="4" name="Picture 3">
            <a:extLst>
              <a:ext uri="{FF2B5EF4-FFF2-40B4-BE49-F238E27FC236}">
                <a16:creationId xmlns:a16="http://schemas.microsoft.com/office/drawing/2014/main" id="{30F7595F-2DCC-4C52-9839-122A745411B1}"/>
              </a:ext>
            </a:extLst>
          </p:cNvPr>
          <p:cNvPicPr>
            <a:picLocks noChangeAspect="1"/>
          </p:cNvPicPr>
          <p:nvPr/>
        </p:nvPicPr>
        <p:blipFill>
          <a:blip r:embed="rId3"/>
          <a:stretch>
            <a:fillRect/>
          </a:stretch>
        </p:blipFill>
        <p:spPr>
          <a:xfrm>
            <a:off x="633412" y="5410200"/>
            <a:ext cx="7467600" cy="793621"/>
          </a:xfrm>
          <a:prstGeom prst="rect">
            <a:avLst/>
          </a:prstGeom>
        </p:spPr>
      </p:pic>
      <p:sp>
        <p:nvSpPr>
          <p:cNvPr id="5" name="TextBox 4">
            <a:extLst>
              <a:ext uri="{FF2B5EF4-FFF2-40B4-BE49-F238E27FC236}">
                <a16:creationId xmlns:a16="http://schemas.microsoft.com/office/drawing/2014/main" id="{D0A6EF29-0663-41AF-B5DC-86927C624643}"/>
              </a:ext>
            </a:extLst>
          </p:cNvPr>
          <p:cNvSpPr txBox="1"/>
          <p:nvPr/>
        </p:nvSpPr>
        <p:spPr>
          <a:xfrm flipH="1">
            <a:off x="251520" y="4945946"/>
            <a:ext cx="4038600" cy="369332"/>
          </a:xfrm>
          <a:prstGeom prst="rect">
            <a:avLst/>
          </a:prstGeom>
          <a:noFill/>
        </p:spPr>
        <p:txBody>
          <a:bodyPr wrap="square" rtlCol="0">
            <a:spAutoFit/>
          </a:bodyPr>
          <a:lstStyle/>
          <a:p>
            <a:r>
              <a:rPr lang="en-US" dirty="0">
                <a:latin typeface="Bookman Old Style" panose="02050604050505020204" pitchFamily="18" charset="0"/>
              </a:rPr>
              <a:t>Latitude or Angle of Latitude</a:t>
            </a:r>
            <a:endParaRPr lang="en-IN" dirty="0">
              <a:latin typeface="Bookman Old Style" panose="020506040505050202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Solar Photovoltaic Systems</a:t>
            </a:r>
            <a:endParaRPr lang="en-IN" sz="4000" b="1" dirty="0">
              <a:latin typeface="Bookman Old Style" pitchFamily="18" charset="0"/>
            </a:endParaRPr>
          </a:p>
        </p:txBody>
      </p:sp>
      <p:sp>
        <p:nvSpPr>
          <p:cNvPr id="5" name="Content Placeholder 4"/>
          <p:cNvSpPr>
            <a:spLocks noGrp="1"/>
          </p:cNvSpPr>
          <p:nvPr>
            <p:ph idx="1"/>
          </p:nvPr>
        </p:nvSpPr>
        <p:spPr/>
        <p:txBody>
          <a:bodyPr/>
          <a:lstStyle/>
          <a:p>
            <a:r>
              <a:rPr lang="en-US" dirty="0">
                <a:latin typeface="Bookman Old Style" pitchFamily="18" charset="0"/>
              </a:rPr>
              <a:t>Solar cell Fundamentals</a:t>
            </a:r>
          </a:p>
          <a:p>
            <a:pPr lvl="2"/>
            <a:r>
              <a:rPr lang="en-US" dirty="0">
                <a:latin typeface="Bookman Old Style" pitchFamily="18" charset="0"/>
              </a:rPr>
              <a:t>Valence Band</a:t>
            </a:r>
          </a:p>
          <a:p>
            <a:pPr lvl="2"/>
            <a:r>
              <a:rPr lang="en-US" dirty="0">
                <a:latin typeface="Bookman Old Style" pitchFamily="18" charset="0"/>
              </a:rPr>
              <a:t>Conduction Band</a:t>
            </a:r>
          </a:p>
          <a:p>
            <a:pPr lvl="2"/>
            <a:r>
              <a:rPr lang="en-US" dirty="0">
                <a:latin typeface="Bookman Old Style" pitchFamily="18" charset="0"/>
              </a:rPr>
              <a:t>Forbidden Band</a:t>
            </a:r>
            <a:endParaRPr lang="en-IN" dirty="0">
              <a:latin typeface="Bookman Old Style" pitchFamily="18" charset="0"/>
            </a:endParaRPr>
          </a:p>
        </p:txBody>
      </p:sp>
      <p:pic>
        <p:nvPicPr>
          <p:cNvPr id="4" name="Picture 3">
            <a:extLst>
              <a:ext uri="{FF2B5EF4-FFF2-40B4-BE49-F238E27FC236}">
                <a16:creationId xmlns:a16="http://schemas.microsoft.com/office/drawing/2014/main" id="{16696A5E-1866-4AA3-8C2D-879737E199CF}"/>
              </a:ext>
            </a:extLst>
          </p:cNvPr>
          <p:cNvPicPr>
            <a:picLocks noChangeAspect="1"/>
          </p:cNvPicPr>
          <p:nvPr/>
        </p:nvPicPr>
        <p:blipFill>
          <a:blip r:embed="rId2"/>
          <a:stretch>
            <a:fillRect/>
          </a:stretch>
        </p:blipFill>
        <p:spPr>
          <a:xfrm>
            <a:off x="4572000" y="3391678"/>
            <a:ext cx="3619500" cy="254317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Solar Photovoltaic Systems</a:t>
            </a:r>
            <a:endParaRPr lang="en-IN" sz="3600" dirty="0"/>
          </a:p>
        </p:txBody>
      </p:sp>
      <p:sp>
        <p:nvSpPr>
          <p:cNvPr id="3" name="Content Placeholder 2"/>
          <p:cNvSpPr>
            <a:spLocks noGrp="1"/>
          </p:cNvSpPr>
          <p:nvPr>
            <p:ph idx="1"/>
          </p:nvPr>
        </p:nvSpPr>
        <p:spPr/>
        <p:txBody>
          <a:bodyPr>
            <a:normAutofit/>
          </a:bodyPr>
          <a:lstStyle/>
          <a:p>
            <a:pPr algn="just"/>
            <a:r>
              <a:rPr lang="en-US" sz="2400" dirty="0">
                <a:latin typeface="Bookman Old Style" pitchFamily="18" charset="0"/>
              </a:rPr>
              <a:t>The electrons in the outermost shell of an atom are called valence electrons. The band occupied by valence electrons is called valence band. The highest permitted band is called the conduction band, which is at higher energy level than the valence band. The electrons in this band move freely. The energy gap in between the conduction band and the valence band is called forbidden band as electrons cannot exist in this band.</a:t>
            </a:r>
            <a:endParaRPr lang="en-IN" sz="2400" dirty="0">
              <a:latin typeface="Bookman Old Style" pitchFamily="18" charset="0"/>
            </a:endParaRPr>
          </a:p>
          <a:p>
            <a:endParaRPr lang="en-I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a:latin typeface="Bookman Old Style" pitchFamily="18" charset="0"/>
              </a:rPr>
              <a:t>Conductor, Semiconductor and Insulators</a:t>
            </a:r>
            <a:endParaRPr lang="en-IN" sz="3600" b="1" dirty="0">
              <a:latin typeface="Bookman Old Style" pitchFamily="18" charset="0"/>
            </a:endParaRPr>
          </a:p>
        </p:txBody>
      </p:sp>
      <p:sp>
        <p:nvSpPr>
          <p:cNvPr id="8" name="TextBox 7"/>
          <p:cNvSpPr txBox="1"/>
          <p:nvPr/>
        </p:nvSpPr>
        <p:spPr>
          <a:xfrm>
            <a:off x="609600" y="3505200"/>
            <a:ext cx="2242280" cy="646331"/>
          </a:xfrm>
          <a:prstGeom prst="rect">
            <a:avLst/>
          </a:prstGeom>
          <a:noFill/>
        </p:spPr>
        <p:txBody>
          <a:bodyPr wrap="none" rtlCol="0">
            <a:spAutoFit/>
          </a:bodyPr>
          <a:lstStyle/>
          <a:p>
            <a:r>
              <a:rPr lang="en-US" dirty="0"/>
              <a:t>Overlapping of bands </a:t>
            </a:r>
          </a:p>
          <a:p>
            <a:r>
              <a:rPr lang="en-US" dirty="0"/>
              <a:t>In conductors</a:t>
            </a:r>
            <a:endParaRPr lang="en-IN" dirty="0"/>
          </a:p>
        </p:txBody>
      </p:sp>
      <p:sp>
        <p:nvSpPr>
          <p:cNvPr id="9" name="TextBox 8"/>
          <p:cNvSpPr txBox="1"/>
          <p:nvPr/>
        </p:nvSpPr>
        <p:spPr>
          <a:xfrm>
            <a:off x="3657600" y="4876800"/>
            <a:ext cx="2439129" cy="646331"/>
          </a:xfrm>
          <a:prstGeom prst="rect">
            <a:avLst/>
          </a:prstGeom>
          <a:noFill/>
        </p:spPr>
        <p:txBody>
          <a:bodyPr wrap="none" rtlCol="0">
            <a:spAutoFit/>
          </a:bodyPr>
          <a:lstStyle/>
          <a:p>
            <a:r>
              <a:rPr lang="en-US" dirty="0"/>
              <a:t>Narrow gap in between </a:t>
            </a:r>
          </a:p>
          <a:p>
            <a:r>
              <a:rPr lang="en-US" dirty="0"/>
              <a:t>In semiconductors</a:t>
            </a:r>
            <a:endParaRPr lang="en-IN" dirty="0"/>
          </a:p>
        </p:txBody>
      </p:sp>
      <p:sp>
        <p:nvSpPr>
          <p:cNvPr id="10" name="TextBox 9"/>
          <p:cNvSpPr txBox="1"/>
          <p:nvPr/>
        </p:nvSpPr>
        <p:spPr>
          <a:xfrm>
            <a:off x="6629400" y="5943600"/>
            <a:ext cx="2232150" cy="646331"/>
          </a:xfrm>
          <a:prstGeom prst="rect">
            <a:avLst/>
          </a:prstGeom>
          <a:noFill/>
        </p:spPr>
        <p:txBody>
          <a:bodyPr wrap="none" rtlCol="0">
            <a:spAutoFit/>
          </a:bodyPr>
          <a:lstStyle/>
          <a:p>
            <a:r>
              <a:rPr lang="en-US" dirty="0"/>
              <a:t>Wide gap in between </a:t>
            </a:r>
          </a:p>
          <a:p>
            <a:r>
              <a:rPr lang="en-US" dirty="0"/>
              <a:t>Bands in insulator</a:t>
            </a:r>
            <a:endParaRPr lang="en-IN" dirty="0"/>
          </a:p>
        </p:txBody>
      </p:sp>
      <p:pic>
        <p:nvPicPr>
          <p:cNvPr id="11" name="Content Placeholder 10">
            <a:extLst>
              <a:ext uri="{FF2B5EF4-FFF2-40B4-BE49-F238E27FC236}">
                <a16:creationId xmlns:a16="http://schemas.microsoft.com/office/drawing/2014/main" id="{15E184F1-F7E0-4023-8C7E-6D0C9F85DFFB}"/>
              </a:ext>
            </a:extLst>
          </p:cNvPr>
          <p:cNvPicPr>
            <a:picLocks noGrp="1" noChangeAspect="1"/>
          </p:cNvPicPr>
          <p:nvPr>
            <p:ph idx="1"/>
          </p:nvPr>
        </p:nvPicPr>
        <p:blipFill>
          <a:blip r:embed="rId2"/>
          <a:stretch>
            <a:fillRect/>
          </a:stretch>
        </p:blipFill>
        <p:spPr>
          <a:xfrm>
            <a:off x="381000" y="1666875"/>
            <a:ext cx="2997702" cy="1609725"/>
          </a:xfrm>
        </p:spPr>
      </p:pic>
      <p:pic>
        <p:nvPicPr>
          <p:cNvPr id="13" name="Picture 12">
            <a:extLst>
              <a:ext uri="{FF2B5EF4-FFF2-40B4-BE49-F238E27FC236}">
                <a16:creationId xmlns:a16="http://schemas.microsoft.com/office/drawing/2014/main" id="{4AB73CF6-D391-41E5-B79B-E4E82EE7E970}"/>
              </a:ext>
            </a:extLst>
          </p:cNvPr>
          <p:cNvPicPr>
            <a:picLocks noChangeAspect="1"/>
          </p:cNvPicPr>
          <p:nvPr/>
        </p:nvPicPr>
        <p:blipFill>
          <a:blip r:embed="rId3"/>
          <a:stretch>
            <a:fillRect/>
          </a:stretch>
        </p:blipFill>
        <p:spPr>
          <a:xfrm>
            <a:off x="3362325" y="2486025"/>
            <a:ext cx="2419350" cy="1885950"/>
          </a:xfrm>
          <a:prstGeom prst="rect">
            <a:avLst/>
          </a:prstGeom>
        </p:spPr>
      </p:pic>
      <p:pic>
        <p:nvPicPr>
          <p:cNvPr id="15" name="Picture 14">
            <a:extLst>
              <a:ext uri="{FF2B5EF4-FFF2-40B4-BE49-F238E27FC236}">
                <a16:creationId xmlns:a16="http://schemas.microsoft.com/office/drawing/2014/main" id="{818D2EF6-1661-4BD2-B71C-96E0ACDBB5A3}"/>
              </a:ext>
            </a:extLst>
          </p:cNvPr>
          <p:cNvPicPr>
            <a:picLocks noChangeAspect="1"/>
          </p:cNvPicPr>
          <p:nvPr/>
        </p:nvPicPr>
        <p:blipFill>
          <a:blip r:embed="rId4"/>
          <a:stretch>
            <a:fillRect/>
          </a:stretch>
        </p:blipFill>
        <p:spPr>
          <a:xfrm>
            <a:off x="6411125" y="3933357"/>
            <a:ext cx="2384141" cy="1695762"/>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200" b="1" dirty="0">
                <a:latin typeface="Bookman Old Style" pitchFamily="18" charset="0"/>
              </a:rPr>
              <a:t>Conductor, Semiconductor and Insulators</a:t>
            </a:r>
            <a:endParaRPr lang="en-IN" sz="3200" dirty="0"/>
          </a:p>
        </p:txBody>
      </p:sp>
      <p:sp>
        <p:nvSpPr>
          <p:cNvPr id="3" name="Content Placeholder 2"/>
          <p:cNvSpPr>
            <a:spLocks noGrp="1"/>
          </p:cNvSpPr>
          <p:nvPr>
            <p:ph idx="1"/>
          </p:nvPr>
        </p:nvSpPr>
        <p:spPr/>
        <p:txBody>
          <a:bodyPr>
            <a:normAutofit/>
          </a:bodyPr>
          <a:lstStyle/>
          <a:p>
            <a:pPr marL="0" indent="0" algn="just">
              <a:buNone/>
            </a:pPr>
            <a:r>
              <a:rPr lang="en-US" sz="2600" dirty="0">
                <a:latin typeface="Bookman Old Style" pitchFamily="18" charset="0"/>
              </a:rPr>
              <a:t>No forbidden band exists between the valence band and the conduction band in a conductor. The electrons can move easily from valence band to conduction band. However, forbidden band exists both in insulator and semiconductor. The forbidden band in insulator is more wide (more energy gap between valence and conduction bands) compared to semiconductor. Insulator cannot conduct electricity owing to wide energy gap existing between valence and conduction bands.</a:t>
            </a:r>
            <a:endParaRPr lang="en-IN" sz="2600" dirty="0">
              <a:latin typeface="Bookman Old Style" pitchFamily="18" charset="0"/>
            </a:endParaRPr>
          </a:p>
          <a:p>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itchFamily="18" charset="0"/>
              </a:rPr>
              <a:t>Semiconductors</a:t>
            </a:r>
            <a:endParaRPr lang="en-IN" sz="4000" b="1" dirty="0">
              <a:latin typeface="Bookman Old Style" pitchFamily="18" charset="0"/>
            </a:endParaRPr>
          </a:p>
        </p:txBody>
      </p:sp>
      <p:sp>
        <p:nvSpPr>
          <p:cNvPr id="5" name="TextBox 4"/>
          <p:cNvSpPr txBox="1"/>
          <p:nvPr/>
        </p:nvSpPr>
        <p:spPr>
          <a:xfrm>
            <a:off x="1295400" y="4114800"/>
            <a:ext cx="2646878" cy="369332"/>
          </a:xfrm>
          <a:prstGeom prst="rect">
            <a:avLst/>
          </a:prstGeom>
          <a:noFill/>
        </p:spPr>
        <p:txBody>
          <a:bodyPr wrap="none" rtlCol="0">
            <a:spAutoFit/>
          </a:bodyPr>
          <a:lstStyle/>
          <a:p>
            <a:r>
              <a:rPr lang="en-US" dirty="0">
                <a:latin typeface="Bookman Old Style" pitchFamily="18" charset="0"/>
              </a:rPr>
              <a:t>n-type semiconductor</a:t>
            </a:r>
            <a:endParaRPr lang="en-IN" dirty="0">
              <a:latin typeface="Bookman Old Style" pitchFamily="18" charset="0"/>
            </a:endParaRPr>
          </a:p>
        </p:txBody>
      </p:sp>
      <p:sp>
        <p:nvSpPr>
          <p:cNvPr id="7" name="TextBox 6"/>
          <p:cNvSpPr txBox="1"/>
          <p:nvPr/>
        </p:nvSpPr>
        <p:spPr>
          <a:xfrm>
            <a:off x="5334000" y="4267200"/>
            <a:ext cx="2637260" cy="369332"/>
          </a:xfrm>
          <a:prstGeom prst="rect">
            <a:avLst/>
          </a:prstGeom>
          <a:noFill/>
        </p:spPr>
        <p:txBody>
          <a:bodyPr wrap="none" rtlCol="0">
            <a:spAutoFit/>
          </a:bodyPr>
          <a:lstStyle/>
          <a:p>
            <a:r>
              <a:rPr lang="en-US" dirty="0">
                <a:latin typeface="Bookman Old Style" pitchFamily="18" charset="0"/>
              </a:rPr>
              <a:t>p-type semiconductor</a:t>
            </a:r>
            <a:endParaRPr lang="en-IN" dirty="0">
              <a:latin typeface="Bookman Old Style" pitchFamily="18" charset="0"/>
            </a:endParaRPr>
          </a:p>
        </p:txBody>
      </p:sp>
      <p:sp>
        <p:nvSpPr>
          <p:cNvPr id="8" name="TextBox 7"/>
          <p:cNvSpPr txBox="1"/>
          <p:nvPr/>
        </p:nvSpPr>
        <p:spPr>
          <a:xfrm>
            <a:off x="990600" y="4572000"/>
            <a:ext cx="2842445" cy="646331"/>
          </a:xfrm>
          <a:prstGeom prst="rect">
            <a:avLst/>
          </a:prstGeom>
          <a:noFill/>
        </p:spPr>
        <p:txBody>
          <a:bodyPr wrap="none" rtlCol="0">
            <a:spAutoFit/>
          </a:bodyPr>
          <a:lstStyle/>
          <a:p>
            <a:r>
              <a:rPr lang="en-US" dirty="0">
                <a:latin typeface="Bookman Old Style" pitchFamily="18" charset="0"/>
              </a:rPr>
              <a:t>Arsenic (Valence 5)</a:t>
            </a:r>
          </a:p>
          <a:p>
            <a:r>
              <a:rPr lang="en-US" dirty="0">
                <a:latin typeface="Bookman Old Style" pitchFamily="18" charset="0"/>
              </a:rPr>
              <a:t>Germanium (Valence 4)</a:t>
            </a:r>
            <a:endParaRPr lang="en-IN" dirty="0">
              <a:latin typeface="Bookman Old Style" pitchFamily="18" charset="0"/>
            </a:endParaRPr>
          </a:p>
        </p:txBody>
      </p:sp>
      <p:sp>
        <p:nvSpPr>
          <p:cNvPr id="9" name="TextBox 8"/>
          <p:cNvSpPr txBox="1"/>
          <p:nvPr/>
        </p:nvSpPr>
        <p:spPr>
          <a:xfrm>
            <a:off x="5257800" y="4953000"/>
            <a:ext cx="2842445" cy="646331"/>
          </a:xfrm>
          <a:prstGeom prst="rect">
            <a:avLst/>
          </a:prstGeom>
          <a:noFill/>
        </p:spPr>
        <p:txBody>
          <a:bodyPr wrap="none" rtlCol="0">
            <a:spAutoFit/>
          </a:bodyPr>
          <a:lstStyle/>
          <a:p>
            <a:r>
              <a:rPr lang="en-US" dirty="0" err="1">
                <a:latin typeface="Bookman Old Style" pitchFamily="18" charset="0"/>
              </a:rPr>
              <a:t>Aluminium</a:t>
            </a:r>
            <a:r>
              <a:rPr lang="en-US" dirty="0">
                <a:latin typeface="Bookman Old Style" pitchFamily="18" charset="0"/>
              </a:rPr>
              <a:t> (Valence 3)</a:t>
            </a:r>
          </a:p>
          <a:p>
            <a:r>
              <a:rPr lang="en-US" dirty="0">
                <a:latin typeface="Bookman Old Style" pitchFamily="18" charset="0"/>
              </a:rPr>
              <a:t>Germanium (Valence 4)</a:t>
            </a:r>
            <a:endParaRPr lang="en-IN" dirty="0">
              <a:latin typeface="Bookman Old Style" pitchFamily="18" charset="0"/>
            </a:endParaRPr>
          </a:p>
        </p:txBody>
      </p:sp>
      <p:pic>
        <p:nvPicPr>
          <p:cNvPr id="10" name="Content Placeholder 9">
            <a:extLst>
              <a:ext uri="{FF2B5EF4-FFF2-40B4-BE49-F238E27FC236}">
                <a16:creationId xmlns:a16="http://schemas.microsoft.com/office/drawing/2014/main" id="{D5B34EBA-D56F-48EB-AE79-4F0D8DABB351}"/>
              </a:ext>
            </a:extLst>
          </p:cNvPr>
          <p:cNvPicPr>
            <a:picLocks noGrp="1" noChangeAspect="1"/>
          </p:cNvPicPr>
          <p:nvPr>
            <p:ph idx="1"/>
          </p:nvPr>
        </p:nvPicPr>
        <p:blipFill>
          <a:blip r:embed="rId2"/>
          <a:stretch>
            <a:fillRect/>
          </a:stretch>
        </p:blipFill>
        <p:spPr>
          <a:xfrm>
            <a:off x="685800" y="1672667"/>
            <a:ext cx="4162425" cy="2381250"/>
          </a:xfrm>
        </p:spPr>
      </p:pic>
      <p:pic>
        <p:nvPicPr>
          <p:cNvPr id="12" name="Picture 11">
            <a:extLst>
              <a:ext uri="{FF2B5EF4-FFF2-40B4-BE49-F238E27FC236}">
                <a16:creationId xmlns:a16="http://schemas.microsoft.com/office/drawing/2014/main" id="{6ECE86DF-74FE-48A0-8BBE-BA15B6EDEC4A}"/>
              </a:ext>
            </a:extLst>
          </p:cNvPr>
          <p:cNvPicPr>
            <a:picLocks noChangeAspect="1"/>
          </p:cNvPicPr>
          <p:nvPr/>
        </p:nvPicPr>
        <p:blipFill>
          <a:blip r:embed="rId3"/>
          <a:stretch>
            <a:fillRect/>
          </a:stretch>
        </p:blipFill>
        <p:spPr>
          <a:xfrm>
            <a:off x="4953000" y="1909293"/>
            <a:ext cx="2982113" cy="1976907"/>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8229600" cy="654032"/>
          </a:xfrm>
        </p:spPr>
        <p:txBody>
          <a:bodyPr>
            <a:normAutofit fontScale="90000"/>
          </a:bodyPr>
          <a:lstStyle/>
          <a:p>
            <a:r>
              <a:rPr lang="en-US" sz="4000" b="1" dirty="0">
                <a:latin typeface="Bookman Old Style" pitchFamily="18" charset="0"/>
              </a:rPr>
              <a:t>Semiconductors</a:t>
            </a:r>
            <a:endParaRPr lang="en-IN" sz="4000" dirty="0"/>
          </a:p>
        </p:txBody>
      </p:sp>
      <p:pic>
        <p:nvPicPr>
          <p:cNvPr id="1027" name="Picture 3"/>
          <p:cNvPicPr>
            <a:picLocks noChangeAspect="1" noChangeArrowheads="1"/>
          </p:cNvPicPr>
          <p:nvPr/>
        </p:nvPicPr>
        <p:blipFill>
          <a:blip r:embed="rId2"/>
          <a:srcRect/>
          <a:stretch>
            <a:fillRect/>
          </a:stretch>
        </p:blipFill>
        <p:spPr bwMode="auto">
          <a:xfrm>
            <a:off x="428596" y="1142984"/>
            <a:ext cx="4056535" cy="2786082"/>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000496" y="3857628"/>
            <a:ext cx="4770177" cy="2714644"/>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b="1" dirty="0">
                <a:latin typeface="Bookman Old Style" pitchFamily="18" charset="0"/>
              </a:rPr>
              <a:t>Depletion Layer</a:t>
            </a:r>
            <a:endParaRPr lang="en-IN" sz="4000" b="1" dirty="0">
              <a:latin typeface="Bookman Old Style" pitchFamily="18" charset="0"/>
            </a:endParaRPr>
          </a:p>
        </p:txBody>
      </p:sp>
      <p:pic>
        <p:nvPicPr>
          <p:cNvPr id="6" name="Content Placeholder 5">
            <a:extLst>
              <a:ext uri="{FF2B5EF4-FFF2-40B4-BE49-F238E27FC236}">
                <a16:creationId xmlns:a16="http://schemas.microsoft.com/office/drawing/2014/main" id="{9198AC8E-B071-4E82-929F-371008C40632}"/>
              </a:ext>
            </a:extLst>
          </p:cNvPr>
          <p:cNvPicPr>
            <a:picLocks noGrp="1" noChangeAspect="1"/>
          </p:cNvPicPr>
          <p:nvPr>
            <p:ph idx="1"/>
          </p:nvPr>
        </p:nvPicPr>
        <p:blipFill>
          <a:blip r:embed="rId2"/>
          <a:stretch>
            <a:fillRect/>
          </a:stretch>
        </p:blipFill>
        <p:spPr>
          <a:xfrm>
            <a:off x="539552" y="1845196"/>
            <a:ext cx="8446955" cy="3167608"/>
          </a:xfr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man Old Style" pitchFamily="18" charset="0"/>
              </a:rPr>
              <a:t>Depletion Layer</a:t>
            </a:r>
            <a:endParaRPr lang="en-IN" sz="3600" dirty="0">
              <a:latin typeface="Bookman Old Style" pitchFamily="18" charset="0"/>
            </a:endParaRPr>
          </a:p>
        </p:txBody>
      </p:sp>
      <p:sp>
        <p:nvSpPr>
          <p:cNvPr id="3" name="Content Placeholder 2"/>
          <p:cNvSpPr>
            <a:spLocks noGrp="1"/>
          </p:cNvSpPr>
          <p:nvPr>
            <p:ph idx="1"/>
          </p:nvPr>
        </p:nvSpPr>
        <p:spPr/>
        <p:txBody>
          <a:bodyPr>
            <a:normAutofit fontScale="77500" lnSpcReduction="20000"/>
          </a:bodyPr>
          <a:lstStyle/>
          <a:p>
            <a:pPr lvl="0" algn="just">
              <a:buNone/>
            </a:pPr>
            <a:r>
              <a:rPr lang="en-US" dirty="0"/>
              <a:t>	</a:t>
            </a:r>
            <a:r>
              <a:rPr lang="en-US" dirty="0">
                <a:latin typeface="Bookman Old Style" pitchFamily="18" charset="0"/>
              </a:rPr>
              <a:t>An </a:t>
            </a:r>
            <a:r>
              <a:rPr lang="en-US" i="1" dirty="0">
                <a:latin typeface="Bookman Old Style" pitchFamily="18" charset="0"/>
              </a:rPr>
              <a:t>n</a:t>
            </a:r>
            <a:r>
              <a:rPr lang="en-US" dirty="0">
                <a:latin typeface="Bookman Old Style" pitchFamily="18" charset="0"/>
              </a:rPr>
              <a:t>-type semiconductor has free electrons as charge carriers while a </a:t>
            </a:r>
            <a:r>
              <a:rPr lang="en-US" i="1" dirty="0">
                <a:latin typeface="Bookman Old Style" pitchFamily="18" charset="0"/>
              </a:rPr>
              <a:t>p</a:t>
            </a:r>
            <a:r>
              <a:rPr lang="en-US" dirty="0">
                <a:latin typeface="Bookman Old Style" pitchFamily="18" charset="0"/>
              </a:rPr>
              <a:t>-type semiconductor has free holes as charge carriers. When </a:t>
            </a:r>
            <a:r>
              <a:rPr lang="en-US" i="1" dirty="0">
                <a:latin typeface="Bookman Old Style" pitchFamily="18" charset="0"/>
              </a:rPr>
              <a:t>p-n </a:t>
            </a:r>
            <a:r>
              <a:rPr lang="en-US" dirty="0">
                <a:latin typeface="Bookman Old Style" pitchFamily="18" charset="0"/>
              </a:rPr>
              <a:t>junction is formed, electrons from the </a:t>
            </a:r>
            <a:r>
              <a:rPr lang="en-US" i="1" dirty="0">
                <a:latin typeface="Bookman Old Style" pitchFamily="18" charset="0"/>
              </a:rPr>
              <a:t>n</a:t>
            </a:r>
            <a:r>
              <a:rPr lang="en-US" dirty="0">
                <a:latin typeface="Bookman Old Style" pitchFamily="18" charset="0"/>
              </a:rPr>
              <a:t>-type semiconductor and holes from the </a:t>
            </a:r>
            <a:r>
              <a:rPr lang="en-US" i="1" dirty="0">
                <a:latin typeface="Bookman Old Style" pitchFamily="18" charset="0"/>
              </a:rPr>
              <a:t>p</a:t>
            </a:r>
            <a:r>
              <a:rPr lang="en-US" dirty="0">
                <a:latin typeface="Bookman Old Style" pitchFamily="18" charset="0"/>
              </a:rPr>
              <a:t>-type semiconductor tend to diffuse to their opposite sides.</a:t>
            </a:r>
            <a:r>
              <a:rPr lang="en-IN" dirty="0">
                <a:latin typeface="Bookman Old Style" pitchFamily="18" charset="0"/>
              </a:rPr>
              <a:t> </a:t>
            </a:r>
          </a:p>
          <a:p>
            <a:pPr algn="just">
              <a:buNone/>
            </a:pPr>
            <a:r>
              <a:rPr lang="en-US" dirty="0">
                <a:latin typeface="Bookman Old Style" pitchFamily="18" charset="0"/>
              </a:rPr>
              <a:t>	Near </a:t>
            </a:r>
            <a:r>
              <a:rPr lang="en-US" i="1" dirty="0">
                <a:latin typeface="Bookman Old Style" pitchFamily="18" charset="0"/>
              </a:rPr>
              <a:t>p-n </a:t>
            </a:r>
            <a:r>
              <a:rPr lang="en-US" dirty="0">
                <a:latin typeface="Bookman Old Style" pitchFamily="18" charset="0"/>
              </a:rPr>
              <a:t>junction, holes from </a:t>
            </a:r>
            <a:r>
              <a:rPr lang="en-US" i="1" dirty="0">
                <a:latin typeface="Bookman Old Style" pitchFamily="18" charset="0"/>
              </a:rPr>
              <a:t>p</a:t>
            </a:r>
            <a:r>
              <a:rPr lang="en-US" dirty="0">
                <a:latin typeface="Bookman Old Style" pitchFamily="18" charset="0"/>
              </a:rPr>
              <a:t>-region and electrons from </a:t>
            </a:r>
            <a:r>
              <a:rPr lang="en-US" i="1" dirty="0">
                <a:latin typeface="Bookman Old Style" pitchFamily="18" charset="0"/>
              </a:rPr>
              <a:t>n</a:t>
            </a:r>
            <a:r>
              <a:rPr lang="en-US" dirty="0">
                <a:latin typeface="Bookman Old Style" pitchFamily="18" charset="0"/>
              </a:rPr>
              <a:t>-region diffuse to opposite sides where they meet opposite carriers and get cancelled. As a result, a thin layer is formed at the junction which is free from all charge carriers. This layer is called the depletion layer.</a:t>
            </a:r>
            <a:endParaRPr lang="en-IN" dirty="0">
              <a:latin typeface="Bookman Old Style" pitchFamily="18" charset="0"/>
            </a:endParaRPr>
          </a:p>
          <a:p>
            <a:pPr lvl="0">
              <a:buNone/>
            </a:pPr>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Bookman Old Style" panose="02050604050505020204" pitchFamily="18" charset="0"/>
              </a:rPr>
              <a:t>Potential Barrier &amp; Photovoltaic Effect</a:t>
            </a:r>
            <a:endParaRPr lang="en-IN" sz="2800" b="1" dirty="0">
              <a:latin typeface="Bookman Old Style" panose="02050604050505020204" pitchFamily="18" charset="0"/>
            </a:endParaRPr>
          </a:p>
        </p:txBody>
      </p:sp>
      <p:pic>
        <p:nvPicPr>
          <p:cNvPr id="4" name="Content Placeholder 3"/>
          <p:cNvPicPr>
            <a:picLocks noGrp="1" noChangeAspect="1"/>
          </p:cNvPicPr>
          <p:nvPr>
            <p:ph idx="1"/>
          </p:nvPr>
        </p:nvPicPr>
        <p:blipFill>
          <a:blip r:embed="rId2"/>
          <a:stretch>
            <a:fillRect/>
          </a:stretch>
        </p:blipFill>
        <p:spPr>
          <a:xfrm>
            <a:off x="568865" y="1700808"/>
            <a:ext cx="8006270" cy="1296144"/>
          </a:xfrm>
          <a:prstGeom prst="rect">
            <a:avLst/>
          </a:prstGeom>
        </p:spPr>
      </p:pic>
      <p:pic>
        <p:nvPicPr>
          <p:cNvPr id="5" name="Picture 4"/>
          <p:cNvPicPr>
            <a:picLocks noChangeAspect="1"/>
          </p:cNvPicPr>
          <p:nvPr/>
        </p:nvPicPr>
        <p:blipFill>
          <a:blip r:embed="rId3"/>
          <a:stretch>
            <a:fillRect/>
          </a:stretch>
        </p:blipFill>
        <p:spPr>
          <a:xfrm>
            <a:off x="569933" y="2996951"/>
            <a:ext cx="8005201" cy="2737411"/>
          </a:xfrm>
          <a:prstGeom prst="rect">
            <a:avLst/>
          </a:prstGeom>
        </p:spPr>
      </p:pic>
    </p:spTree>
    <p:extLst>
      <p:ext uri="{BB962C8B-B14F-4D97-AF65-F5344CB8AC3E}">
        <p14:creationId xmlns:p14="http://schemas.microsoft.com/office/powerpoint/2010/main" val="11303095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8396" y="836712"/>
            <a:ext cx="7787208" cy="1232508"/>
          </a:xfrm>
          <a:prstGeom prst="rect">
            <a:avLst/>
          </a:prstGeom>
        </p:spPr>
      </p:pic>
      <p:pic>
        <p:nvPicPr>
          <p:cNvPr id="5" name="Picture 4"/>
          <p:cNvPicPr>
            <a:picLocks noChangeAspect="1"/>
          </p:cNvPicPr>
          <p:nvPr/>
        </p:nvPicPr>
        <p:blipFill>
          <a:blip r:embed="rId3"/>
          <a:stretch>
            <a:fillRect/>
          </a:stretch>
        </p:blipFill>
        <p:spPr>
          <a:xfrm>
            <a:off x="1547664" y="2492896"/>
            <a:ext cx="6108441" cy="3816424"/>
          </a:xfrm>
          <a:prstGeom prst="rect">
            <a:avLst/>
          </a:prstGeom>
        </p:spPr>
      </p:pic>
    </p:spTree>
    <p:extLst>
      <p:ext uri="{BB962C8B-B14F-4D97-AF65-F5344CB8AC3E}">
        <p14:creationId xmlns:p14="http://schemas.microsoft.com/office/powerpoint/2010/main" val="795529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736</TotalTime>
  <Words>4523</Words>
  <Application>Microsoft Office PowerPoint</Application>
  <PresentationFormat>On-screen Show (4:3)</PresentationFormat>
  <Paragraphs>352</Paragraphs>
  <Slides>102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102</vt:i4>
      </vt:variant>
    </vt:vector>
  </HeadingPairs>
  <TitlesOfParts>
    <vt:vector size="107" baseType="lpstr">
      <vt:lpstr>Arial</vt:lpstr>
      <vt:lpstr>Bookman Old Style</vt:lpstr>
      <vt:lpstr>Calibri</vt:lpstr>
      <vt:lpstr>Times New Roman</vt:lpstr>
      <vt:lpstr>Office Theme</vt:lpstr>
      <vt:lpstr>Radiation and Its Measurement</vt:lpstr>
      <vt:lpstr>Spectrum of Electromagnetic Radiation</vt:lpstr>
      <vt:lpstr>Introduction</vt:lpstr>
      <vt:lpstr>Contd…</vt:lpstr>
      <vt:lpstr>Terrestrial &amp; Extraterrestrial Radiation</vt:lpstr>
      <vt:lpstr>Latitude &amp; Longitude</vt:lpstr>
      <vt:lpstr>Latitude &amp; Longitude</vt:lpstr>
      <vt:lpstr>Longitude</vt:lpstr>
      <vt:lpstr>Basic Sun-earth Angles</vt:lpstr>
      <vt:lpstr>PowerPoint Presentation</vt:lpstr>
      <vt:lpstr>PowerPoint Presentation</vt:lpstr>
      <vt:lpstr>PowerPoint Presentation</vt:lpstr>
      <vt:lpstr>PowerPoint Presentation</vt:lpstr>
      <vt:lpstr>PowerPoint Presentation</vt:lpstr>
      <vt:lpstr>BEAM &amp; DIFFUSE RADIATION</vt:lpstr>
      <vt:lpstr>Pyranometer</vt:lpstr>
      <vt:lpstr>Pyranometer</vt:lpstr>
      <vt:lpstr>Pyrheliometer</vt:lpstr>
      <vt:lpstr>Sunshine Recorder</vt:lpstr>
      <vt:lpstr>Sunshine Recorder</vt:lpstr>
      <vt:lpstr>Solar Collectors: Classification</vt:lpstr>
      <vt:lpstr>Important Features of Solar Collector</vt:lpstr>
      <vt:lpstr>Flat Plate Collector</vt:lpstr>
      <vt:lpstr>PowerPoint Presentation</vt:lpstr>
      <vt:lpstr>PowerPoint Presentation</vt:lpstr>
      <vt:lpstr> The characteristic features of a flat plate collector are as follows: </vt:lpstr>
      <vt:lpstr>Modified Flat Plate Collector</vt:lpstr>
      <vt:lpstr>Modified Flat Plate Collector</vt:lpstr>
      <vt:lpstr>Compound Parabolic Concentrator</vt:lpstr>
      <vt:lpstr>Compound Parabolic Concentrator</vt:lpstr>
      <vt:lpstr>Cylindrical Parabolic Concentrator (Line Focal Concentrator or One axis Tracking collector)</vt:lpstr>
      <vt:lpstr>Cylindrical Parabolic Concentrator</vt:lpstr>
      <vt:lpstr>Fresnel Lens Collector</vt:lpstr>
      <vt:lpstr>Fresnel Lens Collector</vt:lpstr>
      <vt:lpstr>Fixed Mirror Solar Concentrator</vt:lpstr>
      <vt:lpstr>Fixed Mirror Solar Concentrator</vt:lpstr>
      <vt:lpstr>Paraboloidal Dish Collector</vt:lpstr>
      <vt:lpstr>Paraboloidal Dish Collector</vt:lpstr>
      <vt:lpstr>Hemispherical Bowl Mirror Concentrator</vt:lpstr>
      <vt:lpstr>Hemispherical Bowl Mirror Concentrator</vt:lpstr>
      <vt:lpstr>Circular Fresnel Lens Concentrator</vt:lpstr>
      <vt:lpstr>Circular Fresnel Lens Concentrator</vt:lpstr>
      <vt:lpstr>Central Tower Receiver Collector</vt:lpstr>
      <vt:lpstr>Central Tower Receiver Collector</vt:lpstr>
      <vt:lpstr>Comparison Between Flat and Focussing Collectors</vt:lpstr>
      <vt:lpstr>Solar Energy Storage: Classification</vt:lpstr>
      <vt:lpstr>PowerPoint Presentation</vt:lpstr>
      <vt:lpstr>Electromagnetic Energy Storage</vt:lpstr>
      <vt:lpstr>PowerPoint Presentation</vt:lpstr>
      <vt:lpstr> Sensible Heat Storage </vt:lpstr>
      <vt:lpstr>Sensible Heat Storage</vt:lpstr>
      <vt:lpstr>Solid Media Storage or Packed Media Storage</vt:lpstr>
      <vt:lpstr>Solid Media Storage</vt:lpstr>
      <vt:lpstr>PowerPoint Presentation</vt:lpstr>
      <vt:lpstr>Latent Heat Storage</vt:lpstr>
      <vt:lpstr>Solar Pond</vt:lpstr>
      <vt:lpstr>Solar Pond</vt:lpstr>
      <vt:lpstr>Layout of Solar pond Electric Power Plant</vt:lpstr>
      <vt:lpstr>Contd…</vt:lpstr>
      <vt:lpstr>Solar Water Heater</vt:lpstr>
      <vt:lpstr>Solar Water Heater</vt:lpstr>
      <vt:lpstr>Solar Thermal Pump</vt:lpstr>
      <vt:lpstr>Solar Thermal Pump</vt:lpstr>
      <vt:lpstr>Solar Furnace</vt:lpstr>
      <vt:lpstr>Solar Furnace</vt:lpstr>
      <vt:lpstr>Advantages and Disadvantages </vt:lpstr>
      <vt:lpstr>Solar Passive Space Heating</vt:lpstr>
      <vt:lpstr>Solar Passive Space Heating</vt:lpstr>
      <vt:lpstr>Contd…</vt:lpstr>
      <vt:lpstr>Contd…</vt:lpstr>
      <vt:lpstr>Solar Passive Space Cooling</vt:lpstr>
      <vt:lpstr>Solar Passive Space Cooling</vt:lpstr>
      <vt:lpstr>Solar Passive Space Cooling</vt:lpstr>
      <vt:lpstr>Solar Refrigeration and Cooling System</vt:lpstr>
      <vt:lpstr>Solar Refrigeration and Cooling System</vt:lpstr>
      <vt:lpstr>PowerPoint Presentation</vt:lpstr>
      <vt:lpstr>PowerPoint Presentation</vt:lpstr>
      <vt:lpstr>Solar VCR and Cooling</vt:lpstr>
      <vt:lpstr>Solar VCR and Cooling</vt:lpstr>
      <vt:lpstr>Solar Cooker</vt:lpstr>
      <vt:lpstr>Solar Cooker</vt:lpstr>
      <vt:lpstr>Solar Distillation</vt:lpstr>
      <vt:lpstr>Solar Distillation</vt:lpstr>
      <vt:lpstr>Solar Thermal Power plant</vt:lpstr>
      <vt:lpstr>Solar Thermal Power plant</vt:lpstr>
      <vt:lpstr>Solar Thermal Power plant</vt:lpstr>
      <vt:lpstr>Solar Green House</vt:lpstr>
      <vt:lpstr>Solar Green House</vt:lpstr>
      <vt:lpstr>Solar Green House</vt:lpstr>
      <vt:lpstr>Solar Photovoltaic Systems</vt:lpstr>
      <vt:lpstr>Solar Photovoltaic Systems</vt:lpstr>
      <vt:lpstr>Conductor, Semiconductor and Insulators</vt:lpstr>
      <vt:lpstr>Conductor, Semiconductor and Insulators</vt:lpstr>
      <vt:lpstr>Semiconductors</vt:lpstr>
      <vt:lpstr>Semiconductors</vt:lpstr>
      <vt:lpstr>Depletion Layer</vt:lpstr>
      <vt:lpstr>Depletion Layer</vt:lpstr>
      <vt:lpstr>Potential Barrier &amp; Photovoltaic Effect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Radiation and Its Measurement</dc:title>
  <dc:creator>MECH</dc:creator>
  <cp:lastModifiedBy>Admin</cp:lastModifiedBy>
  <cp:revision>362</cp:revision>
  <dcterms:created xsi:type="dcterms:W3CDTF">2006-08-16T00:00:00Z</dcterms:created>
  <dcterms:modified xsi:type="dcterms:W3CDTF">2022-10-20T09:47:29Z</dcterms:modified>
</cp:coreProperties>
</file>