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7C2C-EF04-4410-B9F4-D1D1867CC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2B7954-F77E-4647-8639-69E481129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806412-35F3-4AB5-BB9C-00F8DA9B5F3B}"/>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5" name="Footer Placeholder 4">
            <a:extLst>
              <a:ext uri="{FF2B5EF4-FFF2-40B4-BE49-F238E27FC236}">
                <a16:creationId xmlns:a16="http://schemas.microsoft.com/office/drawing/2014/main" id="{DDBA4D58-0CA6-4792-ACE4-697882BF8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6122C-D459-44D9-8D7D-52CB2CB33820}"/>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1738598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A9DE-82F7-40CF-984F-A34F93D5C8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14CD64-CD44-495E-91B9-DC5C27776C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6E2F5-8EAE-4ADA-9A96-914A2DAE03D4}"/>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5" name="Footer Placeholder 4">
            <a:extLst>
              <a:ext uri="{FF2B5EF4-FFF2-40B4-BE49-F238E27FC236}">
                <a16:creationId xmlns:a16="http://schemas.microsoft.com/office/drawing/2014/main" id="{E40FCCA5-EE4A-43A5-9B63-1868AD0C5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16A13-C310-4905-9C64-8E236649C187}"/>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4166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F0EB-6B29-40C1-BDAD-4243FF208B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BE18E0-14B0-48B5-922C-20DA3696C3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9ED49-E4DD-48D7-BE36-DF9CDC7A6CAD}"/>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5" name="Footer Placeholder 4">
            <a:extLst>
              <a:ext uri="{FF2B5EF4-FFF2-40B4-BE49-F238E27FC236}">
                <a16:creationId xmlns:a16="http://schemas.microsoft.com/office/drawing/2014/main" id="{4C13D148-3026-4ABD-A913-39267B70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BB0D4-9B2E-4BBF-AEE4-5BED9C0962EA}"/>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39094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A54E-3284-45D6-9A76-50A235BA0E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3AEEF-0484-49B2-99C0-4E22097B00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634B8-A350-40BB-93A6-9197ACA975B5}"/>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5" name="Footer Placeholder 4">
            <a:extLst>
              <a:ext uri="{FF2B5EF4-FFF2-40B4-BE49-F238E27FC236}">
                <a16:creationId xmlns:a16="http://schemas.microsoft.com/office/drawing/2014/main" id="{D08E9596-B21F-4072-8B60-C62D36C9E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BA19D-AD05-488C-86C3-DD191181F151}"/>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176656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6DE4-3A7F-46ED-989E-2D42D172E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BC5007-BF85-4D19-8F5F-B563B9D79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DBD3CB-198E-45A5-AEFC-19D990309CA8}"/>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5" name="Footer Placeholder 4">
            <a:extLst>
              <a:ext uri="{FF2B5EF4-FFF2-40B4-BE49-F238E27FC236}">
                <a16:creationId xmlns:a16="http://schemas.microsoft.com/office/drawing/2014/main" id="{D7451A68-AF71-4CED-B7DE-44CA7E754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1A3C0-4352-479F-9775-BEE782B30AD9}"/>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84712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7C8F-224D-48C8-AE91-91EA1982A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E9EEF6-28D7-4348-93DE-88056D8E03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0C04DF-84D9-4885-A9E2-EB6C3BF748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698E61-F715-4750-A1D1-940E45CA09D8}"/>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6" name="Footer Placeholder 5">
            <a:extLst>
              <a:ext uri="{FF2B5EF4-FFF2-40B4-BE49-F238E27FC236}">
                <a16:creationId xmlns:a16="http://schemas.microsoft.com/office/drawing/2014/main" id="{FACF4F38-33E6-4310-A7F4-8A1CF1517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63642E-8557-4D97-917A-F40A53B1E3E7}"/>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148542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246C-1304-4C08-971D-0CF02A1069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B93A9C-12F4-4D09-98FE-FF2460D41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62B30C-340E-45FC-A983-76065B99DB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FEDB97-4471-4DC9-B98D-55D5B7C60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5DF5F3-8B35-42CF-9646-1570037A2F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DAB910-F463-4E3E-B415-52DB15FAA31D}"/>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8" name="Footer Placeholder 7">
            <a:extLst>
              <a:ext uri="{FF2B5EF4-FFF2-40B4-BE49-F238E27FC236}">
                <a16:creationId xmlns:a16="http://schemas.microsoft.com/office/drawing/2014/main" id="{0E3B8358-47D3-4FCA-8D9C-AEE7348252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4CCA30-3CDA-4612-B174-029BBECBA8A6}"/>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251288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97A5-7258-4A83-BF1F-3FE790DFA9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4D1109-6125-42DA-8FEE-77713F2CBC70}"/>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4" name="Footer Placeholder 3">
            <a:extLst>
              <a:ext uri="{FF2B5EF4-FFF2-40B4-BE49-F238E27FC236}">
                <a16:creationId xmlns:a16="http://schemas.microsoft.com/office/drawing/2014/main" id="{F9FEEBC8-D4DE-4426-ABF8-B0AA9D4C58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A37E12-6E04-465E-9F42-90370BFAB775}"/>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168579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064DB-1E65-4789-9A89-35241E959CA7}"/>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3" name="Footer Placeholder 2">
            <a:extLst>
              <a:ext uri="{FF2B5EF4-FFF2-40B4-BE49-F238E27FC236}">
                <a16:creationId xmlns:a16="http://schemas.microsoft.com/office/drawing/2014/main" id="{2DFD179F-21BA-4E83-935E-9CAF1D0048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461B0C-D33E-4D57-B5B6-5B0F647AC810}"/>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24752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55BC-E751-484C-812E-2A51537FE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0A3519-C473-411D-95A8-5CE6728FBB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C9364A-79B1-4B90-9409-A54F15EAF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AE0E31-9D76-40CA-8FB8-5AC5B9AC3115}"/>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6" name="Footer Placeholder 5">
            <a:extLst>
              <a:ext uri="{FF2B5EF4-FFF2-40B4-BE49-F238E27FC236}">
                <a16:creationId xmlns:a16="http://schemas.microsoft.com/office/drawing/2014/main" id="{780B395C-3A66-4209-8AC5-F40F9F1B8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7A9338-372E-48B5-AD78-EC3B303D8B36}"/>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377716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955D-C4A8-4851-9638-141DC6472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3241BA-B25E-4BD1-8623-48AA3DCD6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45B56A-C963-41EB-9739-1462473C4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41E652-B31D-4AF6-9CF6-7CB29714F271}"/>
              </a:ext>
            </a:extLst>
          </p:cNvPr>
          <p:cNvSpPr>
            <a:spLocks noGrp="1"/>
          </p:cNvSpPr>
          <p:nvPr>
            <p:ph type="dt" sz="half" idx="10"/>
          </p:nvPr>
        </p:nvSpPr>
        <p:spPr/>
        <p:txBody>
          <a:bodyPr/>
          <a:lstStyle/>
          <a:p>
            <a:fld id="{6CEA1C6A-8C5C-4C68-AFC4-947E94315866}" type="datetimeFigureOut">
              <a:rPr lang="en-IN" smtClean="0"/>
              <a:t>26-10-2022</a:t>
            </a:fld>
            <a:endParaRPr lang="en-IN"/>
          </a:p>
        </p:txBody>
      </p:sp>
      <p:sp>
        <p:nvSpPr>
          <p:cNvPr id="6" name="Footer Placeholder 5">
            <a:extLst>
              <a:ext uri="{FF2B5EF4-FFF2-40B4-BE49-F238E27FC236}">
                <a16:creationId xmlns:a16="http://schemas.microsoft.com/office/drawing/2014/main" id="{870356D8-FB7C-405D-966E-16806DB93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8AEA4F-01BD-4F48-9C8F-17B823739130}"/>
              </a:ext>
            </a:extLst>
          </p:cNvPr>
          <p:cNvSpPr>
            <a:spLocks noGrp="1"/>
          </p:cNvSpPr>
          <p:nvPr>
            <p:ph type="sldNum" sz="quarter" idx="12"/>
          </p:nvPr>
        </p:nvSpPr>
        <p:spPr/>
        <p:txBody>
          <a:bodyPr/>
          <a:lstStyle/>
          <a:p>
            <a:fld id="{6DAB5435-5C5B-4A17-91E3-78A99039A365}" type="slidenum">
              <a:rPr lang="en-IN" smtClean="0"/>
              <a:t>‹#›</a:t>
            </a:fld>
            <a:endParaRPr lang="en-IN"/>
          </a:p>
        </p:txBody>
      </p:sp>
    </p:spTree>
    <p:extLst>
      <p:ext uri="{BB962C8B-B14F-4D97-AF65-F5344CB8AC3E}">
        <p14:creationId xmlns:p14="http://schemas.microsoft.com/office/powerpoint/2010/main" val="25013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0C95B-F712-4F2E-B71D-B91670A63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D8DB89-F54F-4063-812D-F6BE2DD6A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50B1D-A242-4966-AA6F-1AA798AA9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A1C6A-8C5C-4C68-AFC4-947E94315866}" type="datetimeFigureOut">
              <a:rPr lang="en-IN" smtClean="0"/>
              <a:t>26-10-2022</a:t>
            </a:fld>
            <a:endParaRPr lang="en-IN"/>
          </a:p>
        </p:txBody>
      </p:sp>
      <p:sp>
        <p:nvSpPr>
          <p:cNvPr id="5" name="Footer Placeholder 4">
            <a:extLst>
              <a:ext uri="{FF2B5EF4-FFF2-40B4-BE49-F238E27FC236}">
                <a16:creationId xmlns:a16="http://schemas.microsoft.com/office/drawing/2014/main" id="{2E72BE8F-09F3-4720-A3E3-BDE23F4BC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883D2D-2166-44A9-A7DF-A6BBAC258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B5435-5C5B-4A17-91E3-78A99039A365}" type="slidenum">
              <a:rPr lang="en-IN" smtClean="0"/>
              <a:t>‹#›</a:t>
            </a:fld>
            <a:endParaRPr lang="en-IN"/>
          </a:p>
        </p:txBody>
      </p:sp>
    </p:spTree>
    <p:extLst>
      <p:ext uri="{BB962C8B-B14F-4D97-AF65-F5344CB8AC3E}">
        <p14:creationId xmlns:p14="http://schemas.microsoft.com/office/powerpoint/2010/main" val="995589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351-576D-4BC1-AAED-99F2144D42C5}"/>
              </a:ext>
            </a:extLst>
          </p:cNvPr>
          <p:cNvSpPr>
            <a:spLocks noGrp="1"/>
          </p:cNvSpPr>
          <p:nvPr>
            <p:ph type="title"/>
          </p:nvPr>
        </p:nvSpPr>
        <p:spPr>
          <a:xfrm>
            <a:off x="0" y="1"/>
            <a:ext cx="12192000" cy="6858000"/>
          </a:xfrm>
        </p:spPr>
        <p:txBody>
          <a:bodyPr>
            <a:normAutofit/>
          </a:bodyPr>
          <a:lstStyle/>
          <a:p>
            <a:pPr algn="ctr"/>
            <a:r>
              <a:rPr lang="en-US" sz="6000" dirty="0">
                <a:latin typeface="Times New Roman" panose="02020603050405020304" pitchFamily="18" charset="0"/>
                <a:cs typeface="Times New Roman" panose="02020603050405020304" pitchFamily="18" charset="0"/>
              </a:rPr>
              <a:t>UNIT III</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80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CF58-542E-4641-B2F3-DAFE9870BAEC}"/>
              </a:ext>
            </a:extLst>
          </p:cNvPr>
          <p:cNvSpPr>
            <a:spLocks noGrp="1"/>
          </p:cNvSpPr>
          <p:nvPr>
            <p:ph type="title"/>
          </p:nvPr>
        </p:nvSpPr>
        <p:spPr>
          <a:xfrm>
            <a:off x="0" y="1"/>
            <a:ext cx="12192000" cy="6858000"/>
          </a:xfrm>
        </p:spPr>
        <p:txBody>
          <a:bodyPr anchor="t">
            <a:normAutofit/>
          </a:bodyPr>
          <a:lstStyle/>
          <a:p>
            <a:r>
              <a:rPr lang="en-US" sz="4000" dirty="0">
                <a:solidFill>
                  <a:schemeClr val="accent2">
                    <a:lumMod val="75000"/>
                  </a:schemeClr>
                </a:solidFill>
                <a:latin typeface="Brush Script MT" panose="03060802040406070304" pitchFamily="66" charset="0"/>
              </a:rPr>
              <a:t>Classification of Tidal Plant:</a:t>
            </a:r>
            <a:br>
              <a:rPr lang="en-US" sz="4000" dirty="0">
                <a:solidFill>
                  <a:schemeClr val="accent2">
                    <a:lumMod val="75000"/>
                  </a:schemeClr>
                </a:solidFill>
                <a:latin typeface="Brush Script MT" panose="03060802040406070304" pitchFamily="66" charset="0"/>
              </a:rPr>
            </a:br>
            <a:r>
              <a:rPr lang="en-US" sz="4000" dirty="0">
                <a:latin typeface="Brush Script MT" panose="03060802040406070304" pitchFamily="66" charset="0"/>
              </a:rPr>
              <a:t>   The Tidal plants are classified on the basis of basins used as</a:t>
            </a:r>
            <a:br>
              <a:rPr lang="en-US" sz="4000" dirty="0">
                <a:latin typeface="Brush Script MT" panose="03060802040406070304" pitchFamily="66" charset="0"/>
              </a:rPr>
            </a:br>
            <a:r>
              <a:rPr lang="en-US" sz="4000" dirty="0" err="1">
                <a:latin typeface="Brush Script MT" panose="03060802040406070304" pitchFamily="66" charset="0"/>
              </a:rPr>
              <a:t>i</a:t>
            </a:r>
            <a:r>
              <a:rPr lang="en-US" sz="4000" dirty="0">
                <a:latin typeface="Brush Script MT" panose="03060802040406070304" pitchFamily="66" charset="0"/>
              </a:rPr>
              <a:t>)Single Basin System</a:t>
            </a:r>
            <a:br>
              <a:rPr lang="en-US" sz="4000" dirty="0">
                <a:latin typeface="Brush Script MT" panose="03060802040406070304" pitchFamily="66" charset="0"/>
              </a:rPr>
            </a:br>
            <a:r>
              <a:rPr lang="en-US" sz="4000" dirty="0">
                <a:latin typeface="Brush Script MT" panose="03060802040406070304" pitchFamily="66" charset="0"/>
              </a:rPr>
              <a:t>ii)Double Basin System</a:t>
            </a:r>
            <a:br>
              <a:rPr lang="en-US" sz="4000" dirty="0">
                <a:latin typeface="Brush Script MT" panose="03060802040406070304" pitchFamily="66" charset="0"/>
              </a:rPr>
            </a:br>
            <a:br>
              <a:rPr lang="en-US" sz="3200" dirty="0">
                <a:latin typeface="Brush Script MT" panose="03060802040406070304" pitchFamily="66" charset="0"/>
              </a:rPr>
            </a:br>
            <a:r>
              <a:rPr lang="en-US" sz="3200" dirty="0">
                <a:solidFill>
                  <a:schemeClr val="accent2">
                    <a:lumMod val="75000"/>
                  </a:schemeClr>
                </a:solidFill>
                <a:latin typeface="Brush Script MT" panose="03060802040406070304" pitchFamily="66" charset="0"/>
              </a:rPr>
              <a:t>Single Basin System:</a:t>
            </a:r>
            <a:br>
              <a:rPr lang="en-US" sz="3200" dirty="0">
                <a:solidFill>
                  <a:schemeClr val="accent2">
                    <a:lumMod val="75000"/>
                  </a:schemeClr>
                </a:solidFill>
                <a:latin typeface="Brush Script MT" panose="03060802040406070304" pitchFamily="66" charset="0"/>
              </a:rPr>
            </a:br>
            <a:endParaRPr lang="en-IN" sz="4000" dirty="0">
              <a:solidFill>
                <a:schemeClr val="accent2">
                  <a:lumMod val="75000"/>
                </a:schemeClr>
              </a:solidFill>
              <a:latin typeface="Brush Script MT" panose="03060802040406070304" pitchFamily="66" charset="0"/>
            </a:endParaRPr>
          </a:p>
        </p:txBody>
      </p:sp>
      <p:pic>
        <p:nvPicPr>
          <p:cNvPr id="4" name="Picture 3">
            <a:extLst>
              <a:ext uri="{FF2B5EF4-FFF2-40B4-BE49-F238E27FC236}">
                <a16:creationId xmlns:a16="http://schemas.microsoft.com/office/drawing/2014/main" id="{38D2A1DA-C77A-45B4-A91D-0095BB63B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0" y="2946906"/>
            <a:ext cx="8567225" cy="3552368"/>
          </a:xfrm>
          <a:prstGeom prst="rect">
            <a:avLst/>
          </a:prstGeom>
        </p:spPr>
      </p:pic>
    </p:spTree>
    <p:extLst>
      <p:ext uri="{BB962C8B-B14F-4D97-AF65-F5344CB8AC3E}">
        <p14:creationId xmlns:p14="http://schemas.microsoft.com/office/powerpoint/2010/main" val="267415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CF58-542E-4641-B2F3-DAFE9870BAEC}"/>
              </a:ext>
            </a:extLst>
          </p:cNvPr>
          <p:cNvSpPr>
            <a:spLocks noGrp="1"/>
          </p:cNvSpPr>
          <p:nvPr>
            <p:ph type="title"/>
          </p:nvPr>
        </p:nvSpPr>
        <p:spPr>
          <a:xfrm>
            <a:off x="0" y="1"/>
            <a:ext cx="12192000" cy="6858000"/>
          </a:xfrm>
        </p:spPr>
        <p:txBody>
          <a:bodyPr anchor="t">
            <a:normAutofit/>
          </a:bodyPr>
          <a:lstStyle/>
          <a:p>
            <a:r>
              <a:rPr lang="en-US" sz="4000" dirty="0">
                <a:solidFill>
                  <a:schemeClr val="accent2">
                    <a:lumMod val="75000"/>
                  </a:schemeClr>
                </a:solidFill>
                <a:latin typeface="Brush Script MT" panose="03060802040406070304" pitchFamily="66" charset="0"/>
              </a:rPr>
              <a:t>Double Basin System:</a:t>
            </a:r>
            <a:br>
              <a:rPr lang="en-US" sz="4000" dirty="0">
                <a:solidFill>
                  <a:schemeClr val="accent2">
                    <a:lumMod val="75000"/>
                  </a:schemeClr>
                </a:solidFill>
                <a:latin typeface="Brush Script MT" panose="03060802040406070304" pitchFamily="66" charset="0"/>
              </a:rPr>
            </a:br>
            <a:r>
              <a:rPr lang="en-US" sz="4000" dirty="0">
                <a:latin typeface="Brush Script MT" panose="03060802040406070304" pitchFamily="66" charset="0"/>
              </a:rPr>
              <a:t>   </a:t>
            </a:r>
            <a:br>
              <a:rPr lang="en-US" sz="4000" dirty="0">
                <a:latin typeface="Brush Script MT" panose="03060802040406070304" pitchFamily="66" charset="0"/>
              </a:rPr>
            </a:br>
            <a:br>
              <a:rPr lang="en-US" sz="3200" dirty="0">
                <a:latin typeface="Brush Script MT" panose="03060802040406070304" pitchFamily="66" charset="0"/>
              </a:rPr>
            </a:br>
            <a:endParaRPr lang="en-IN" sz="4000" dirty="0">
              <a:solidFill>
                <a:schemeClr val="accent2">
                  <a:lumMod val="75000"/>
                </a:schemeClr>
              </a:solidFill>
              <a:latin typeface="Brush Script MT" panose="03060802040406070304" pitchFamily="66" charset="0"/>
            </a:endParaRPr>
          </a:p>
        </p:txBody>
      </p:sp>
      <p:pic>
        <p:nvPicPr>
          <p:cNvPr id="5" name="Picture 4">
            <a:extLst>
              <a:ext uri="{FF2B5EF4-FFF2-40B4-BE49-F238E27FC236}">
                <a16:creationId xmlns:a16="http://schemas.microsoft.com/office/drawing/2014/main" id="{4B76502F-404C-4935-8523-B13C5F096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612" y="647114"/>
            <a:ext cx="7582486" cy="5809957"/>
          </a:xfrm>
          <a:prstGeom prst="rect">
            <a:avLst/>
          </a:prstGeom>
        </p:spPr>
      </p:pic>
    </p:spTree>
    <p:extLst>
      <p:ext uri="{BB962C8B-B14F-4D97-AF65-F5344CB8AC3E}">
        <p14:creationId xmlns:p14="http://schemas.microsoft.com/office/powerpoint/2010/main" val="279974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pPr algn="ctr"/>
            <a:r>
              <a:rPr lang="en-US" sz="7200" b="1" dirty="0">
                <a:solidFill>
                  <a:srgbClr val="C00000"/>
                </a:solidFill>
                <a:latin typeface="Brush Script MT" panose="03060802040406070304" pitchFamily="66" charset="0"/>
              </a:rPr>
              <a:t>OCEAN THERMAL ENERGY</a:t>
            </a:r>
            <a:endParaRPr lang="en-IN" sz="7200" b="1" dirty="0">
              <a:solidFill>
                <a:srgbClr val="C00000"/>
              </a:solidFill>
              <a:latin typeface="Brush Script MT" panose="03060802040406070304" pitchFamily="66" charset="0"/>
            </a:endParaRPr>
          </a:p>
        </p:txBody>
      </p:sp>
    </p:spTree>
    <p:extLst>
      <p:ext uri="{BB962C8B-B14F-4D97-AF65-F5344CB8AC3E}">
        <p14:creationId xmlns:p14="http://schemas.microsoft.com/office/powerpoint/2010/main" val="385855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style>
          <a:lnRef idx="2">
            <a:schemeClr val="dk1"/>
          </a:lnRef>
          <a:fillRef idx="1">
            <a:schemeClr val="lt1"/>
          </a:fillRef>
          <a:effectRef idx="0">
            <a:schemeClr val="dk1"/>
          </a:effectRef>
          <a:fontRef idx="minor">
            <a:schemeClr val="dk1"/>
          </a:fontRef>
        </p:style>
        <p:txBody>
          <a:bodyPr anchor="t">
            <a:normAutofit/>
          </a:bodyPr>
          <a:lstStyle/>
          <a:p>
            <a:pPr algn="just"/>
            <a:br>
              <a:rPr lang="en-US" sz="2400" dirty="0">
                <a:solidFill>
                  <a:schemeClr val="accent1"/>
                </a:solidFill>
                <a:latin typeface="Brush Script MT" panose="03060802040406070304" pitchFamily="66" charset="0"/>
              </a:rPr>
            </a:br>
            <a:br>
              <a:rPr lang="en-US" sz="2400" dirty="0">
                <a:solidFill>
                  <a:schemeClr val="accent1"/>
                </a:solidFill>
                <a:latin typeface="Brush Script MT" panose="03060802040406070304" pitchFamily="66" charset="0"/>
              </a:rPr>
            </a:br>
            <a:r>
              <a:rPr lang="en-US" sz="4000" dirty="0">
                <a:solidFill>
                  <a:schemeClr val="accent1"/>
                </a:solidFill>
                <a:latin typeface="Brush Script MT" panose="03060802040406070304" pitchFamily="66" charset="0"/>
              </a:rPr>
              <a:t>Ocean Thermal Energy is created by solar energy when ocean water absorbs solar radiation. The absorption of solar radiation causes a moderate temperature gradient to develop in water from the top surface to the bottom of the ocean. This temperature gradient can be utilized using a heat engine to generate power. This process of conversion is called ocean thermal energy conversion (OTEC).</a:t>
            </a:r>
            <a:endParaRPr lang="en-IN" sz="4000" dirty="0">
              <a:solidFill>
                <a:schemeClr val="accent1"/>
              </a:solidFill>
              <a:latin typeface="Brush Script MT" panose="03060802040406070304" pitchFamily="66" charset="0"/>
            </a:endParaRPr>
          </a:p>
        </p:txBody>
      </p:sp>
    </p:spTree>
    <p:extLst>
      <p:ext uri="{BB962C8B-B14F-4D97-AF65-F5344CB8AC3E}">
        <p14:creationId xmlns:p14="http://schemas.microsoft.com/office/powerpoint/2010/main" val="300542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pPr algn="ctr"/>
            <a:r>
              <a:rPr lang="en-US" sz="4800" b="1" dirty="0">
                <a:solidFill>
                  <a:srgbClr val="C00000"/>
                </a:solidFill>
                <a:latin typeface="Brush Script MT" panose="03060802040406070304" pitchFamily="66" charset="0"/>
              </a:rPr>
              <a:t>Working principle of Ocean Thermal Energy Conversion</a:t>
            </a:r>
            <a:endParaRPr lang="en-IN" sz="4800" b="1" dirty="0">
              <a:solidFill>
                <a:srgbClr val="C00000"/>
              </a:solidFill>
              <a:latin typeface="Brush Script MT" panose="03060802040406070304" pitchFamily="66" charset="0"/>
            </a:endParaRPr>
          </a:p>
        </p:txBody>
      </p:sp>
    </p:spTree>
    <p:extLst>
      <p:ext uri="{BB962C8B-B14F-4D97-AF65-F5344CB8AC3E}">
        <p14:creationId xmlns:p14="http://schemas.microsoft.com/office/powerpoint/2010/main" val="22124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CF58-542E-4641-B2F3-DAFE9870BAEC}"/>
              </a:ext>
            </a:extLst>
          </p:cNvPr>
          <p:cNvSpPr>
            <a:spLocks noGrp="1"/>
          </p:cNvSpPr>
          <p:nvPr>
            <p:ph type="title"/>
          </p:nvPr>
        </p:nvSpPr>
        <p:spPr>
          <a:xfrm>
            <a:off x="0" y="1"/>
            <a:ext cx="12192000" cy="6858000"/>
          </a:xfrm>
        </p:spPr>
        <p:txBody>
          <a:bodyPr anchor="t">
            <a:normAutofit/>
          </a:bodyPr>
          <a:lstStyle/>
          <a:p>
            <a:r>
              <a:rPr lang="en-US" sz="4000" dirty="0">
                <a:solidFill>
                  <a:schemeClr val="accent2">
                    <a:lumMod val="75000"/>
                  </a:schemeClr>
                </a:solidFill>
                <a:latin typeface="Brush Script MT" panose="03060802040406070304" pitchFamily="66" charset="0"/>
              </a:rPr>
              <a:t>Ocean Thermal Energy Conversion System’s:</a:t>
            </a:r>
            <a:br>
              <a:rPr lang="en-US" sz="4000" dirty="0">
                <a:solidFill>
                  <a:schemeClr val="accent2">
                    <a:lumMod val="75000"/>
                  </a:schemeClr>
                </a:solidFill>
                <a:latin typeface="Brush Script MT" panose="03060802040406070304" pitchFamily="66" charset="0"/>
              </a:rPr>
            </a:br>
            <a:r>
              <a:rPr lang="en-US" sz="4000" dirty="0">
                <a:solidFill>
                  <a:schemeClr val="accent2">
                    <a:lumMod val="75000"/>
                  </a:schemeClr>
                </a:solidFill>
                <a:latin typeface="Brush Script MT" panose="03060802040406070304" pitchFamily="66" charset="0"/>
              </a:rPr>
              <a:t>Open Cycle:</a:t>
            </a:r>
            <a:br>
              <a:rPr lang="en-US" sz="4000" dirty="0">
                <a:solidFill>
                  <a:schemeClr val="accent2">
                    <a:lumMod val="75000"/>
                  </a:schemeClr>
                </a:solidFill>
                <a:latin typeface="Brush Script MT" panose="03060802040406070304" pitchFamily="66" charset="0"/>
              </a:rPr>
            </a:br>
            <a:br>
              <a:rPr lang="en-US" sz="4000" dirty="0">
                <a:solidFill>
                  <a:schemeClr val="accent2">
                    <a:lumMod val="75000"/>
                  </a:schemeClr>
                </a:solidFill>
                <a:latin typeface="Brush Script MT" panose="03060802040406070304" pitchFamily="66" charset="0"/>
              </a:rPr>
            </a:br>
            <a:r>
              <a:rPr lang="en-US" sz="4000" dirty="0">
                <a:latin typeface="Brush Script MT" panose="03060802040406070304" pitchFamily="66" charset="0"/>
              </a:rPr>
              <a:t>   </a:t>
            </a:r>
            <a:br>
              <a:rPr lang="en-US" sz="4000" dirty="0">
                <a:latin typeface="Brush Script MT" panose="03060802040406070304" pitchFamily="66" charset="0"/>
              </a:rPr>
            </a:br>
            <a:br>
              <a:rPr lang="en-US" sz="3200" dirty="0">
                <a:latin typeface="Brush Script MT" panose="03060802040406070304" pitchFamily="66" charset="0"/>
              </a:rPr>
            </a:br>
            <a:endParaRPr lang="en-IN" sz="4000" dirty="0">
              <a:solidFill>
                <a:schemeClr val="accent2">
                  <a:lumMod val="75000"/>
                </a:schemeClr>
              </a:solidFill>
              <a:latin typeface="Brush Script MT" panose="03060802040406070304"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961" y="955342"/>
            <a:ext cx="8570794" cy="5691117"/>
          </a:xfrm>
          <a:prstGeom prst="rect">
            <a:avLst/>
          </a:prstGeom>
        </p:spPr>
      </p:pic>
    </p:spTree>
    <p:extLst>
      <p:ext uri="{BB962C8B-B14F-4D97-AF65-F5344CB8AC3E}">
        <p14:creationId xmlns:p14="http://schemas.microsoft.com/office/powerpoint/2010/main" val="11549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pPr algn="ctr"/>
            <a:endParaRPr lang="en-IN" sz="4800" b="1" dirty="0">
              <a:solidFill>
                <a:srgbClr val="C00000"/>
              </a:solidFill>
              <a:latin typeface="Brush Script MT" panose="03060802040406070304"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163773"/>
            <a:ext cx="10822674" cy="6318914"/>
          </a:xfrm>
          <a:prstGeom prst="rect">
            <a:avLst/>
          </a:prstGeom>
        </p:spPr>
      </p:pic>
    </p:spTree>
    <p:extLst>
      <p:ext uri="{BB962C8B-B14F-4D97-AF65-F5344CB8AC3E}">
        <p14:creationId xmlns:p14="http://schemas.microsoft.com/office/powerpoint/2010/main" val="239594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CF58-542E-4641-B2F3-DAFE9870BAEC}"/>
              </a:ext>
            </a:extLst>
          </p:cNvPr>
          <p:cNvSpPr>
            <a:spLocks noGrp="1"/>
          </p:cNvSpPr>
          <p:nvPr>
            <p:ph type="title"/>
          </p:nvPr>
        </p:nvSpPr>
        <p:spPr>
          <a:xfrm>
            <a:off x="0" y="1"/>
            <a:ext cx="12192000" cy="6858000"/>
          </a:xfrm>
        </p:spPr>
        <p:txBody>
          <a:bodyPr anchor="t">
            <a:normAutofit/>
          </a:bodyPr>
          <a:lstStyle/>
          <a:p>
            <a:r>
              <a:rPr lang="en-US" sz="4000" dirty="0">
                <a:solidFill>
                  <a:schemeClr val="accent2">
                    <a:lumMod val="75000"/>
                  </a:schemeClr>
                </a:solidFill>
                <a:latin typeface="Brush Script MT" panose="03060802040406070304" pitchFamily="66" charset="0"/>
              </a:rPr>
              <a:t>Ocean Thermal Energy Conversion System’s:</a:t>
            </a:r>
            <a:br>
              <a:rPr lang="en-US" sz="4000" dirty="0">
                <a:solidFill>
                  <a:schemeClr val="accent2">
                    <a:lumMod val="75000"/>
                  </a:schemeClr>
                </a:solidFill>
                <a:latin typeface="Brush Script MT" panose="03060802040406070304" pitchFamily="66" charset="0"/>
              </a:rPr>
            </a:br>
            <a:r>
              <a:rPr lang="en-US" sz="4000" dirty="0">
                <a:solidFill>
                  <a:schemeClr val="accent2">
                    <a:lumMod val="75000"/>
                  </a:schemeClr>
                </a:solidFill>
                <a:latin typeface="Brush Script MT" panose="03060802040406070304" pitchFamily="66" charset="0"/>
              </a:rPr>
              <a:t>Closed Cycle:</a:t>
            </a:r>
            <a:br>
              <a:rPr lang="en-US" sz="4000" dirty="0">
                <a:solidFill>
                  <a:schemeClr val="accent2">
                    <a:lumMod val="75000"/>
                  </a:schemeClr>
                </a:solidFill>
                <a:latin typeface="Brush Script MT" panose="03060802040406070304" pitchFamily="66" charset="0"/>
              </a:rPr>
            </a:br>
            <a:br>
              <a:rPr lang="en-US" sz="4000" dirty="0">
                <a:solidFill>
                  <a:schemeClr val="accent2">
                    <a:lumMod val="75000"/>
                  </a:schemeClr>
                </a:solidFill>
                <a:latin typeface="Brush Script MT" panose="03060802040406070304" pitchFamily="66" charset="0"/>
              </a:rPr>
            </a:br>
            <a:br>
              <a:rPr lang="en-US" sz="4000" dirty="0">
                <a:solidFill>
                  <a:schemeClr val="accent2">
                    <a:lumMod val="75000"/>
                  </a:schemeClr>
                </a:solidFill>
                <a:latin typeface="Brush Script MT" panose="03060802040406070304" pitchFamily="66" charset="0"/>
              </a:rPr>
            </a:br>
            <a:r>
              <a:rPr lang="en-US" sz="4000" dirty="0">
                <a:latin typeface="Brush Script MT" panose="03060802040406070304" pitchFamily="66" charset="0"/>
              </a:rPr>
              <a:t>   </a:t>
            </a:r>
            <a:br>
              <a:rPr lang="en-US" sz="4000" dirty="0">
                <a:latin typeface="Brush Script MT" panose="03060802040406070304" pitchFamily="66" charset="0"/>
              </a:rPr>
            </a:br>
            <a:br>
              <a:rPr lang="en-US" sz="3200" dirty="0">
                <a:latin typeface="Brush Script MT" panose="03060802040406070304" pitchFamily="66" charset="0"/>
              </a:rPr>
            </a:br>
            <a:endParaRPr lang="en-IN" sz="4000" dirty="0">
              <a:solidFill>
                <a:schemeClr val="accent2">
                  <a:lumMod val="75000"/>
                </a:schemeClr>
              </a:solidFill>
              <a:latin typeface="Brush Script MT" panose="030608020404060703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767" y="723330"/>
            <a:ext cx="8966579" cy="6032311"/>
          </a:xfrm>
          <a:prstGeom prst="rect">
            <a:avLst/>
          </a:prstGeom>
        </p:spPr>
      </p:pic>
    </p:spTree>
    <p:extLst>
      <p:ext uri="{BB962C8B-B14F-4D97-AF65-F5344CB8AC3E}">
        <p14:creationId xmlns:p14="http://schemas.microsoft.com/office/powerpoint/2010/main" val="346801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pPr algn="ctr"/>
            <a:endParaRPr lang="en-IN" sz="4800" b="1" dirty="0">
              <a:solidFill>
                <a:srgbClr val="C00000"/>
              </a:solidFill>
              <a:latin typeface="Brush Script MT" panose="03060802040406070304"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7" y="177421"/>
            <a:ext cx="11341290" cy="6509982"/>
          </a:xfrm>
          <a:prstGeom prst="rect">
            <a:avLst/>
          </a:prstGeom>
        </p:spPr>
      </p:pic>
    </p:spTree>
    <p:extLst>
      <p:ext uri="{BB962C8B-B14F-4D97-AF65-F5344CB8AC3E}">
        <p14:creationId xmlns:p14="http://schemas.microsoft.com/office/powerpoint/2010/main" val="4034057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5A6B-E623-4B78-A97A-7EB6B5394D3E}"/>
              </a:ext>
            </a:extLst>
          </p:cNvPr>
          <p:cNvSpPr>
            <a:spLocks noGrp="1"/>
          </p:cNvSpPr>
          <p:nvPr>
            <p:ph type="title"/>
          </p:nvPr>
        </p:nvSpPr>
        <p:spPr>
          <a:xfrm>
            <a:off x="0" y="0"/>
            <a:ext cx="12192000" cy="6857999"/>
          </a:xfrm>
        </p:spPr>
        <p:txBody>
          <a:bodyPr anchor="t">
            <a:normAutofit/>
          </a:bodyPr>
          <a:lstStyle/>
          <a:p>
            <a:endParaRPr lang="en-IN" sz="2000" dirty="0"/>
          </a:p>
        </p:txBody>
      </p:sp>
      <p:pic>
        <p:nvPicPr>
          <p:cNvPr id="4" name="Picture 3">
            <a:extLst>
              <a:ext uri="{FF2B5EF4-FFF2-40B4-BE49-F238E27FC236}">
                <a16:creationId xmlns:a16="http://schemas.microsoft.com/office/drawing/2014/main" id="{149A3A09-E6E2-403E-A06E-8BDE6A30D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876713" cy="6696222"/>
          </a:xfrm>
          <a:prstGeom prst="rect">
            <a:avLst/>
          </a:prstGeom>
        </p:spPr>
      </p:pic>
    </p:spTree>
    <p:extLst>
      <p:ext uri="{BB962C8B-B14F-4D97-AF65-F5344CB8AC3E}">
        <p14:creationId xmlns:p14="http://schemas.microsoft.com/office/powerpoint/2010/main" val="193238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E83C-7D54-4942-B142-527F6A6FB104}"/>
              </a:ext>
            </a:extLst>
          </p:cNvPr>
          <p:cNvSpPr>
            <a:spLocks noGrp="1"/>
          </p:cNvSpPr>
          <p:nvPr>
            <p:ph type="title"/>
          </p:nvPr>
        </p:nvSpPr>
        <p:spPr>
          <a:xfrm>
            <a:off x="0" y="1"/>
            <a:ext cx="12192000" cy="6858000"/>
          </a:xfrm>
        </p:spPr>
        <p:txBody>
          <a:bodyPr anchor="t">
            <a:normAutofit/>
          </a:bodyPr>
          <a:lstStyle/>
          <a:p>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1233BF-667D-4080-B78D-1DA9BDB4E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724357"/>
          </a:xfrm>
          <a:prstGeom prst="rect">
            <a:avLst/>
          </a:prstGeom>
        </p:spPr>
      </p:pic>
    </p:spTree>
    <p:extLst>
      <p:ext uri="{BB962C8B-B14F-4D97-AF65-F5344CB8AC3E}">
        <p14:creationId xmlns:p14="http://schemas.microsoft.com/office/powerpoint/2010/main" val="337606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pPr algn="ctr"/>
            <a:r>
              <a:rPr lang="en-US" sz="8000" b="1" dirty="0">
                <a:solidFill>
                  <a:srgbClr val="C00000"/>
                </a:solidFill>
                <a:latin typeface="Brush Script MT" panose="03060802040406070304" pitchFamily="66" charset="0"/>
              </a:rPr>
              <a:t>WAVE ENERGY</a:t>
            </a:r>
            <a:br>
              <a:rPr lang="en-US" sz="8000" b="1" dirty="0">
                <a:solidFill>
                  <a:srgbClr val="C00000"/>
                </a:solidFill>
                <a:latin typeface="Brush Script MT" panose="03060802040406070304" pitchFamily="66" charset="0"/>
              </a:rPr>
            </a:br>
            <a:endParaRPr lang="en-IN" sz="8000" b="1" dirty="0">
              <a:solidFill>
                <a:srgbClr val="C00000"/>
              </a:solidFill>
              <a:latin typeface="Brush Script MT" panose="03060802040406070304" pitchFamily="66" charset="0"/>
            </a:endParaRPr>
          </a:p>
        </p:txBody>
      </p:sp>
    </p:spTree>
    <p:extLst>
      <p:ext uri="{BB962C8B-B14F-4D97-AF65-F5344CB8AC3E}">
        <p14:creationId xmlns:p14="http://schemas.microsoft.com/office/powerpoint/2010/main" val="257080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pPr algn="ctr"/>
            <a:endParaRPr lang="en-IN" sz="8000" b="1" dirty="0">
              <a:solidFill>
                <a:srgbClr val="C00000"/>
              </a:solidFill>
              <a:latin typeface="Brush Script MT" panose="03060802040406070304" pitchFamily="66" charset="0"/>
            </a:endParaRPr>
          </a:p>
        </p:txBody>
      </p:sp>
      <p:pic>
        <p:nvPicPr>
          <p:cNvPr id="4" name="Picture 3">
            <a:extLst>
              <a:ext uri="{FF2B5EF4-FFF2-40B4-BE49-F238E27FC236}">
                <a16:creationId xmlns:a16="http://schemas.microsoft.com/office/drawing/2014/main" id="{008ECDB1-A394-4F60-ACD6-737AEFEAC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4" y="0"/>
            <a:ext cx="12093526" cy="6858000"/>
          </a:xfrm>
          <a:prstGeom prst="rect">
            <a:avLst/>
          </a:prstGeom>
        </p:spPr>
      </p:pic>
      <p:sp>
        <p:nvSpPr>
          <p:cNvPr id="5" name="TextBox 4">
            <a:extLst>
              <a:ext uri="{FF2B5EF4-FFF2-40B4-BE49-F238E27FC236}">
                <a16:creationId xmlns:a16="http://schemas.microsoft.com/office/drawing/2014/main" id="{B29973D3-3749-4F6A-B69F-F56E791836FA}"/>
              </a:ext>
            </a:extLst>
          </p:cNvPr>
          <p:cNvSpPr txBox="1"/>
          <p:nvPr/>
        </p:nvSpPr>
        <p:spPr>
          <a:xfrm>
            <a:off x="7596554" y="548640"/>
            <a:ext cx="4019049" cy="830997"/>
          </a:xfrm>
          <a:prstGeom prst="rect">
            <a:avLst/>
          </a:prstGeom>
          <a:noFill/>
        </p:spPr>
        <p:txBody>
          <a:bodyPr wrap="none" rtlCol="0">
            <a:spAutoFit/>
          </a:bodyPr>
          <a:lstStyle/>
          <a:p>
            <a:r>
              <a:rPr lang="en-US" sz="4800" b="1" dirty="0">
                <a:latin typeface="Brush Script MT" panose="03060802040406070304" pitchFamily="66" charset="0"/>
              </a:rPr>
              <a:t>WAVE ENERGY</a:t>
            </a:r>
            <a:endParaRPr lang="en-IN" sz="4800" b="1" dirty="0">
              <a:latin typeface="Brush Script MT" panose="03060802040406070304" pitchFamily="66" charset="0"/>
            </a:endParaRPr>
          </a:p>
        </p:txBody>
      </p:sp>
    </p:spTree>
    <p:extLst>
      <p:ext uri="{BB962C8B-B14F-4D97-AF65-F5344CB8AC3E}">
        <p14:creationId xmlns:p14="http://schemas.microsoft.com/office/powerpoint/2010/main" val="203395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style>
          <a:lnRef idx="2">
            <a:schemeClr val="dk1"/>
          </a:lnRef>
          <a:fillRef idx="1">
            <a:schemeClr val="lt1"/>
          </a:fillRef>
          <a:effectRef idx="0">
            <a:schemeClr val="dk1"/>
          </a:effectRef>
          <a:fontRef idx="minor">
            <a:schemeClr val="dk1"/>
          </a:fontRef>
        </p:style>
        <p:txBody>
          <a:bodyPr anchor="t">
            <a:normAutofit fontScale="90000"/>
          </a:bodyPr>
          <a:lstStyle/>
          <a:p>
            <a:br>
              <a:rPr lang="en-US" sz="2400" dirty="0">
                <a:solidFill>
                  <a:schemeClr val="accent1"/>
                </a:solidFill>
                <a:latin typeface="Brush Script MT" panose="03060802040406070304" pitchFamily="66" charset="0"/>
              </a:rPr>
            </a:br>
            <a:br>
              <a:rPr lang="en-US" sz="2400" dirty="0">
                <a:solidFill>
                  <a:schemeClr val="accent1"/>
                </a:solidFill>
                <a:latin typeface="Brush Script MT" panose="03060802040406070304" pitchFamily="66" charset="0"/>
              </a:rPr>
            </a:br>
            <a:r>
              <a:rPr lang="en-US" sz="4000" b="1" dirty="0">
                <a:solidFill>
                  <a:schemeClr val="accent1"/>
                </a:solidFill>
                <a:latin typeface="Brush Script MT" panose="03060802040406070304" pitchFamily="66" charset="0"/>
              </a:rPr>
              <a:t>What is wave energy?</a:t>
            </a:r>
            <a:br>
              <a:rPr lang="en-US" sz="4000" b="1" dirty="0">
                <a:solidFill>
                  <a:schemeClr val="accent1"/>
                </a:solidFill>
                <a:latin typeface="Brush Script MT" panose="03060802040406070304" pitchFamily="66" charset="0"/>
              </a:rPr>
            </a:br>
            <a:r>
              <a:rPr lang="en-US" sz="4000" dirty="0">
                <a:solidFill>
                  <a:schemeClr val="accent1"/>
                </a:solidFill>
                <a:latin typeface="Brush Script MT" panose="03060802040406070304" pitchFamily="66" charset="0"/>
              </a:rPr>
              <a:t>	</a:t>
            </a:r>
            <a:r>
              <a:rPr lang="en-US" sz="4000" dirty="0"/>
              <a:t> </a:t>
            </a:r>
            <a:r>
              <a:rPr lang="en-US" sz="4000" dirty="0">
                <a:solidFill>
                  <a:schemeClr val="accent1"/>
                </a:solidFill>
                <a:latin typeface="Brush Script MT" panose="03060802040406070304" pitchFamily="66" charset="0"/>
              </a:rPr>
              <a:t>Wave energy is a form of renewable energy that can be harnessed from the motion of the waves.</a:t>
            </a:r>
            <a:br>
              <a:rPr lang="en-US" sz="4000" dirty="0">
                <a:solidFill>
                  <a:schemeClr val="accent1"/>
                </a:solidFill>
                <a:latin typeface="Brush Script MT" panose="03060802040406070304" pitchFamily="66" charset="0"/>
              </a:rPr>
            </a:br>
            <a:r>
              <a:rPr lang="en-US" sz="4000" dirty="0">
                <a:solidFill>
                  <a:schemeClr val="accent1"/>
                </a:solidFill>
                <a:latin typeface="Brush Script MT" panose="03060802040406070304" pitchFamily="66" charset="0"/>
              </a:rPr>
              <a:t>	Waves in ocean are caused by the transfer of wind energy to the water surface in the ocean. Depending upon the wind speeds and the distance over which wind interacts with water surface, stronger and higher waves can be </a:t>
            </a:r>
            <a:r>
              <a:rPr lang="en-US" sz="4000" dirty="0" err="1">
                <a:solidFill>
                  <a:schemeClr val="accent1"/>
                </a:solidFill>
                <a:latin typeface="Brush Script MT" panose="03060802040406070304" pitchFamily="66" charset="0"/>
              </a:rPr>
              <a:t>formed.The</a:t>
            </a:r>
            <a:r>
              <a:rPr lang="en-US" sz="4000" dirty="0">
                <a:solidFill>
                  <a:schemeClr val="accent1"/>
                </a:solidFill>
                <a:latin typeface="Brush Script MT" panose="03060802040406070304" pitchFamily="66" charset="0"/>
              </a:rPr>
              <a:t> wave energy depends on the amplitude of the wave and period of motion. Wave energy consists of kinetic energy resulting from propagation of wave and potential energy resulting from lifting of water mass with respect to mean sea </a:t>
            </a:r>
            <a:r>
              <a:rPr lang="en-US" sz="4000" dirty="0" err="1">
                <a:solidFill>
                  <a:schemeClr val="accent1"/>
                </a:solidFill>
                <a:latin typeface="Brush Script MT" panose="03060802040406070304" pitchFamily="66" charset="0"/>
              </a:rPr>
              <a:t>level.The</a:t>
            </a:r>
            <a:r>
              <a:rPr lang="en-US" sz="4000" dirty="0">
                <a:solidFill>
                  <a:schemeClr val="accent1"/>
                </a:solidFill>
                <a:latin typeface="Brush Script MT" panose="03060802040406070304" pitchFamily="66" charset="0"/>
              </a:rPr>
              <a:t> wave velocity depends upon wave length. The longer is the wave length, the faster it moves.  </a:t>
            </a:r>
            <a:br>
              <a:rPr lang="en-US" sz="4000" dirty="0">
                <a:solidFill>
                  <a:schemeClr val="accent1"/>
                </a:solidFill>
                <a:latin typeface="Brush Script MT" panose="03060802040406070304" pitchFamily="66" charset="0"/>
              </a:rPr>
            </a:br>
            <a:br>
              <a:rPr lang="en-US" sz="4000" dirty="0">
                <a:solidFill>
                  <a:schemeClr val="accent1"/>
                </a:solidFill>
                <a:latin typeface="Brush Script MT" panose="03060802040406070304" pitchFamily="66" charset="0"/>
              </a:rPr>
            </a:br>
            <a:br>
              <a:rPr lang="en-US" sz="4000" dirty="0">
                <a:solidFill>
                  <a:schemeClr val="accent1"/>
                </a:solidFill>
                <a:latin typeface="Brush Script MT" panose="03060802040406070304" pitchFamily="66" charset="0"/>
              </a:rPr>
            </a:br>
            <a:r>
              <a:rPr lang="en-US" sz="4000" dirty="0">
                <a:solidFill>
                  <a:schemeClr val="accent1"/>
                </a:solidFill>
                <a:latin typeface="Brush Script MT" panose="03060802040406070304" pitchFamily="66" charset="0"/>
              </a:rPr>
              <a:t>	</a:t>
            </a:r>
            <a:endParaRPr lang="en-IN" sz="4000" dirty="0">
              <a:solidFill>
                <a:schemeClr val="accent1"/>
              </a:solidFill>
              <a:latin typeface="Brush Script MT" panose="03060802040406070304" pitchFamily="66" charset="0"/>
            </a:endParaRPr>
          </a:p>
        </p:txBody>
      </p:sp>
    </p:spTree>
    <p:extLst>
      <p:ext uri="{BB962C8B-B14F-4D97-AF65-F5344CB8AC3E}">
        <p14:creationId xmlns:p14="http://schemas.microsoft.com/office/powerpoint/2010/main" val="2999933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1C04-9874-487C-AD19-8C69365B0838}"/>
              </a:ext>
            </a:extLst>
          </p:cNvPr>
          <p:cNvSpPr>
            <a:spLocks noGrp="1"/>
          </p:cNvSpPr>
          <p:nvPr>
            <p:ph type="title"/>
          </p:nvPr>
        </p:nvSpPr>
        <p:spPr>
          <a:xfrm>
            <a:off x="0" y="0"/>
            <a:ext cx="12192000" cy="6857999"/>
          </a:xfrm>
        </p:spPr>
        <p:txBody>
          <a:bodyPr anchor="t">
            <a:normAutofit/>
          </a:bodyPr>
          <a:lstStyle/>
          <a:p>
            <a:r>
              <a:rPr lang="en-US" sz="3600" dirty="0">
                <a:latin typeface="Brush Script MT" panose="03060802040406070304" pitchFamily="66" charset="0"/>
              </a:rPr>
              <a:t>Wave Energy Devices:</a:t>
            </a:r>
            <a:br>
              <a:rPr lang="en-US" sz="3600" dirty="0">
                <a:latin typeface="Brush Script MT" panose="03060802040406070304" pitchFamily="66" charset="0"/>
              </a:rPr>
            </a:br>
            <a:br>
              <a:rPr lang="en-US" sz="3600" dirty="0">
                <a:latin typeface="Brush Script MT" panose="03060802040406070304" pitchFamily="66" charset="0"/>
              </a:rPr>
            </a:br>
            <a:r>
              <a:rPr lang="en-US" sz="3200" dirty="0">
                <a:latin typeface="Brush Script MT" panose="03060802040406070304" pitchFamily="66" charset="0"/>
              </a:rPr>
              <a:t>Heaving Float Type:</a:t>
            </a:r>
            <a:br>
              <a:rPr lang="en-US" sz="3200" dirty="0">
                <a:latin typeface="Brush Script MT" panose="03060802040406070304" pitchFamily="66" charset="0"/>
              </a:rPr>
            </a:br>
            <a:endParaRPr lang="en-IN" sz="3200" dirty="0">
              <a:latin typeface="Brush Script MT" panose="03060802040406070304" pitchFamily="66" charset="0"/>
            </a:endParaRPr>
          </a:p>
        </p:txBody>
      </p:sp>
      <p:pic>
        <p:nvPicPr>
          <p:cNvPr id="4" name="Picture 3">
            <a:extLst>
              <a:ext uri="{FF2B5EF4-FFF2-40B4-BE49-F238E27FC236}">
                <a16:creationId xmlns:a16="http://schemas.microsoft.com/office/drawing/2014/main" id="{AF302F15-EB7B-42E3-AB33-DE6AC03D1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2" y="1702191"/>
            <a:ext cx="10156873" cy="4628271"/>
          </a:xfrm>
          <a:prstGeom prst="rect">
            <a:avLst/>
          </a:prstGeom>
        </p:spPr>
      </p:pic>
    </p:spTree>
    <p:extLst>
      <p:ext uri="{BB962C8B-B14F-4D97-AF65-F5344CB8AC3E}">
        <p14:creationId xmlns:p14="http://schemas.microsoft.com/office/powerpoint/2010/main" val="953020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8E98-0E35-4196-947B-1BCFB7FD6255}"/>
              </a:ext>
            </a:extLst>
          </p:cNvPr>
          <p:cNvSpPr>
            <a:spLocks noGrp="1"/>
          </p:cNvSpPr>
          <p:nvPr>
            <p:ph type="title"/>
          </p:nvPr>
        </p:nvSpPr>
        <p:spPr>
          <a:xfrm>
            <a:off x="-1" y="1"/>
            <a:ext cx="12041945" cy="6738424"/>
          </a:xfrm>
        </p:spPr>
        <p:txBody>
          <a:bodyPr anchor="t">
            <a:normAutofit/>
          </a:bodyPr>
          <a:lstStyle/>
          <a:p>
            <a:r>
              <a:rPr lang="en-US" sz="4000" dirty="0">
                <a:latin typeface="Brush Script MT" panose="03060802040406070304" pitchFamily="66" charset="0"/>
              </a:rPr>
              <a:t>Float With Hydraulic Pump to convert wave energy:</a:t>
            </a:r>
            <a:br>
              <a:rPr lang="en-US" sz="4000" dirty="0">
                <a:latin typeface="Brush Script MT" panose="03060802040406070304" pitchFamily="66" charset="0"/>
              </a:rPr>
            </a:br>
            <a:endParaRPr lang="en-IN" sz="4000" dirty="0">
              <a:latin typeface="Brush Script MT" panose="03060802040406070304" pitchFamily="66" charset="0"/>
            </a:endParaRPr>
          </a:p>
        </p:txBody>
      </p:sp>
      <p:pic>
        <p:nvPicPr>
          <p:cNvPr id="4" name="Picture 3">
            <a:extLst>
              <a:ext uri="{FF2B5EF4-FFF2-40B4-BE49-F238E27FC236}">
                <a16:creationId xmlns:a16="http://schemas.microsoft.com/office/drawing/2014/main" id="{4D82A9FF-202A-413E-9E21-8B1CAA9FF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7" y="773723"/>
            <a:ext cx="9762978" cy="5430129"/>
          </a:xfrm>
          <a:prstGeom prst="rect">
            <a:avLst/>
          </a:prstGeom>
        </p:spPr>
      </p:pic>
    </p:spTree>
    <p:extLst>
      <p:ext uri="{BB962C8B-B14F-4D97-AF65-F5344CB8AC3E}">
        <p14:creationId xmlns:p14="http://schemas.microsoft.com/office/powerpoint/2010/main" val="190041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9DF7-BBFB-43FD-A9DE-DBFD021851D2}"/>
              </a:ext>
            </a:extLst>
          </p:cNvPr>
          <p:cNvSpPr>
            <a:spLocks noGrp="1"/>
          </p:cNvSpPr>
          <p:nvPr>
            <p:ph type="title"/>
          </p:nvPr>
        </p:nvSpPr>
        <p:spPr>
          <a:xfrm>
            <a:off x="0" y="1"/>
            <a:ext cx="11887200" cy="6858000"/>
          </a:xfrm>
        </p:spPr>
        <p:txBody>
          <a:bodyPr anchor="t">
            <a:normAutofit/>
          </a:bodyPr>
          <a:lstStyle/>
          <a:p>
            <a:r>
              <a:rPr lang="en-US" sz="4000" dirty="0">
                <a:latin typeface="Brush Script MT" panose="03060802040406070304" pitchFamily="66" charset="0"/>
              </a:rPr>
              <a:t>Pitching type wave energy conversion:</a:t>
            </a:r>
            <a:br>
              <a:rPr lang="en-US" sz="4000" dirty="0">
                <a:latin typeface="Brush Script MT" panose="03060802040406070304" pitchFamily="66" charset="0"/>
              </a:rPr>
            </a:br>
            <a:endParaRPr lang="en-IN" sz="4000" dirty="0">
              <a:latin typeface="Brush Script MT" panose="03060802040406070304" pitchFamily="66" charset="0"/>
            </a:endParaRPr>
          </a:p>
        </p:txBody>
      </p:sp>
      <p:pic>
        <p:nvPicPr>
          <p:cNvPr id="4" name="Picture 3">
            <a:extLst>
              <a:ext uri="{FF2B5EF4-FFF2-40B4-BE49-F238E27FC236}">
                <a16:creationId xmlns:a16="http://schemas.microsoft.com/office/drawing/2014/main" id="{33F50F39-3B1B-4CD6-A011-245D34CF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 y="1223889"/>
            <a:ext cx="9594165" cy="4656406"/>
          </a:xfrm>
          <a:prstGeom prst="rect">
            <a:avLst/>
          </a:prstGeom>
        </p:spPr>
      </p:pic>
    </p:spTree>
    <p:extLst>
      <p:ext uri="{BB962C8B-B14F-4D97-AF65-F5344CB8AC3E}">
        <p14:creationId xmlns:p14="http://schemas.microsoft.com/office/powerpoint/2010/main" val="266270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2A1A-F22B-44C1-B116-6586E4F5216F}"/>
              </a:ext>
            </a:extLst>
          </p:cNvPr>
          <p:cNvSpPr>
            <a:spLocks noGrp="1"/>
          </p:cNvSpPr>
          <p:nvPr>
            <p:ph type="title"/>
          </p:nvPr>
        </p:nvSpPr>
        <p:spPr>
          <a:xfrm>
            <a:off x="0" y="1"/>
            <a:ext cx="12192000" cy="6858000"/>
          </a:xfrm>
        </p:spPr>
        <p:txBody>
          <a:bodyPr anchor="t">
            <a:normAutofit/>
          </a:bodyPr>
          <a:lstStyle/>
          <a:p>
            <a:r>
              <a:rPr lang="en-US" sz="4000" dirty="0">
                <a:latin typeface="Brush Script MT" panose="03060802040406070304" pitchFamily="66" charset="0"/>
              </a:rPr>
              <a:t>Heaving and Pitching floating type:</a:t>
            </a:r>
            <a:br>
              <a:rPr lang="en-US" sz="4000" dirty="0">
                <a:latin typeface="Brush Script MT" panose="03060802040406070304" pitchFamily="66" charset="0"/>
              </a:rPr>
            </a:br>
            <a:endParaRPr lang="en-IN" sz="4000" dirty="0">
              <a:latin typeface="Brush Script MT" panose="03060802040406070304" pitchFamily="66" charset="0"/>
            </a:endParaRPr>
          </a:p>
        </p:txBody>
      </p:sp>
      <p:pic>
        <p:nvPicPr>
          <p:cNvPr id="4" name="Picture 3">
            <a:extLst>
              <a:ext uri="{FF2B5EF4-FFF2-40B4-BE49-F238E27FC236}">
                <a16:creationId xmlns:a16="http://schemas.microsoft.com/office/drawing/2014/main" id="{D08AC45E-3B9C-4714-A925-92A6C2994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191" y="984738"/>
            <a:ext cx="8693834" cy="5613010"/>
          </a:xfrm>
          <a:prstGeom prst="rect">
            <a:avLst/>
          </a:prstGeom>
        </p:spPr>
      </p:pic>
    </p:spTree>
    <p:extLst>
      <p:ext uri="{BB962C8B-B14F-4D97-AF65-F5344CB8AC3E}">
        <p14:creationId xmlns:p14="http://schemas.microsoft.com/office/powerpoint/2010/main" val="226390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5F95-7538-45ED-B88D-5DB5AC69E40B}"/>
              </a:ext>
            </a:extLst>
          </p:cNvPr>
          <p:cNvSpPr>
            <a:spLocks noGrp="1"/>
          </p:cNvSpPr>
          <p:nvPr>
            <p:ph type="title"/>
          </p:nvPr>
        </p:nvSpPr>
        <p:spPr>
          <a:xfrm>
            <a:off x="0" y="1"/>
            <a:ext cx="12192000" cy="6858000"/>
          </a:xfrm>
        </p:spPr>
        <p:txBody>
          <a:bodyPr anchor="t">
            <a:normAutofit/>
          </a:bodyPr>
          <a:lstStyle/>
          <a:p>
            <a:br>
              <a:rPr lang="en-US" sz="2400" dirty="0">
                <a:latin typeface="Times New Roman" panose="02020603050405020304" pitchFamily="18" charset="0"/>
                <a:cs typeface="Times New Roman" panose="02020603050405020304" pitchFamily="18" charset="0"/>
              </a:rPr>
            </a:br>
            <a:r>
              <a:rPr lang="en-US" sz="4000" dirty="0">
                <a:latin typeface="Brush Script MT" panose="03060802040406070304" pitchFamily="66" charset="0"/>
                <a:cs typeface="Times New Roman" panose="02020603050405020304" pitchFamily="18" charset="0"/>
              </a:rPr>
              <a:t>What is Tidal energy?</a:t>
            </a:r>
            <a:br>
              <a:rPr lang="en-IN" sz="4000" dirty="0">
                <a:latin typeface="Brush Script MT" panose="03060802040406070304" pitchFamily="66" charset="0"/>
                <a:cs typeface="Times New Roman" panose="02020603050405020304" pitchFamily="18" charset="0"/>
              </a:rPr>
            </a:br>
            <a:r>
              <a:rPr lang="en-US" sz="4000" dirty="0">
                <a:latin typeface="Brush Script MT" panose="03060802040406070304" pitchFamily="66" charset="0"/>
                <a:cs typeface="Times New Roman" panose="02020603050405020304" pitchFamily="18" charset="0"/>
              </a:rPr>
              <a:t>T</a:t>
            </a:r>
            <a:r>
              <a:rPr lang="en-US" sz="4000" dirty="0">
                <a:latin typeface="Brush Script MT" panose="03060802040406070304" pitchFamily="66" charset="0"/>
              </a:rPr>
              <a:t>he energy from the massive movement of water can be harnessed and which can be converted into a usable form of energy is called as Tidal energy.</a:t>
            </a:r>
            <a:br>
              <a:rPr lang="en-US" sz="4000" dirty="0">
                <a:latin typeface="Brush Script MT" panose="03060802040406070304" pitchFamily="66" charset="0"/>
              </a:rPr>
            </a:br>
            <a:br>
              <a:rPr lang="en-US" sz="4000" dirty="0">
                <a:latin typeface="Brush Script MT" panose="03060802040406070304" pitchFamily="66" charset="0"/>
              </a:rPr>
            </a:br>
            <a:r>
              <a:rPr lang="en-US" sz="4000" dirty="0">
                <a:solidFill>
                  <a:schemeClr val="accent2">
                    <a:lumMod val="75000"/>
                  </a:schemeClr>
                </a:solidFill>
                <a:latin typeface="Brush Script MT" panose="03060802040406070304" pitchFamily="66" charset="0"/>
              </a:rPr>
              <a:t>Origin of Tides:</a:t>
            </a:r>
            <a:br>
              <a:rPr lang="en-US" sz="4000" dirty="0">
                <a:solidFill>
                  <a:schemeClr val="accent2">
                    <a:lumMod val="75000"/>
                  </a:schemeClr>
                </a:solidFill>
                <a:latin typeface="Brush Script MT" panose="03060802040406070304" pitchFamily="66" charset="0"/>
              </a:rPr>
            </a:br>
            <a:r>
              <a:rPr lang="en-US" sz="4000" dirty="0">
                <a:latin typeface="Brush Script MT" panose="03060802040406070304" pitchFamily="66" charset="0"/>
              </a:rPr>
              <a:t>Tides are very long-period waves that move through the ocean in response to the forces exerted by the moon and sun. </a:t>
            </a:r>
            <a:r>
              <a:rPr lang="en-US" sz="4000" dirty="0">
                <a:solidFill>
                  <a:schemeClr val="accent2">
                    <a:lumMod val="75000"/>
                  </a:schemeClr>
                </a:solidFill>
                <a:latin typeface="Brush Script MT" panose="03060802040406070304" pitchFamily="66" charset="0"/>
              </a:rPr>
              <a:t>Tides originate in the ocean and progress toward the coastlines where they appear as the regular rise and fall of the sea surface.</a:t>
            </a:r>
            <a:endParaRPr lang="en-IN" sz="4000" dirty="0">
              <a:solidFill>
                <a:schemeClr val="accent2">
                  <a:lumMod val="75000"/>
                </a:schemeClr>
              </a:solidFill>
              <a:latin typeface="Brush Script MT" panose="03060802040406070304" pitchFamily="66" charset="0"/>
              <a:cs typeface="Times New Roman" panose="02020603050405020304" pitchFamily="18" charset="0"/>
            </a:endParaRPr>
          </a:p>
        </p:txBody>
      </p:sp>
    </p:spTree>
    <p:extLst>
      <p:ext uri="{BB962C8B-B14F-4D97-AF65-F5344CB8AC3E}">
        <p14:creationId xmlns:p14="http://schemas.microsoft.com/office/powerpoint/2010/main" val="85881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223A-2C60-47C0-AFCC-E347C315FCD2}"/>
              </a:ext>
            </a:extLst>
          </p:cNvPr>
          <p:cNvSpPr>
            <a:spLocks noGrp="1"/>
          </p:cNvSpPr>
          <p:nvPr>
            <p:ph type="title"/>
          </p:nvPr>
        </p:nvSpPr>
        <p:spPr>
          <a:xfrm>
            <a:off x="0" y="1"/>
            <a:ext cx="12192000" cy="6858000"/>
          </a:xfrm>
        </p:spPr>
        <p:txBody>
          <a:bodyPr anchor="t">
            <a:normAutofit/>
          </a:bodyPr>
          <a:lstStyle/>
          <a:p>
            <a:r>
              <a:rPr lang="en-US" sz="4000" dirty="0">
                <a:latin typeface="Brush Script MT" panose="03060802040406070304" pitchFamily="66" charset="0"/>
              </a:rPr>
              <a:t>                              </a:t>
            </a:r>
            <a:r>
              <a:rPr lang="en-US" sz="4000" dirty="0">
                <a:solidFill>
                  <a:schemeClr val="accent2">
                    <a:lumMod val="75000"/>
                  </a:schemeClr>
                </a:solidFill>
                <a:latin typeface="Brush Script MT" panose="03060802040406070304" pitchFamily="66" charset="0"/>
              </a:rPr>
              <a:t>Origin of Tides</a:t>
            </a:r>
            <a:br>
              <a:rPr lang="en-US" sz="4000" dirty="0">
                <a:latin typeface="Brush Script MT" panose="03060802040406070304" pitchFamily="66" charset="0"/>
              </a:rPr>
            </a:br>
            <a:br>
              <a:rPr lang="en-US" sz="4000" dirty="0">
                <a:latin typeface="Brush Script MT" panose="03060802040406070304" pitchFamily="66" charset="0"/>
              </a:rPr>
            </a:br>
            <a:br>
              <a:rPr lang="en-US" sz="4000" dirty="0">
                <a:latin typeface="Brush Script MT" panose="03060802040406070304" pitchFamily="66" charset="0"/>
              </a:rPr>
            </a:br>
            <a:br>
              <a:rPr lang="en-US" sz="4000" dirty="0">
                <a:latin typeface="Brush Script MT" panose="03060802040406070304" pitchFamily="66" charset="0"/>
              </a:rPr>
            </a:br>
            <a:br>
              <a:rPr lang="en-US" sz="4000" dirty="0">
                <a:latin typeface="Brush Script MT" panose="03060802040406070304" pitchFamily="66" charset="0"/>
              </a:rPr>
            </a:br>
            <a:r>
              <a:rPr lang="en-US" sz="4000" dirty="0">
                <a:latin typeface="Brush Script MT" panose="03060802040406070304" pitchFamily="66" charset="0"/>
              </a:rPr>
              <a:t>          </a:t>
            </a:r>
            <a:r>
              <a:rPr lang="en-US" sz="4000" dirty="0">
                <a:solidFill>
                  <a:schemeClr val="accent2">
                    <a:lumMod val="75000"/>
                  </a:schemeClr>
                </a:solidFill>
                <a:latin typeface="Brush Script MT" panose="03060802040406070304" pitchFamily="66" charset="0"/>
              </a:rPr>
              <a:t>Spring Tides                           Neap Tides</a:t>
            </a:r>
            <a:br>
              <a:rPr lang="en-US" sz="4000" dirty="0">
                <a:latin typeface="Brush Script MT" panose="03060802040406070304" pitchFamily="66" charset="0"/>
              </a:rPr>
            </a:br>
            <a:r>
              <a:rPr lang="en-US" sz="4000" dirty="0">
                <a:latin typeface="Brush Script MT" panose="03060802040406070304" pitchFamily="66" charset="0"/>
              </a:rPr>
              <a:t>                       </a:t>
            </a:r>
            <a:br>
              <a:rPr lang="en-US" sz="4000" dirty="0">
                <a:latin typeface="Brush Script MT" panose="03060802040406070304" pitchFamily="66" charset="0"/>
              </a:rPr>
            </a:br>
            <a:br>
              <a:rPr lang="en-US" sz="4000" dirty="0">
                <a:latin typeface="Brush Script MT" panose="03060802040406070304" pitchFamily="66" charset="0"/>
              </a:rPr>
            </a:br>
            <a:endParaRPr lang="en-IN" sz="4000" dirty="0">
              <a:latin typeface="Brush Script MT" panose="03060802040406070304" pitchFamily="66" charset="0"/>
            </a:endParaRPr>
          </a:p>
        </p:txBody>
      </p:sp>
      <p:pic>
        <p:nvPicPr>
          <p:cNvPr id="4" name="Picture 3">
            <a:extLst>
              <a:ext uri="{FF2B5EF4-FFF2-40B4-BE49-F238E27FC236}">
                <a16:creationId xmlns:a16="http://schemas.microsoft.com/office/drawing/2014/main" id="{DED2652A-25C6-4C3D-948C-ADAF0D0C5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714247"/>
            <a:ext cx="7526215" cy="1980654"/>
          </a:xfrm>
          <a:prstGeom prst="rect">
            <a:avLst/>
          </a:prstGeom>
        </p:spPr>
      </p:pic>
      <p:pic>
        <p:nvPicPr>
          <p:cNvPr id="6" name="Picture 5">
            <a:extLst>
              <a:ext uri="{FF2B5EF4-FFF2-40B4-BE49-F238E27FC236}">
                <a16:creationId xmlns:a16="http://schemas.microsoft.com/office/drawing/2014/main" id="{7DDDBCAF-D662-41D3-BD46-A607D7C12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51" y="3559126"/>
            <a:ext cx="5256894" cy="2883877"/>
          </a:xfrm>
          <a:prstGeom prst="rect">
            <a:avLst/>
          </a:prstGeom>
        </p:spPr>
      </p:pic>
      <p:pic>
        <p:nvPicPr>
          <p:cNvPr id="8" name="Picture 7">
            <a:extLst>
              <a:ext uri="{FF2B5EF4-FFF2-40B4-BE49-F238E27FC236}">
                <a16:creationId xmlns:a16="http://schemas.microsoft.com/office/drawing/2014/main" id="{E226D4E7-9156-456E-B125-2B6904602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396" y="3429000"/>
            <a:ext cx="5552581" cy="2714753"/>
          </a:xfrm>
          <a:prstGeom prst="rect">
            <a:avLst/>
          </a:prstGeom>
        </p:spPr>
      </p:pic>
    </p:spTree>
    <p:extLst>
      <p:ext uri="{BB962C8B-B14F-4D97-AF65-F5344CB8AC3E}">
        <p14:creationId xmlns:p14="http://schemas.microsoft.com/office/powerpoint/2010/main" val="222143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C85E-1F8B-4C0D-A758-79639C9D7011}"/>
              </a:ext>
            </a:extLst>
          </p:cNvPr>
          <p:cNvSpPr>
            <a:spLocks noGrp="1"/>
          </p:cNvSpPr>
          <p:nvPr>
            <p:ph type="title"/>
          </p:nvPr>
        </p:nvSpPr>
        <p:spPr>
          <a:xfrm>
            <a:off x="0" y="1"/>
            <a:ext cx="12192000" cy="6858000"/>
          </a:xfrm>
        </p:spPr>
        <p:txBody>
          <a:bodyPr anchor="t">
            <a:normAutofit/>
          </a:bodyPr>
          <a:lstStyle/>
          <a:p>
            <a:r>
              <a:rPr lang="en-US" sz="4000" dirty="0">
                <a:solidFill>
                  <a:schemeClr val="accent2">
                    <a:lumMod val="75000"/>
                  </a:schemeClr>
                </a:solidFill>
                <a:latin typeface="Brush Script MT" panose="03060802040406070304" pitchFamily="66" charset="0"/>
              </a:rPr>
              <a:t>Alignment of Sun and Moon on the tides:</a:t>
            </a:r>
            <a:br>
              <a:rPr lang="en-US" sz="4000" dirty="0">
                <a:solidFill>
                  <a:schemeClr val="accent2">
                    <a:lumMod val="75000"/>
                  </a:schemeClr>
                </a:solidFill>
                <a:latin typeface="Brush Script MT" panose="03060802040406070304" pitchFamily="66" charset="0"/>
              </a:rPr>
            </a:br>
            <a:br>
              <a:rPr lang="en-US" sz="4000" dirty="0">
                <a:solidFill>
                  <a:schemeClr val="accent2">
                    <a:lumMod val="75000"/>
                  </a:schemeClr>
                </a:solidFill>
                <a:latin typeface="Brush Script MT" panose="03060802040406070304" pitchFamily="66" charset="0"/>
              </a:rPr>
            </a:br>
            <a:endParaRPr lang="en-IN" sz="4000" dirty="0">
              <a:solidFill>
                <a:schemeClr val="accent2">
                  <a:lumMod val="75000"/>
                </a:schemeClr>
              </a:solidFill>
              <a:latin typeface="Brush Script MT" panose="03060802040406070304" pitchFamily="66" charset="0"/>
            </a:endParaRPr>
          </a:p>
        </p:txBody>
      </p:sp>
      <p:pic>
        <p:nvPicPr>
          <p:cNvPr id="4" name="Picture 3">
            <a:extLst>
              <a:ext uri="{FF2B5EF4-FFF2-40B4-BE49-F238E27FC236}">
                <a16:creationId xmlns:a16="http://schemas.microsoft.com/office/drawing/2014/main" id="{FB51D507-1EA0-42A5-A0A9-76A77364F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92" y="571101"/>
            <a:ext cx="6392167" cy="2252404"/>
          </a:xfrm>
          <a:prstGeom prst="rect">
            <a:avLst/>
          </a:prstGeom>
        </p:spPr>
      </p:pic>
      <p:pic>
        <p:nvPicPr>
          <p:cNvPr id="6" name="Picture 5">
            <a:extLst>
              <a:ext uri="{FF2B5EF4-FFF2-40B4-BE49-F238E27FC236}">
                <a16:creationId xmlns:a16="http://schemas.microsoft.com/office/drawing/2014/main" id="{A2411304-766E-44D0-8C7C-EF9764952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92" y="2823505"/>
            <a:ext cx="6630325" cy="3463394"/>
          </a:xfrm>
          <a:prstGeom prst="rect">
            <a:avLst/>
          </a:prstGeom>
        </p:spPr>
      </p:pic>
    </p:spTree>
    <p:extLst>
      <p:ext uri="{BB962C8B-B14F-4D97-AF65-F5344CB8AC3E}">
        <p14:creationId xmlns:p14="http://schemas.microsoft.com/office/powerpoint/2010/main" val="88573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1EAE-12F5-4088-AAC1-2F282516DD7D}"/>
              </a:ext>
            </a:extLst>
          </p:cNvPr>
          <p:cNvSpPr>
            <a:spLocks noGrp="1"/>
          </p:cNvSpPr>
          <p:nvPr>
            <p:ph type="title"/>
          </p:nvPr>
        </p:nvSpPr>
        <p:spPr>
          <a:xfrm>
            <a:off x="0" y="1"/>
            <a:ext cx="12070080" cy="6858000"/>
          </a:xfrm>
        </p:spPr>
        <p:txBody>
          <a:bodyPr anchor="t">
            <a:normAutofit/>
          </a:bodyPr>
          <a:lstStyle/>
          <a:p>
            <a:r>
              <a:rPr lang="en-US" sz="4000" dirty="0">
                <a:solidFill>
                  <a:schemeClr val="accent2">
                    <a:lumMod val="75000"/>
                  </a:schemeClr>
                </a:solidFill>
                <a:latin typeface="Brush Script MT" panose="03060802040406070304" pitchFamily="66" charset="0"/>
              </a:rPr>
              <a:t>How tidal energy can be used to generate electricity?</a:t>
            </a:r>
            <a:br>
              <a:rPr lang="en-US" sz="4000" dirty="0">
                <a:solidFill>
                  <a:schemeClr val="accent2">
                    <a:lumMod val="75000"/>
                  </a:schemeClr>
                </a:solidFill>
                <a:latin typeface="Brush Script MT" panose="03060802040406070304" pitchFamily="66" charset="0"/>
              </a:rPr>
            </a:br>
            <a:r>
              <a:rPr lang="en-US" sz="3200" dirty="0">
                <a:latin typeface="Brush Script MT" panose="03060802040406070304" pitchFamily="66" charset="0"/>
              </a:rPr>
              <a:t>During high tide, when the level of water in the sea is high, sea-water flows into the reservoir of the barrage and turns the turbines. The turbines then turn the generator to produce the electricity. And during the low tide, when the level of sea-water is low, the sea-water stored in the barrage reservoir is allowed to flow out into the sea. This flowing water also turns the turbines and generates electricity.</a:t>
            </a:r>
            <a:br>
              <a:rPr lang="en-US" sz="3200" dirty="0">
                <a:latin typeface="Brush Script MT" panose="03060802040406070304" pitchFamily="66" charset="0"/>
              </a:rPr>
            </a:br>
            <a:endParaRPr lang="en-IN" sz="3200" dirty="0">
              <a:latin typeface="Brush Script MT" panose="03060802040406070304" pitchFamily="66" charset="0"/>
            </a:endParaRPr>
          </a:p>
        </p:txBody>
      </p:sp>
      <p:pic>
        <p:nvPicPr>
          <p:cNvPr id="5" name="Picture 4">
            <a:extLst>
              <a:ext uri="{FF2B5EF4-FFF2-40B4-BE49-F238E27FC236}">
                <a16:creationId xmlns:a16="http://schemas.microsoft.com/office/drawing/2014/main" id="{C92B8A2C-E6D3-41F5-BC1D-F5F674B6D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91" y="2954214"/>
            <a:ext cx="10494498" cy="3545059"/>
          </a:xfrm>
          <a:prstGeom prst="rect">
            <a:avLst/>
          </a:prstGeom>
        </p:spPr>
      </p:pic>
    </p:spTree>
    <p:extLst>
      <p:ext uri="{BB962C8B-B14F-4D97-AF65-F5344CB8AC3E}">
        <p14:creationId xmlns:p14="http://schemas.microsoft.com/office/powerpoint/2010/main" val="7816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CC86-1253-4C62-B45B-B3D7A23622E5}"/>
              </a:ext>
            </a:extLst>
          </p:cNvPr>
          <p:cNvSpPr>
            <a:spLocks noGrp="1"/>
          </p:cNvSpPr>
          <p:nvPr>
            <p:ph type="title"/>
          </p:nvPr>
        </p:nvSpPr>
        <p:spPr>
          <a:xfrm>
            <a:off x="0" y="1"/>
            <a:ext cx="12192000" cy="6858000"/>
          </a:xfrm>
        </p:spPr>
        <p:txBody>
          <a:bodyPr anchor="t"/>
          <a:lstStyle/>
          <a:p>
            <a:br>
              <a:rPr lang="en-US" sz="4000" dirty="0">
                <a:latin typeface="Brush Script MT" panose="03060802040406070304" pitchFamily="66" charset="0"/>
              </a:rPr>
            </a:br>
            <a:r>
              <a:rPr lang="en-US" sz="4000" dirty="0">
                <a:latin typeface="Brush Script MT" panose="03060802040406070304" pitchFamily="66" charset="0"/>
              </a:rPr>
              <a:t>Tidal energy is not likely to be a potential source of energy because there are very few sites around the world which are suitable for building tidal barrages, and the rise and fall of sea-water during high and low tides is not enough to generate electricity on a large scale.</a:t>
            </a:r>
            <a:br>
              <a:rPr lang="en-US" sz="4000" dirty="0">
                <a:latin typeface="Brush Script MT" panose="03060802040406070304" pitchFamily="66" charset="0"/>
              </a:rPr>
            </a:br>
            <a:br>
              <a:rPr lang="en-US" dirty="0"/>
            </a:br>
            <a:endParaRPr lang="en-IN" dirty="0">
              <a:latin typeface="Brush Script MT" panose="03060802040406070304" pitchFamily="66" charset="0"/>
            </a:endParaRPr>
          </a:p>
        </p:txBody>
      </p:sp>
    </p:spTree>
    <p:extLst>
      <p:ext uri="{BB962C8B-B14F-4D97-AF65-F5344CB8AC3E}">
        <p14:creationId xmlns:p14="http://schemas.microsoft.com/office/powerpoint/2010/main" val="2232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4049-4906-4F7A-B367-876291D666F5}"/>
              </a:ext>
            </a:extLst>
          </p:cNvPr>
          <p:cNvSpPr>
            <a:spLocks noGrp="1"/>
          </p:cNvSpPr>
          <p:nvPr>
            <p:ph type="title"/>
          </p:nvPr>
        </p:nvSpPr>
        <p:spPr>
          <a:xfrm>
            <a:off x="0" y="0"/>
            <a:ext cx="12192000" cy="6857999"/>
          </a:xfrm>
        </p:spPr>
        <p:txBody>
          <a:bodyPr anchor="t">
            <a:normAutofit/>
          </a:bodyPr>
          <a:lstStyle/>
          <a:p>
            <a:r>
              <a:rPr lang="en-US" sz="3200" dirty="0">
                <a:solidFill>
                  <a:schemeClr val="accent2">
                    <a:lumMod val="75000"/>
                  </a:schemeClr>
                </a:solidFill>
                <a:latin typeface="Brush Script MT" panose="03060802040406070304" pitchFamily="66" charset="0"/>
              </a:rPr>
              <a:t>Modes of operation of Tidal Power Plant:</a:t>
            </a:r>
            <a:br>
              <a:rPr lang="en-US" sz="3200" dirty="0">
                <a:solidFill>
                  <a:schemeClr val="accent2">
                    <a:lumMod val="75000"/>
                  </a:schemeClr>
                </a:solidFill>
                <a:latin typeface="Brush Script MT" panose="03060802040406070304" pitchFamily="66" charset="0"/>
              </a:rPr>
            </a:br>
            <a:endParaRPr lang="en-IN" sz="3200" dirty="0">
              <a:solidFill>
                <a:schemeClr val="accent2">
                  <a:lumMod val="75000"/>
                </a:schemeClr>
              </a:solidFill>
              <a:latin typeface="Brush Script MT" panose="03060802040406070304" pitchFamily="66" charset="0"/>
            </a:endParaRPr>
          </a:p>
        </p:txBody>
      </p:sp>
      <p:pic>
        <p:nvPicPr>
          <p:cNvPr id="4" name="Picture 3">
            <a:extLst>
              <a:ext uri="{FF2B5EF4-FFF2-40B4-BE49-F238E27FC236}">
                <a16:creationId xmlns:a16="http://schemas.microsoft.com/office/drawing/2014/main" id="{62729307-6C83-492E-B5C4-4672F5C40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26" y="703385"/>
            <a:ext cx="11437032" cy="5472331"/>
          </a:xfrm>
          <a:prstGeom prst="rect">
            <a:avLst/>
          </a:prstGeom>
        </p:spPr>
      </p:pic>
    </p:spTree>
    <p:extLst>
      <p:ext uri="{BB962C8B-B14F-4D97-AF65-F5344CB8AC3E}">
        <p14:creationId xmlns:p14="http://schemas.microsoft.com/office/powerpoint/2010/main" val="82379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4049-4906-4F7A-B367-876291D666F5}"/>
              </a:ext>
            </a:extLst>
          </p:cNvPr>
          <p:cNvSpPr>
            <a:spLocks noGrp="1"/>
          </p:cNvSpPr>
          <p:nvPr>
            <p:ph type="title"/>
          </p:nvPr>
        </p:nvSpPr>
        <p:spPr>
          <a:xfrm>
            <a:off x="0" y="0"/>
            <a:ext cx="12192000" cy="6857999"/>
          </a:xfrm>
        </p:spPr>
        <p:txBody>
          <a:bodyPr anchor="t">
            <a:normAutofit/>
          </a:bodyPr>
          <a:lstStyle/>
          <a:p>
            <a:r>
              <a:rPr lang="en-US" sz="3200" dirty="0">
                <a:solidFill>
                  <a:schemeClr val="accent2">
                    <a:lumMod val="75000"/>
                  </a:schemeClr>
                </a:solidFill>
                <a:latin typeface="Brush Script MT" panose="03060802040406070304" pitchFamily="66" charset="0"/>
              </a:rPr>
              <a:t>Components of Tidal Power Plant:</a:t>
            </a:r>
            <a:br>
              <a:rPr lang="en-US" sz="3200" dirty="0">
                <a:solidFill>
                  <a:schemeClr val="accent2">
                    <a:lumMod val="75000"/>
                  </a:schemeClr>
                </a:solidFill>
                <a:latin typeface="Brush Script MT" panose="03060802040406070304" pitchFamily="66" charset="0"/>
              </a:rPr>
            </a:br>
            <a:endParaRPr lang="en-IN" sz="3200" dirty="0">
              <a:solidFill>
                <a:schemeClr val="accent2">
                  <a:lumMod val="75000"/>
                </a:schemeClr>
              </a:solidFill>
              <a:latin typeface="Brush Script MT" panose="03060802040406070304" pitchFamily="66" charset="0"/>
            </a:endParaRPr>
          </a:p>
        </p:txBody>
      </p:sp>
      <p:pic>
        <p:nvPicPr>
          <p:cNvPr id="5" name="Picture 4">
            <a:extLst>
              <a:ext uri="{FF2B5EF4-FFF2-40B4-BE49-F238E27FC236}">
                <a16:creationId xmlns:a16="http://schemas.microsoft.com/office/drawing/2014/main" id="{0B23E5AB-E9C8-4C48-9B1B-B4A389DF2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02" y="829994"/>
            <a:ext cx="11113476" cy="4895557"/>
          </a:xfrm>
          <a:prstGeom prst="rect">
            <a:avLst/>
          </a:prstGeom>
        </p:spPr>
      </p:pic>
    </p:spTree>
    <p:extLst>
      <p:ext uri="{BB962C8B-B14F-4D97-AF65-F5344CB8AC3E}">
        <p14:creationId xmlns:p14="http://schemas.microsoft.com/office/powerpoint/2010/main" val="2374753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5848</TotalTime>
  <Words>619</Words>
  <Application>Microsoft Office PowerPoint</Application>
  <PresentationFormat>Widescreen</PresentationFormat>
  <Paragraphs>22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Brush Script MT</vt:lpstr>
      <vt:lpstr>Calibri</vt:lpstr>
      <vt:lpstr>Calibri Light</vt:lpstr>
      <vt:lpstr>Times New Roman</vt:lpstr>
      <vt:lpstr>Office Theme</vt:lpstr>
      <vt:lpstr>UNIT III</vt:lpstr>
      <vt:lpstr>PowerPoint Presentation</vt:lpstr>
      <vt:lpstr> What is Tidal energy? The energy from the massive movement of water can be harnessed and which can be converted into a usable form of energy is called as Tidal energy.  Origin of Tides: Tides are very long-period waves that move through the ocean in response to the forces exerted by the moon and sun. Tides originate in the ocean and progress toward the coastlines where they appear as the regular rise and fall of the sea surface.</vt:lpstr>
      <vt:lpstr>                              Origin of Tides               Spring Tides                           Neap Tides                          </vt:lpstr>
      <vt:lpstr>Alignment of Sun and Moon on the tides:  </vt:lpstr>
      <vt:lpstr>How tidal energy can be used to generate electricity? During high tide, when the level of water in the sea is high, sea-water flows into the reservoir of the barrage and turns the turbines. The turbines then turn the generator to produce the electricity. And during the low tide, when the level of sea-water is low, the sea-water stored in the barrage reservoir is allowed to flow out into the sea. This flowing water also turns the turbines and generates electricity. </vt:lpstr>
      <vt:lpstr> Tidal energy is not likely to be a potential source of energy because there are very few sites around the world which are suitable for building tidal barrages, and the rise and fall of sea-water during high and low tides is not enough to generate electricity on a large scale.  </vt:lpstr>
      <vt:lpstr>Modes of operation of Tidal Power Plant: </vt:lpstr>
      <vt:lpstr>Components of Tidal Power Plant: </vt:lpstr>
      <vt:lpstr>Classification of Tidal Plant:    The Tidal plants are classified on the basis of basins used as i)Single Basin System ii)Double Basin System  Single Basin System: </vt:lpstr>
      <vt:lpstr>Double Basin System:      </vt:lpstr>
      <vt:lpstr>OCEAN THERMAL ENERGY</vt:lpstr>
      <vt:lpstr>  Ocean Thermal Energy is created by solar energy when ocean water absorbs solar radiation. The absorption of solar radiation causes a moderate temperature gradient to develop in water from the top surface to the bottom of the ocean. This temperature gradient can be utilized using a heat engine to generate power. This process of conversion is called ocean thermal energy conversion (OTEC).</vt:lpstr>
      <vt:lpstr>Working principle of Ocean Thermal Energy Conversion</vt:lpstr>
      <vt:lpstr>Ocean Thermal Energy Conversion System’s: Open Cycle:       </vt:lpstr>
      <vt:lpstr>PowerPoint Presentation</vt:lpstr>
      <vt:lpstr>Ocean Thermal Energy Conversion System’s: Closed Cycle:        </vt:lpstr>
      <vt:lpstr>PowerPoint Presentation</vt:lpstr>
      <vt:lpstr>PowerPoint Presentation</vt:lpstr>
      <vt:lpstr>WAVE ENERGY </vt:lpstr>
      <vt:lpstr>PowerPoint Presentation</vt:lpstr>
      <vt:lpstr>  What is wave energy?   Wave energy is a form of renewable energy that can be harnessed from the motion of the waves.  Waves in ocean are caused by the transfer of wind energy to the water surface in the ocean. Depending upon the wind speeds and the distance over which wind interacts with water surface, stronger and higher waves can be formed.The wave energy depends on the amplitude of the wave and period of motion. Wave energy consists of kinetic energy resulting from propagation of wave and potential energy resulting from lifting of water mass with respect to mean sea level.The wave velocity depends upon wave length. The longer is the wave length, the faster it moves.      </vt:lpstr>
      <vt:lpstr>Wave Energy Devices:  Heaving Float Type: </vt:lpstr>
      <vt:lpstr>Float With Hydraulic Pump to convert wave energy: </vt:lpstr>
      <vt:lpstr>Pitching type wave energy conversion: </vt:lpstr>
      <vt:lpstr>Heaving and Pitching floating type: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Lenovo</dc:creator>
  <cp:lastModifiedBy>Lenovo</cp:lastModifiedBy>
  <cp:revision>27</cp:revision>
  <dcterms:created xsi:type="dcterms:W3CDTF">2022-09-08T16:13:48Z</dcterms:created>
  <dcterms:modified xsi:type="dcterms:W3CDTF">2022-10-26T17:59:52Z</dcterms:modified>
</cp:coreProperties>
</file>