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8" r:id="rId26"/>
    <p:sldId id="289"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10F74B-68B8-4938-BE6F-245B145CB9CD}" type="datetimeFigureOut">
              <a:rPr lang="en-US" smtClean="0"/>
              <a:pPr/>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BFD37-A981-403D-827F-71FD0F987B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2BFD37-A981-403D-827F-71FD0F987B18}"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228600"/>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00113" algn="l"/>
              </a:tabLst>
            </a:pP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 III</a:t>
            </a:r>
          </a:p>
          <a:p>
            <a:pPr marL="0" marR="0" lvl="0" indent="0" defTabSz="914400" rtl="0" eaLnBrk="1" fontAlgn="base" latinLnBrk="0" hangingPunct="1">
              <a:lnSpc>
                <a:spcPct val="100000"/>
              </a:lnSpc>
              <a:spcBef>
                <a:spcPct val="0"/>
              </a:spcBef>
              <a:spcAft>
                <a:spcPct val="0"/>
              </a:spcAft>
              <a:buClrTx/>
              <a:buSzTx/>
              <a:buFontTx/>
              <a:buNone/>
              <a:tabLst>
                <a:tab pos="900113" algn="l"/>
              </a:tabLst>
            </a:pPr>
            <a:endParaRPr lang="en-US" sz="3200" b="1" dirty="0" smtClean="0">
              <a:latin typeface="Times New Roman" pitchFamily="18" charset="0"/>
              <a:ea typeface="Times New Roman" pitchFamily="18" charset="0"/>
              <a:cs typeface="Times New Roman" pitchFamily="18" charset="0"/>
            </a:endParaRPr>
          </a:p>
          <a:p>
            <a:pPr lvl="0" algn="just" fontAlgn="base">
              <a:spcBef>
                <a:spcPct val="0"/>
              </a:spcBef>
              <a:spcAft>
                <a:spcPct val="0"/>
              </a:spcAft>
              <a:tabLst>
                <a:tab pos="900113" algn="l"/>
              </a:tabLst>
            </a:pPr>
            <a:r>
              <a:rPr lang="en-US" sz="2800" b="1" dirty="0" smtClean="0">
                <a:latin typeface="Times New Roman" pitchFamily="18" charset="0"/>
                <a:cs typeface="Times New Roman" pitchFamily="18" charset="0"/>
              </a:rPr>
              <a:t>Maximum likelihood and Bayesian parameter estimation:</a:t>
            </a:r>
            <a:r>
              <a:rPr lang="en-US" sz="2800" dirty="0" smtClean="0">
                <a:latin typeface="Times New Roman" pitchFamily="18" charset="0"/>
                <a:cs typeface="Times New Roman" pitchFamily="18" charset="0"/>
              </a:rPr>
              <a:t> Introduction, maximum likelihood Estimation, Bayesian estimation, Bayesian parameter estimation–Gaussian case.</a:t>
            </a: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tab pos="900113" algn="l"/>
              </a:tabLst>
            </a:pPr>
            <a:endPar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that is, each of the d components of µˆ must vanish. Multiplying by Σ and rearranging, we obtain:</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The maximum likelihood estimate for the unknown population mean is just the arithmetic average of the training samples.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971800" y="914400"/>
            <a:ext cx="2667000" cy="99060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The Gaussian Case: Unknown µ and Σ </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the more general (and more typical) multivariate normal case, neither the mean µ nor the covariance matrix Σ is known. Thus, these unknown parameters constitute the components of the parameter vector θ. Consider first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case with 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µ and 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Here the log-likelihood of a single point is: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By applying                          </a:t>
            </a:r>
            <a:r>
              <a:rPr lang="en-US" sz="2400" dirty="0" smtClean="0"/>
              <a:t>to the </a:t>
            </a:r>
            <a:r>
              <a:rPr lang="en-US" sz="2200" dirty="0" smtClean="0">
                <a:latin typeface="Times New Roman" pitchFamily="18" charset="0"/>
                <a:cs typeface="Times New Roman" pitchFamily="18" charset="0"/>
              </a:rPr>
              <a:t>full log-likelihood leads to the conditions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33400" y="2514600"/>
            <a:ext cx="8305800" cy="1905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00400" y="5334000"/>
            <a:ext cx="2971799" cy="8382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1752601" y="4648200"/>
            <a:ext cx="1676399" cy="533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where ˆθ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ˆθ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are the maximum likelihood estimates for 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respectively. By substituting ˆµ = ˆθ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ˆσ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ˆθ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doing a little rearranging, we obtain the following maximum likelihood estimates for µ and σ </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While the analysis of the multivariate case is basically very similar, considerably more manipulations are involved. Just as we would predict, though, the result is that the maximum likelihood estimates for µ and Σ are given by:</a:t>
            </a:r>
          </a:p>
        </p:txBody>
      </p:sp>
      <p:pic>
        <p:nvPicPr>
          <p:cNvPr id="4098" name="Picture 2"/>
          <p:cNvPicPr>
            <a:picLocks noChangeAspect="1" noChangeArrowheads="1"/>
          </p:cNvPicPr>
          <p:nvPr/>
        </p:nvPicPr>
        <p:blipFill>
          <a:blip r:embed="rId2"/>
          <a:srcRect/>
          <a:stretch>
            <a:fillRect/>
          </a:stretch>
        </p:blipFill>
        <p:spPr bwMode="auto">
          <a:xfrm>
            <a:off x="1905000" y="381001"/>
            <a:ext cx="5334000" cy="1219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600200" y="2819400"/>
            <a:ext cx="5791200" cy="2133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76400" y="304800"/>
            <a:ext cx="5791200" cy="1905000"/>
          </a:xfrm>
          <a:prstGeom prst="rect">
            <a:avLst/>
          </a:prstGeom>
          <a:noFill/>
          <a:ln w="9525">
            <a:noFill/>
            <a:miter lim="800000"/>
            <a:headEnd/>
            <a:tailEnd/>
          </a:ln>
          <a:effectLst/>
        </p:spPr>
      </p:pic>
      <p:sp>
        <p:nvSpPr>
          <p:cNvPr id="3" name="Rectangle 2"/>
          <p:cNvSpPr>
            <a:spLocks noChangeArrowheads="1"/>
          </p:cNvSpPr>
          <p:nvPr/>
        </p:nvSpPr>
        <p:spPr bwMode="auto">
          <a:xfrm>
            <a:off x="152400" y="228600"/>
            <a:ext cx="88392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Thus, we find that the maximum likelihood estimate for the mean vector is the sample mean. The maximum likelihood estimate for the covariance matrix is the arithmetic average of the n matrices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baseline="30000" dirty="0" smtClean="0">
                <a:latin typeface="Times New Roman" pitchFamily="18" charset="0"/>
                <a:cs typeface="Times New Roman" pitchFamily="18" charset="0"/>
              </a:rPr>
              <a:t>t</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endParaRPr lang="en-US" sz="22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1"/>
            <a:ext cx="8686800" cy="6032421"/>
          </a:xfrm>
          <a:prstGeom prst="rect">
            <a:avLst/>
          </a:prstGeom>
        </p:spPr>
        <p:txBody>
          <a:bodyPr wrap="square">
            <a:spAutoFit/>
          </a:bodyPr>
          <a:lstStyle/>
          <a:p>
            <a:pPr algn="ctr"/>
            <a:r>
              <a:rPr lang="en-US" sz="3200" b="1" u="sng" dirty="0" smtClean="0">
                <a:solidFill>
                  <a:srgbClr val="FF0000"/>
                </a:solidFill>
                <a:latin typeface="Times New Roman" pitchFamily="18" charset="0"/>
                <a:cs typeface="Times New Roman" pitchFamily="18" charset="0"/>
              </a:rPr>
              <a:t>Bayesian estimation</a:t>
            </a:r>
            <a:endParaRPr lang="en-US" sz="2400" u="sng"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 now consider the Bayesian estimation or Bayesian learning approach to pattern classification problems. Although the answers we get by this method will generally be nearly identical to those obtained by maximum likelihood, there is a conceptual difference: whereas in maximum likelihood methods we view the true parameter vector we seek, θ, to be fixed, in Bayesian learning we consider θ to be a random variable, and training data allows us to convert a distribution on this variable into a posterior probability density.</a:t>
            </a:r>
          </a:p>
          <a:p>
            <a:pPr algn="just"/>
            <a:endParaRPr lang="en-US" sz="2200" dirty="0" smtClean="0">
              <a:latin typeface="Times New Roman" pitchFamily="18" charset="0"/>
              <a:cs typeface="Times New Roman" pitchFamily="18" charset="0"/>
            </a:endParaRPr>
          </a:p>
          <a:p>
            <a:pPr algn="just"/>
            <a:r>
              <a:rPr lang="en-US" sz="2200" b="1" dirty="0" smtClean="0">
                <a:solidFill>
                  <a:srgbClr val="FF0000"/>
                </a:solidFill>
                <a:latin typeface="Times New Roman" pitchFamily="18" charset="0"/>
                <a:cs typeface="Times New Roman" pitchFamily="18" charset="0"/>
              </a:rPr>
              <a:t>The Class-Conditional Densities :</a:t>
            </a:r>
          </a:p>
          <a:p>
            <a:pPr algn="just"/>
            <a:r>
              <a:rPr lang="en-US" sz="2200" dirty="0" smtClean="0">
                <a:latin typeface="Times New Roman" pitchFamily="18" charset="0"/>
                <a:cs typeface="Times New Roman" pitchFamily="18" charset="0"/>
              </a:rPr>
              <a:t>	The computation of the posterior probabilities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lies at the heart of Bayesian classification.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allows us to compute these probabilities from the prior probabilities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and the class-conditional densities p(</a:t>
            </a:r>
            <a:r>
              <a:rPr lang="en-US" sz="2200" dirty="0" err="1" smtClean="0">
                <a:latin typeface="Times New Roman" pitchFamily="18" charset="0"/>
                <a:cs typeface="Times New Roman" pitchFamily="18" charset="0"/>
              </a:rPr>
              <a:t>x|ωi</a:t>
            </a:r>
            <a:r>
              <a:rPr lang="en-US" sz="2200" dirty="0" smtClean="0">
                <a:latin typeface="Times New Roman" pitchFamily="18" charset="0"/>
                <a:cs typeface="Times New Roman" pitchFamily="18" charset="0"/>
              </a:rPr>
              <a:t>), but how can we proceed when these quantities are unknown?</a:t>
            </a:r>
          </a:p>
          <a:p>
            <a:pPr algn="just"/>
            <a:endParaRPr lang="en-US" sz="22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5847755"/>
          </a:xfrm>
          <a:prstGeom prst="rect">
            <a:avLst/>
          </a:prstGeom>
        </p:spPr>
        <p:txBody>
          <a:bodyPr wrap="square">
            <a:spAutoFit/>
          </a:bodyPr>
          <a:lstStyle/>
          <a:p>
            <a:pPr algn="just"/>
            <a:r>
              <a:rPr lang="en-US" sz="2200" dirty="0" smtClean="0">
                <a:latin typeface="Times New Roman" pitchFamily="18" charset="0"/>
                <a:cs typeface="Times New Roman" pitchFamily="18" charset="0"/>
              </a:rPr>
              <a:t>	The general answer to this question is that the best we can do is to compute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using all of the information at our disposal. Part of this information might be prior knowledge, such as knowledge of the functional forms for unknown densities and ranges for the values of unknown parameters. Part of this information might reside in a set of training samples. </a:t>
            </a:r>
          </a:p>
          <a:p>
            <a:pPr algn="just"/>
            <a:r>
              <a:rPr lang="en-US" sz="2200" dirty="0" smtClean="0">
                <a:latin typeface="Times New Roman" pitchFamily="18" charset="0"/>
                <a:cs typeface="Times New Roman" pitchFamily="18" charset="0"/>
              </a:rPr>
              <a:t>	If we again let D denote the set of samples, then we can emphasize the role of the samples by saying that our goal is to compute the posterior probabilities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D). From these probabilities we can obtain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classifier. Given the sample D,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then becomes.</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462338" y="3657600"/>
            <a:ext cx="4233862" cy="1828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1"/>
            <a:ext cx="8305800" cy="4493538"/>
          </a:xfrm>
          <a:prstGeom prst="rect">
            <a:avLst/>
          </a:prstGeom>
        </p:spPr>
        <p:txBody>
          <a:bodyPr wrap="square">
            <a:spAutoFit/>
          </a:bodyPr>
          <a:lstStyle/>
          <a:p>
            <a:pPr algn="just"/>
            <a:r>
              <a:rPr lang="en-US" dirty="0" smtClean="0"/>
              <a:t>	</a:t>
            </a:r>
            <a:r>
              <a:rPr lang="en-US" sz="2200" dirty="0" smtClean="0">
                <a:latin typeface="Times New Roman" pitchFamily="18" charset="0"/>
                <a:cs typeface="Times New Roman" pitchFamily="18" charset="0"/>
              </a:rPr>
              <a:t>Although we could maintain this generality, we shall henceforth assume that the true values of the a priori probabilities are known or obtainable from a trivial calculation; thus we substitute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|D). Furthermore, since we are treating the supervised case, we can separate the training samples by class into c subsets D1, ..., Dc, with the samples in Di belonging to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Although we could maintain this generality, we shall henceforth assume that the true values of the a priori probabilities are known or obtainable from a trivial calculation; thus we substitute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|D). Furthermore, since we are treating the supervised case, we can separate the training samples by class into c subsets D1, ..., Dc, with the samples in Di belonging to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3490913" y="4724400"/>
            <a:ext cx="4281487" cy="914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1"/>
            <a:ext cx="8534400" cy="5509200"/>
          </a:xfrm>
          <a:prstGeom prst="rect">
            <a:avLst/>
          </a:prstGeom>
        </p:spPr>
        <p:txBody>
          <a:bodyPr wrap="square">
            <a:spAutoFit/>
          </a:bodyPr>
          <a:lstStyle/>
          <a:p>
            <a:pPr algn="just"/>
            <a:r>
              <a:rPr lang="en-US" dirty="0" smtClean="0"/>
              <a:t>	</a:t>
            </a:r>
            <a:r>
              <a:rPr lang="en-US" sz="2200" dirty="0" smtClean="0">
                <a:latin typeface="Times New Roman" pitchFamily="18" charset="0"/>
                <a:cs typeface="Times New Roman" pitchFamily="18" charset="0"/>
              </a:rPr>
              <a:t>Second, because each class can be treated independently, we can dispense with needless class distinctions and simplify our notation. In essence, we have c separate problems of the following form: use a set D of samples drawn independently according to the fixed but unknown probability distribution p(x) to determine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This is the central problem of Bayesian learning.</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 Parameter Distribution Although the desired probability density p(x) is unknown, we assume that it has a known parametric form. The only thing assumed unknown is the value of a parameter vector θ. We shall express the fact that p(x) is unknown but has known parametric form by saying that the function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completely known. Any information we might have about θ prior to observing the samples is assumed to be contained in a known prior density p(θ). Observation of the samples converts this to a posterior density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which, we hope, is sharply peaked about the true value of 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6093976"/>
          </a:xfrm>
          <a:prstGeom prst="rect">
            <a:avLst/>
          </a:prstGeom>
        </p:spPr>
        <p:txBody>
          <a:bodyPr wrap="square">
            <a:spAutoFit/>
          </a:bodyPr>
          <a:lstStyle/>
          <a:p>
            <a:pPr algn="ctr"/>
            <a:r>
              <a:rPr lang="en-US" sz="2800" b="1" dirty="0" smtClean="0">
                <a:solidFill>
                  <a:srgbClr val="FF0000"/>
                </a:solidFill>
                <a:latin typeface="Times New Roman" pitchFamily="18" charset="0"/>
                <a:cs typeface="Times New Roman" pitchFamily="18" charset="0"/>
              </a:rPr>
              <a:t>The Parameter Distribution</a:t>
            </a: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Although the desired probability density p(x) is unknown, we assume that it has a known parametric form. The only thing assumed unknown is the value of a parameter vector θ. We shall express the fact that p(x) is unknown but has known parametric form by saying that the function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completely known. Any information we might have about θ prior to observing the samples is assumed to be contained in a known prior density p(θ). Observation of the samples converts this to a posterior density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which, we hope, is sharply peaked about the true value of θ.</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Note that we are changing our supervised learning problem into an unsupervised density estimation problem. To this end, our basic goal is to compute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which is as close as we can come to obtaining the unknown p(x). We do this by integrating the joint density p(x, </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over θ. That is,</a:t>
            </a:r>
            <a:endParaRPr lang="en-US" dirty="0" smtClean="0"/>
          </a:p>
          <a:p>
            <a:pPr algn="just"/>
            <a:endParaRPr lang="en-US" dirty="0" smtClean="0"/>
          </a:p>
          <a:p>
            <a:pPr algn="just"/>
            <a:endParaRPr lang="en-US" dirty="0" smtClean="0"/>
          </a:p>
          <a:p>
            <a:pPr algn="just"/>
            <a:endParaRPr lang="en-US" dirty="0" smtClean="0"/>
          </a:p>
        </p:txBody>
      </p:sp>
      <p:pic>
        <p:nvPicPr>
          <p:cNvPr id="3074" name="Picture 2"/>
          <p:cNvPicPr>
            <a:picLocks noChangeAspect="1" noChangeArrowheads="1"/>
          </p:cNvPicPr>
          <p:nvPr/>
        </p:nvPicPr>
        <p:blipFill>
          <a:blip r:embed="rId2"/>
          <a:srcRect/>
          <a:stretch>
            <a:fillRect/>
          </a:stretch>
        </p:blipFill>
        <p:spPr bwMode="auto">
          <a:xfrm>
            <a:off x="3657600" y="5562600"/>
            <a:ext cx="3810000" cy="685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6955750"/>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Where the integration extends over the entire parameter space. Now as discussed in Problem 12 we can write p(x, </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as the product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D)p(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Since the selection of x and that of the training samples in D is done independently, the first factor is merely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That is, the distribution of x is known completely once we know the value of the parameter vector. Thus, Eq. 25 can be rewritten as </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t>	</a:t>
            </a:r>
            <a:r>
              <a:rPr lang="en-US" sz="2200" dirty="0" smtClean="0">
                <a:latin typeface="Times New Roman" pitchFamily="18" charset="0"/>
                <a:cs typeface="Times New Roman" pitchFamily="18" charset="0"/>
              </a:rPr>
              <a:t>This key equation links the desired class-conditional density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to the posterior density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for the unknown parameter vector. If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peaks very sharply about some value θˆ, we obtain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ˆ), i.e., the result we would obtain by substituting the estimate θˆ for the true parameter vector. This result rests on the assumption that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smooth, and that the tails of the integral are not important.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In general, if we are less certain about the exact value of θ, this equation directs us to average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over the possible values of θ. Thus, when the unknown densities have a known parametric form, the samples exert their influence on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through the posterior density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a:t>
            </a:r>
          </a:p>
          <a:p>
            <a:pPr algn="just"/>
            <a:endParaRPr lang="en-US" dirty="0"/>
          </a:p>
        </p:txBody>
      </p:sp>
      <p:pic>
        <p:nvPicPr>
          <p:cNvPr id="4099" name="Picture 3"/>
          <p:cNvPicPr>
            <a:picLocks noChangeAspect="1" noChangeArrowheads="1"/>
          </p:cNvPicPr>
          <p:nvPr/>
        </p:nvPicPr>
        <p:blipFill>
          <a:blip r:embed="rId2"/>
          <a:srcRect/>
          <a:stretch>
            <a:fillRect/>
          </a:stretch>
        </p:blipFill>
        <p:spPr bwMode="auto">
          <a:xfrm>
            <a:off x="3657600" y="2514600"/>
            <a:ext cx="5029200" cy="609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we saw how we could design an optimal classifier if we knew the prior probabilities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the class-conditional densities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Unfortunately, in pattern recognition applications we rarely if ever have this kind of complete knowledge about the probabilistic structure of the problem.</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One approach to this problem is to use the samples to estimate the unknown probabilities and probability densities, and to use the resulting estimates as if they were the true values.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number of available samples always seems too small, and serious problems arise when the dimensionality of the feature vector x is large. If we know the number of parameters in advance and our general knowledge about the problem permits us to parameterize the conditional densities, then the severity of these problems can be reduced significantly. Suppose, for example, that we can reasonably assume that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a normal density with mean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covariance matrix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although we do not know the exact values of these quantities.</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686800" cy="6278642"/>
          </a:xfrm>
          <a:prstGeom prst="rect">
            <a:avLst/>
          </a:prstGeom>
        </p:spPr>
        <p:txBody>
          <a:bodyPr wrap="square">
            <a:spAutoFit/>
          </a:bodyPr>
          <a:lstStyle/>
          <a:p>
            <a:pPr algn="ctr"/>
            <a:r>
              <a:rPr lang="en-US" sz="2800" b="1" dirty="0" smtClean="0">
                <a:solidFill>
                  <a:srgbClr val="FF0000"/>
                </a:solidFill>
                <a:latin typeface="Times New Roman" pitchFamily="18" charset="0"/>
                <a:cs typeface="Times New Roman" pitchFamily="18" charset="0"/>
              </a:rPr>
              <a:t>Bayesian Parameter Estimation:</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Gaussian Case In this section we use Bayesian estimation techniques to calculate the a posteriori density p(</a:t>
            </a:r>
            <a:r>
              <a:rPr lang="en-US" sz="2200" dirty="0" err="1" smtClean="0">
                <a:latin typeface="Times New Roman" pitchFamily="18" charset="0"/>
                <a:cs typeface="Times New Roman" pitchFamily="18" charset="0"/>
              </a:rPr>
              <a:t>θ|D</a:t>
            </a:r>
            <a:r>
              <a:rPr lang="en-US" sz="2200" dirty="0" smtClean="0">
                <a:latin typeface="Times New Roman" pitchFamily="18" charset="0"/>
                <a:cs typeface="Times New Roman" pitchFamily="18" charset="0"/>
              </a:rPr>
              <a:t>) and the desired probability density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for the case where p(x|µ) ∼ N(µ, Σ). </a:t>
            </a:r>
          </a:p>
          <a:p>
            <a:pPr algn="just"/>
            <a:endParaRPr lang="en-US" sz="2200" dirty="0" smtClean="0">
              <a:latin typeface="Times New Roman" pitchFamily="18" charset="0"/>
              <a:cs typeface="Times New Roman" pitchFamily="18" charset="0"/>
            </a:endParaRPr>
          </a:p>
          <a:p>
            <a:pPr algn="just"/>
            <a:r>
              <a:rPr lang="en-US" sz="2200" b="1" dirty="0" smtClean="0">
                <a:solidFill>
                  <a:srgbClr val="FF0000"/>
                </a:solidFill>
                <a:latin typeface="Times New Roman" pitchFamily="18" charset="0"/>
                <a:cs typeface="Times New Roman" pitchFamily="18" charset="0"/>
              </a:rPr>
              <a:t>The </a:t>
            </a:r>
            <a:r>
              <a:rPr lang="en-US" sz="2200" b="1" dirty="0" err="1" smtClean="0">
                <a:solidFill>
                  <a:srgbClr val="FF0000"/>
                </a:solidFill>
                <a:latin typeface="Times New Roman" pitchFamily="18" charset="0"/>
                <a:cs typeface="Times New Roman" pitchFamily="18" charset="0"/>
              </a:rPr>
              <a:t>Univariate</a:t>
            </a:r>
            <a:r>
              <a:rPr lang="en-US" sz="2200" b="1" dirty="0" smtClean="0">
                <a:solidFill>
                  <a:srgbClr val="FF0000"/>
                </a:solidFill>
                <a:latin typeface="Times New Roman" pitchFamily="18" charset="0"/>
                <a:cs typeface="Times New Roman" pitchFamily="18" charset="0"/>
              </a:rPr>
              <a:t> Case:</a:t>
            </a:r>
            <a:r>
              <a:rPr lang="en-US" sz="2200" dirty="0" smtClean="0">
                <a:latin typeface="Times New Roman" pitchFamily="18" charset="0"/>
                <a:cs typeface="Times New Roman" pitchFamily="18" charset="0"/>
              </a:rPr>
              <a:t> p(µ|D) </a:t>
            </a:r>
          </a:p>
          <a:p>
            <a:pPr algn="just"/>
            <a:r>
              <a:rPr lang="en-US" sz="2200" dirty="0" smtClean="0">
                <a:latin typeface="Times New Roman" pitchFamily="18" charset="0"/>
                <a:cs typeface="Times New Roman" pitchFamily="18" charset="0"/>
              </a:rPr>
              <a:t>	Consider the case where µ is the only unknown parameter. For simplicity we treat first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case, i.e.,</a:t>
            </a: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where the only unknown quantity is the mean µ. We assume that whatever prior knowledge we might have about µ can be expressed by a known prior density p(µ). Later we shall make the further assumption that</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where both 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and σ</a:t>
            </a:r>
            <a:r>
              <a:rPr lang="en-US" sz="2200" baseline="-25000" dirty="0" smtClean="0">
                <a:latin typeface="Times New Roman" pitchFamily="18" charset="0"/>
                <a:cs typeface="Times New Roman" pitchFamily="18" charset="0"/>
              </a:rPr>
              <a:t>0</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are known. Roughly speaking, 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represents our best a priori guess for µ, and σ</a:t>
            </a:r>
            <a:r>
              <a:rPr lang="en-US" sz="2200" baseline="-25000" dirty="0" smtClean="0">
                <a:latin typeface="Times New Roman" pitchFamily="18" charset="0"/>
                <a:cs typeface="Times New Roman" pitchFamily="18" charset="0"/>
              </a:rPr>
              <a:t>0</a:t>
            </a:r>
            <a:r>
              <a:rPr lang="en-US" sz="2200" baseline="30000" dirty="0" smtClean="0">
                <a:latin typeface="Times New Roman" pitchFamily="18" charset="0"/>
                <a:cs typeface="Times New Roman" pitchFamily="18" charset="0"/>
              </a:rPr>
              <a:t>2 </a:t>
            </a:r>
            <a:r>
              <a:rPr lang="en-US" sz="2200" dirty="0" smtClean="0">
                <a:latin typeface="Times New Roman" pitchFamily="18" charset="0"/>
                <a:cs typeface="Times New Roman" pitchFamily="18" charset="0"/>
              </a:rPr>
              <a:t>measures our uncertainty about this guess.</a:t>
            </a:r>
            <a:endParaRPr lang="en-US" sz="22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3990974" y="3048001"/>
            <a:ext cx="3248025" cy="609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986213" y="4800601"/>
            <a:ext cx="3938587" cy="685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686800" cy="6093976"/>
          </a:xfrm>
          <a:prstGeom prst="rect">
            <a:avLst/>
          </a:prstGeom>
        </p:spPr>
        <p:txBody>
          <a:bodyPr wrap="square">
            <a:spAutoFit/>
          </a:bodyPr>
          <a:lstStyle/>
          <a:p>
            <a:pPr algn="just"/>
            <a:r>
              <a:rPr lang="en-US" sz="2800" dirty="0" smtClean="0"/>
              <a:t>		</a:t>
            </a:r>
            <a:r>
              <a:rPr lang="en-US" sz="2200" dirty="0" smtClean="0">
                <a:latin typeface="Times New Roman" pitchFamily="18" charset="0"/>
                <a:cs typeface="Times New Roman" pitchFamily="18" charset="0"/>
              </a:rPr>
              <a:t>Suppose now that n samples x1, ...,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are independently drawn from the resulting population. Letting D = {x1, ...,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we use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to obtain</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400" dirty="0" smtClean="0"/>
              <a:t>		</a:t>
            </a:r>
            <a:r>
              <a:rPr lang="en-US" sz="2200" dirty="0" smtClean="0">
                <a:latin typeface="Times New Roman" pitchFamily="18" charset="0"/>
                <a:cs typeface="Times New Roman" pitchFamily="18" charset="0"/>
              </a:rPr>
              <a:t>where α is a normalization factor that depends on D but is independent of µ. This equation shows how the observation of a set of training samples affects our ideas about the true value of µ; it relates the prior density p(µ) to an a posteriori density p(µ|D). Since p(</a:t>
            </a:r>
            <a:r>
              <a:rPr lang="en-US" sz="2200" dirty="0" err="1" smtClean="0">
                <a:latin typeface="Times New Roman" pitchFamily="18" charset="0"/>
                <a:cs typeface="Times New Roman" pitchFamily="18" charset="0"/>
              </a:rPr>
              <a:t>xk</a:t>
            </a:r>
            <a:r>
              <a:rPr lang="en-US" sz="2200" dirty="0" smtClean="0">
                <a:latin typeface="Times New Roman" pitchFamily="18" charset="0"/>
                <a:cs typeface="Times New Roman" pitchFamily="18" charset="0"/>
              </a:rPr>
              <a:t>|µ) ∼ N(µ,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p(µ) ∼ N(µ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σ</a:t>
            </a:r>
            <a:r>
              <a:rPr lang="en-US" sz="2200" baseline="-25000" dirty="0" smtClean="0">
                <a:latin typeface="Times New Roman" pitchFamily="18" charset="0"/>
                <a:cs typeface="Times New Roman" pitchFamily="18" charset="0"/>
              </a:rPr>
              <a:t>0</a:t>
            </a:r>
            <a:r>
              <a:rPr lang="en-US" sz="2200" baseline="30000" dirty="0" smtClean="0">
                <a:latin typeface="Times New Roman" pitchFamily="18" charset="0"/>
                <a:cs typeface="Times New Roman" pitchFamily="18" charset="0"/>
              </a:rPr>
              <a:t>2 </a:t>
            </a:r>
            <a:r>
              <a:rPr lang="en-US" sz="2200" dirty="0" smtClean="0">
                <a:latin typeface="Times New Roman" pitchFamily="18" charset="0"/>
                <a:cs typeface="Times New Roman" pitchFamily="18" charset="0"/>
              </a:rPr>
              <a:t> ), we have</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276601" y="1219200"/>
            <a:ext cx="4114800" cy="18287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763000" cy="4800600"/>
          </a:xfrm>
          <a:prstGeom prst="rect">
            <a:avLst/>
          </a:prstGeom>
          <a:noFill/>
          <a:ln w="9525">
            <a:noFill/>
            <a:miter lim="800000"/>
            <a:headEnd/>
            <a:tailEnd/>
          </a:ln>
          <a:effectLst/>
        </p:spPr>
      </p:pic>
      <p:sp>
        <p:nvSpPr>
          <p:cNvPr id="3" name="Rectangle 2"/>
          <p:cNvSpPr/>
          <p:nvPr/>
        </p:nvSpPr>
        <p:spPr>
          <a:xfrm>
            <a:off x="304800" y="228601"/>
            <a:ext cx="8686800" cy="6370975"/>
          </a:xfrm>
          <a:prstGeom prst="rect">
            <a:avLst/>
          </a:prstGeom>
        </p:spPr>
        <p:txBody>
          <a:bodyPr wrap="square">
            <a:spAutoFit/>
          </a:bodyPr>
          <a:lstStyle/>
          <a:p>
            <a:pPr algn="just"/>
            <a:r>
              <a:rPr lang="en-US" sz="2800" dirty="0" smtClean="0"/>
              <a:t>		</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400" dirty="0" smtClean="0"/>
              <a:t>	</a:t>
            </a:r>
            <a:r>
              <a:rPr lang="en-US" sz="2200" dirty="0" smtClean="0">
                <a:latin typeface="Times New Roman" pitchFamily="18" charset="0"/>
                <a:cs typeface="Times New Roman" pitchFamily="18" charset="0"/>
              </a:rPr>
              <a:t>where factors that do not depend on µ have been absorbed into the constants α, α′ , and α′′. Thus, p(µ|D) is an exponential function of a quadratic function of µ, i.e., is again a normal density.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686800" cy="5293757"/>
          </a:xfrm>
          <a:prstGeom prst="rect">
            <a:avLst/>
          </a:prstGeom>
        </p:spPr>
        <p:txBody>
          <a:bodyPr wrap="square">
            <a:spAutoFit/>
          </a:bodyPr>
          <a:lstStyle/>
          <a:p>
            <a:pPr algn="just">
              <a:buFont typeface="Arial" pitchFamily="34" charset="0"/>
              <a:buChar char="•"/>
            </a:pPr>
            <a:r>
              <a:rPr lang="en-US" sz="2800" dirty="0" smtClean="0"/>
              <a:t>		</a:t>
            </a:r>
            <a:r>
              <a:rPr lang="en-US" sz="2200" dirty="0" smtClean="0">
                <a:latin typeface="Times New Roman" pitchFamily="18" charset="0"/>
                <a:cs typeface="Times New Roman" pitchFamily="18" charset="0"/>
              </a:rPr>
              <a:t>Since this is true for any number of training samples, p(µ|D) remains normal as the number n of samples is increased, and p(µ|D) is said to be a reproducing density and p(µ) is said to be a conjugate prior. If we write density p(µ|D) ∼ N(µ</a:t>
            </a:r>
            <a:r>
              <a:rPr lang="en-US" sz="2200" baseline="-25000"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σ</a:t>
            </a:r>
            <a:r>
              <a:rPr lang="en-US" sz="2200" baseline="-25000" dirty="0" smtClean="0">
                <a:latin typeface="Times New Roman" pitchFamily="18" charset="0"/>
                <a:cs typeface="Times New Roman" pitchFamily="18" charset="0"/>
              </a:rPr>
              <a:t>n</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400" dirty="0" smtClean="0"/>
              <a:t>) </a:t>
            </a:r>
            <a:r>
              <a:rPr lang="en-US" sz="2200" dirty="0" smtClean="0">
                <a:latin typeface="Times New Roman" pitchFamily="18" charset="0"/>
                <a:cs typeface="Times New Roman" pitchFamily="18" charset="0"/>
              </a:rPr>
              <a:t>then µn and σ 2 n can be found by equating coefficients in above equation with corresponding coefficients in the generic Gaussian of the form:</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Identifying coefficients in this way yields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       and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where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is the sample mean:   </a:t>
            </a:r>
          </a:p>
        </p:txBody>
      </p:sp>
      <p:pic>
        <p:nvPicPr>
          <p:cNvPr id="3074" name="Picture 2"/>
          <p:cNvPicPr>
            <a:picLocks noChangeAspect="1" noChangeArrowheads="1"/>
          </p:cNvPicPr>
          <p:nvPr/>
        </p:nvPicPr>
        <p:blipFill>
          <a:blip r:embed="rId2"/>
          <a:srcRect/>
          <a:stretch>
            <a:fillRect/>
          </a:stretch>
        </p:blipFill>
        <p:spPr bwMode="auto">
          <a:xfrm>
            <a:off x="3333750" y="2438401"/>
            <a:ext cx="4895850" cy="1271588"/>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533400" y="4114800"/>
            <a:ext cx="3200400" cy="9144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4953000" y="4343400"/>
            <a:ext cx="2819399" cy="6096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a:srcRect/>
          <a:stretch>
            <a:fillRect/>
          </a:stretch>
        </p:blipFill>
        <p:spPr bwMode="auto">
          <a:xfrm>
            <a:off x="4343400" y="4876800"/>
            <a:ext cx="2667000" cy="990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304800"/>
            <a:ext cx="8077199" cy="2895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3401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The </a:t>
            </a:r>
            <a:r>
              <a:rPr lang="en-US" sz="2400" dirty="0" err="1" smtClean="0">
                <a:solidFill>
                  <a:srgbClr val="FF0000"/>
                </a:solidFill>
                <a:latin typeface="Times New Roman" pitchFamily="18" charset="0"/>
                <a:cs typeface="Times New Roman" pitchFamily="18" charset="0"/>
              </a:rPr>
              <a:t>Univariate</a:t>
            </a:r>
            <a:r>
              <a:rPr lang="en-US" sz="2400" dirty="0" smtClean="0">
                <a:solidFill>
                  <a:srgbClr val="FF0000"/>
                </a:solidFill>
                <a:latin typeface="Times New Roman" pitchFamily="18" charset="0"/>
                <a:cs typeface="Times New Roman" pitchFamily="18" charset="0"/>
              </a:rPr>
              <a:t> Case: p(</a:t>
            </a:r>
            <a:r>
              <a:rPr lang="en-US" sz="2400" dirty="0" err="1" smtClean="0">
                <a:solidFill>
                  <a:srgbClr val="FF0000"/>
                </a:solidFill>
                <a:latin typeface="Times New Roman" pitchFamily="18" charset="0"/>
                <a:cs typeface="Times New Roman" pitchFamily="18" charset="0"/>
              </a:rPr>
              <a:t>x|D</a:t>
            </a:r>
            <a:r>
              <a:rPr lang="en-US" sz="2400" dirty="0" smtClean="0">
                <a:solidFill>
                  <a:srgbClr val="FF0000"/>
                </a:solidFill>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Having obtained the a posteriori density for the mean, p(µ|D), all that remains is to obtain the “class-conditional” density for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57200" y="1752600"/>
            <a:ext cx="8229599" cy="4800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458200" cy="4616648"/>
          </a:xfrm>
          <a:prstGeom prst="rect">
            <a:avLst/>
          </a:prstGeom>
        </p:spPr>
        <p:txBody>
          <a:bodyPr wrap="square">
            <a:spAutoFit/>
          </a:bodyPr>
          <a:lstStyle/>
          <a:p>
            <a:pPr algn="just"/>
            <a:r>
              <a:rPr lang="en-US" sz="2100" dirty="0" smtClean="0">
                <a:latin typeface="Times New Roman" pitchFamily="18" charset="0"/>
                <a:cs typeface="Times New Roman" pitchFamily="18" charset="0"/>
              </a:rPr>
              <a:t>	In other words, to obtain the class-conditional density p(</a:t>
            </a:r>
            <a:r>
              <a:rPr lang="en-US" sz="2100" dirty="0" err="1" smtClean="0">
                <a:latin typeface="Times New Roman" pitchFamily="18" charset="0"/>
                <a:cs typeface="Times New Roman" pitchFamily="18" charset="0"/>
              </a:rPr>
              <a:t>x|D</a:t>
            </a:r>
            <a:r>
              <a:rPr lang="en-US" sz="2100" dirty="0" smtClean="0">
                <a:latin typeface="Times New Roman" pitchFamily="18" charset="0"/>
                <a:cs typeface="Times New Roman" pitchFamily="18" charset="0"/>
              </a:rPr>
              <a:t>), whose parametric form is known to be p(x|µ) ∼ N(µ, σ </a:t>
            </a:r>
            <a:r>
              <a:rPr lang="en-US" sz="2100" baseline="30000" dirty="0" smtClean="0">
                <a:latin typeface="Times New Roman" pitchFamily="18" charset="0"/>
                <a:cs typeface="Times New Roman" pitchFamily="18" charset="0"/>
              </a:rPr>
              <a:t>2</a:t>
            </a:r>
            <a:r>
              <a:rPr lang="en-US" sz="2100" dirty="0" smtClean="0">
                <a:latin typeface="Times New Roman" pitchFamily="18" charset="0"/>
                <a:cs typeface="Times New Roman" pitchFamily="18" charset="0"/>
              </a:rPr>
              <a:t> ), we merely replace µ by µn and σ </a:t>
            </a:r>
            <a:r>
              <a:rPr lang="en-US" sz="2100" baseline="30000" dirty="0" smtClean="0">
                <a:latin typeface="Times New Roman" pitchFamily="18" charset="0"/>
                <a:cs typeface="Times New Roman" pitchFamily="18" charset="0"/>
              </a:rPr>
              <a:t>2</a:t>
            </a:r>
            <a:r>
              <a:rPr lang="en-US" sz="2100" dirty="0" smtClean="0">
                <a:latin typeface="Times New Roman" pitchFamily="18" charset="0"/>
                <a:cs typeface="Times New Roman" pitchFamily="18" charset="0"/>
              </a:rPr>
              <a:t> by σ</a:t>
            </a:r>
            <a:r>
              <a:rPr lang="en-US" sz="2100" baseline="30000" dirty="0" smtClean="0">
                <a:latin typeface="Times New Roman" pitchFamily="18" charset="0"/>
                <a:cs typeface="Times New Roman" pitchFamily="18" charset="0"/>
              </a:rPr>
              <a:t>2</a:t>
            </a:r>
            <a:r>
              <a:rPr lang="en-US" sz="2100" dirty="0" smtClean="0">
                <a:latin typeface="Times New Roman" pitchFamily="18" charset="0"/>
                <a:cs typeface="Times New Roman" pitchFamily="18" charset="0"/>
              </a:rPr>
              <a:t> +σ</a:t>
            </a:r>
            <a:r>
              <a:rPr lang="en-US" sz="2100" baseline="30000" dirty="0" smtClean="0">
                <a:latin typeface="Times New Roman" pitchFamily="18" charset="0"/>
                <a:cs typeface="Times New Roman" pitchFamily="18" charset="0"/>
              </a:rPr>
              <a:t>2</a:t>
            </a:r>
            <a:r>
              <a:rPr lang="en-US" sz="2100" baseline="-25000" dirty="0" smtClean="0">
                <a:latin typeface="Times New Roman" pitchFamily="18" charset="0"/>
                <a:cs typeface="Times New Roman" pitchFamily="18" charset="0"/>
              </a:rPr>
              <a:t>n</a:t>
            </a:r>
            <a:r>
              <a:rPr lang="en-US" sz="2100" dirty="0" smtClean="0">
                <a:latin typeface="Times New Roman" pitchFamily="18" charset="0"/>
                <a:cs typeface="Times New Roman" pitchFamily="18" charset="0"/>
              </a:rPr>
              <a:t> . </a:t>
            </a:r>
          </a:p>
          <a:p>
            <a:pPr algn="just"/>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In effect, the conditional mean µ</a:t>
            </a:r>
            <a:r>
              <a:rPr lang="en-US" sz="2100" baseline="-25000" dirty="0" smtClean="0">
                <a:latin typeface="Times New Roman" pitchFamily="18" charset="0"/>
                <a:cs typeface="Times New Roman" pitchFamily="18" charset="0"/>
              </a:rPr>
              <a:t>n</a:t>
            </a:r>
            <a:r>
              <a:rPr lang="en-US" sz="2100" dirty="0" smtClean="0">
                <a:latin typeface="Times New Roman" pitchFamily="18" charset="0"/>
                <a:cs typeface="Times New Roman" pitchFamily="18" charset="0"/>
              </a:rPr>
              <a:t> is treated as if it were the true mean, and the known variance is increased to account for the additional uncertainty in x resulting from our lack of exact knowledge of the mean µ. </a:t>
            </a:r>
          </a:p>
          <a:p>
            <a:pPr algn="just"/>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There fore our final result: </a:t>
            </a:r>
          </a:p>
          <a:p>
            <a:pPr algn="just"/>
            <a:r>
              <a:rPr lang="en-US" sz="2100" dirty="0" smtClean="0">
                <a:latin typeface="Times New Roman" pitchFamily="18" charset="0"/>
                <a:cs typeface="Times New Roman" pitchFamily="18" charset="0"/>
              </a:rPr>
              <a:t>       The density p(</a:t>
            </a:r>
            <a:r>
              <a:rPr lang="en-US" sz="2100" dirty="0" err="1" smtClean="0">
                <a:latin typeface="Times New Roman" pitchFamily="18" charset="0"/>
                <a:cs typeface="Times New Roman" pitchFamily="18" charset="0"/>
              </a:rPr>
              <a:t>x|D</a:t>
            </a:r>
            <a:r>
              <a:rPr lang="en-US" sz="2100" dirty="0" smtClean="0">
                <a:latin typeface="Times New Roman" pitchFamily="18" charset="0"/>
                <a:cs typeface="Times New Roman" pitchFamily="18" charset="0"/>
              </a:rPr>
              <a:t>) is the desired class-conditional density p(</a:t>
            </a:r>
            <a:r>
              <a:rPr lang="en-US" sz="2100" dirty="0" err="1" smtClean="0">
                <a:latin typeface="Times New Roman" pitchFamily="18" charset="0"/>
                <a:cs typeface="Times New Roman" pitchFamily="18" charset="0"/>
              </a:rPr>
              <a:t>x|ωj</a:t>
            </a:r>
            <a:r>
              <a:rPr lang="en-US" sz="2100" dirty="0" smtClean="0">
                <a:latin typeface="Times New Roman" pitchFamily="18" charset="0"/>
                <a:cs typeface="Times New Roman" pitchFamily="18" charset="0"/>
              </a:rPr>
              <a:t> , </a:t>
            </a:r>
            <a:r>
              <a:rPr lang="en-US" sz="2100" dirty="0" err="1" smtClean="0">
                <a:latin typeface="Times New Roman" pitchFamily="18" charset="0"/>
                <a:cs typeface="Times New Roman" pitchFamily="18" charset="0"/>
              </a:rPr>
              <a:t>Dj</a:t>
            </a:r>
            <a:r>
              <a:rPr lang="en-US" sz="2100" dirty="0" smtClean="0">
                <a:latin typeface="Times New Roman" pitchFamily="18" charset="0"/>
                <a:cs typeface="Times New Roman" pitchFamily="18" charset="0"/>
              </a:rPr>
              <a:t> ), and together with the prior probabilities P(</a:t>
            </a:r>
            <a:r>
              <a:rPr lang="en-US" sz="2100" dirty="0" err="1" smtClean="0">
                <a:latin typeface="Times New Roman" pitchFamily="18" charset="0"/>
                <a:cs typeface="Times New Roman" pitchFamily="18" charset="0"/>
              </a:rPr>
              <a:t>ωj</a:t>
            </a:r>
            <a:r>
              <a:rPr lang="en-US" sz="2100" dirty="0" smtClean="0">
                <a:latin typeface="Times New Roman" pitchFamily="18" charset="0"/>
                <a:cs typeface="Times New Roman" pitchFamily="18" charset="0"/>
              </a:rPr>
              <a:t> ) it gives us the probabilistic information needed to design the classifier. This is in contrast to maximum likelihood methods that only make points estimates for ˆµ and ˆσ</a:t>
            </a:r>
            <a:r>
              <a:rPr lang="en-US" sz="2100" baseline="30000" dirty="0" smtClean="0">
                <a:latin typeface="Times New Roman" pitchFamily="18" charset="0"/>
                <a:cs typeface="Times New Roman" pitchFamily="18" charset="0"/>
              </a:rPr>
              <a:t>2</a:t>
            </a:r>
            <a:r>
              <a:rPr lang="en-US" sz="2100" dirty="0" smtClean="0">
                <a:latin typeface="Times New Roman" pitchFamily="18" charset="0"/>
                <a:cs typeface="Times New Roman" pitchFamily="18" charset="0"/>
              </a:rPr>
              <a:t>, rather that estimate a distribution for p(</a:t>
            </a:r>
            <a:r>
              <a:rPr lang="en-US" sz="2100" dirty="0" err="1" smtClean="0">
                <a:latin typeface="Times New Roman" pitchFamily="18" charset="0"/>
                <a:cs typeface="Times New Roman" pitchFamily="18" charset="0"/>
              </a:rPr>
              <a:t>x|D</a:t>
            </a:r>
            <a:r>
              <a:rPr lang="en-US" sz="2100" dirty="0" smtClean="0">
                <a:latin typeface="Times New Roman" pitchFamily="18" charset="0"/>
                <a:cs typeface="Times New Roman" pitchFamily="18" charset="0"/>
              </a:rPr>
              <a:t>). </a:t>
            </a:r>
            <a:endParaRPr lang="en-US" sz="21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278642"/>
          </a:xfrm>
          <a:prstGeom prst="rect">
            <a:avLst/>
          </a:prstGeom>
        </p:spPr>
        <p:txBody>
          <a:bodyPr wrap="square">
            <a:spAutoFit/>
          </a:bodyPr>
          <a:lstStyle/>
          <a:p>
            <a:r>
              <a:rPr lang="en-US" sz="2800" dirty="0" smtClean="0">
                <a:solidFill>
                  <a:srgbClr val="FF0000"/>
                </a:solidFill>
                <a:latin typeface="Times New Roman" pitchFamily="18" charset="0"/>
                <a:cs typeface="Times New Roman" pitchFamily="18" charset="0"/>
              </a:rPr>
              <a:t>The Multivariate Case</a:t>
            </a:r>
            <a:r>
              <a:rPr lang="en-US" sz="2800" dirty="0" smtClean="0">
                <a:solidFill>
                  <a:srgbClr val="FF0000"/>
                </a:solidFill>
                <a:latin typeface="Times New Roman" pitchFamily="18" charset="0"/>
                <a:cs typeface="Times New Roman" pitchFamily="18" charset="0"/>
              </a:rPr>
              <a:t>:</a:t>
            </a:r>
          </a:p>
          <a:p>
            <a:r>
              <a:rPr lang="en-US" sz="2200" dirty="0" smtClean="0">
                <a:latin typeface="Times New Roman" pitchFamily="18" charset="0"/>
                <a:cs typeface="Times New Roman" pitchFamily="18" charset="0"/>
              </a:rPr>
              <a:t>	The </a:t>
            </a:r>
            <a:r>
              <a:rPr lang="en-US" sz="2200" dirty="0" smtClean="0">
                <a:latin typeface="Times New Roman" pitchFamily="18" charset="0"/>
                <a:cs typeface="Times New Roman" pitchFamily="18" charset="0"/>
              </a:rPr>
              <a:t>treatment of the multivariate case in which Σ is known but µ is not, is a direct generalization of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case. For this reason we shall only sketch the derivation. As before, we assume </a:t>
            </a:r>
            <a:r>
              <a:rPr lang="en-US" sz="2200" dirty="0" smtClean="0">
                <a:latin typeface="Times New Roman" pitchFamily="18" charset="0"/>
                <a:cs typeface="Times New Roman" pitchFamily="18" charset="0"/>
              </a:rPr>
              <a:t>that:</a:t>
            </a:r>
          </a:p>
          <a:p>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p(x|µ</a:t>
            </a:r>
            <a:r>
              <a:rPr lang="en-US" sz="2200" dirty="0" smtClean="0">
                <a:latin typeface="Times New Roman" pitchFamily="18" charset="0"/>
                <a:cs typeface="Times New Roman" pitchFamily="18" charset="0"/>
              </a:rPr>
              <a:t>) ∼ N(µ, Σ) and p(µ) ∼ N(µ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 Σ</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where Σ, Σ</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and 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are assumed to be known. After observing a set D of n independent samples x1, ...,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we use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to </a:t>
            </a:r>
            <a:r>
              <a:rPr lang="en-US" sz="2200" dirty="0" smtClean="0">
                <a:latin typeface="Times New Roman" pitchFamily="18" charset="0"/>
                <a:cs typeface="Times New Roman" pitchFamily="18" charset="0"/>
              </a:rPr>
              <a:t>obtain:</a:t>
            </a:r>
          </a:p>
          <a:p>
            <a:endParaRPr lang="en-US" sz="220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r>
              <a:rPr lang="en-US" sz="2200" smtClean="0">
                <a:latin typeface="Times New Roman" pitchFamily="18" charset="0"/>
                <a:cs typeface="Times New Roman" pitchFamily="18" charset="0"/>
              </a:rPr>
              <a:t>which has </a:t>
            </a:r>
            <a:r>
              <a:rPr lang="en-US" sz="2200" smtClean="0">
                <a:latin typeface="Times New Roman" pitchFamily="18" charset="0"/>
                <a:cs typeface="Times New Roman" pitchFamily="18" charset="0"/>
              </a:rPr>
              <a:t>the </a:t>
            </a:r>
            <a:r>
              <a:rPr lang="en-US" sz="2200" smtClean="0">
                <a:latin typeface="Times New Roman" pitchFamily="18" charset="0"/>
                <a:cs typeface="Times New Roman" pitchFamily="18" charset="0"/>
              </a:rPr>
              <a:t>form:</a:t>
            </a:r>
          </a:p>
          <a:p>
            <a:endParaRPr lang="en-US" sz="2200" smtClean="0">
              <a:solidFill>
                <a:srgbClr val="FF0000"/>
              </a:solidFill>
              <a:latin typeface="Times New Roman" pitchFamily="18" charset="0"/>
              <a:cs typeface="Times New Roman" pitchFamily="18" charset="0"/>
            </a:endParaRPr>
          </a:p>
          <a:p>
            <a:endParaRPr lang="en-US" sz="220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62000" y="2819400"/>
            <a:ext cx="6400800" cy="8286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9800" y="3657600"/>
            <a:ext cx="6553200" cy="914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914400" y="5410200"/>
            <a:ext cx="6324600" cy="1066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5878532"/>
          </a:xfrm>
          <a:prstGeom prst="rect">
            <a:avLst/>
          </a:prstGeom>
        </p:spPr>
        <p:txBody>
          <a:bodyPr wrap="square">
            <a:spAutoFit/>
          </a:bodyPr>
          <a:lstStyle/>
          <a:p>
            <a:r>
              <a:rPr lang="en-US" sz="2200" dirty="0" smtClean="0">
                <a:latin typeface="Times New Roman" pitchFamily="18" charset="0"/>
                <a:cs typeface="Times New Roman" pitchFamily="18" charset="0"/>
              </a:rPr>
              <a:t>Thus, p(µ|D) ∼ N(µ</a:t>
            </a:r>
            <a:r>
              <a:rPr lang="en-US" sz="2200" baseline="-25000"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and once again we have a reproducing density. Equating coefficients, we obtain </a:t>
            </a:r>
            <a:r>
              <a:rPr lang="en-US" sz="2200" dirty="0" smtClean="0">
                <a:latin typeface="Times New Roman" pitchFamily="18" charset="0"/>
                <a:cs typeface="Times New Roman" pitchFamily="18" charset="0"/>
              </a:rPr>
              <a:t>the </a:t>
            </a:r>
            <a:r>
              <a:rPr lang="en-US" sz="2200" dirty="0" err="1" smtClean="0">
                <a:latin typeface="Times New Roman" pitchFamily="18" charset="0"/>
                <a:cs typeface="Times New Roman" pitchFamily="18" charset="0"/>
              </a:rPr>
              <a:t>Eqs</a:t>
            </a:r>
            <a:r>
              <a:rPr lang="en-US" sz="2200" dirty="0" smtClean="0">
                <a:latin typeface="Times New Roman" pitchFamily="18" charset="0"/>
                <a:cs typeface="Times New Roman" pitchFamily="18" charset="0"/>
              </a:rPr>
              <a:t>.</a:t>
            </a:r>
          </a:p>
          <a:p>
            <a:endParaRPr lang="en-US" sz="2200" dirty="0" smtClean="0">
              <a:solidFill>
                <a:srgbClr val="FF0000"/>
              </a:solidFill>
              <a:latin typeface="Times New Roman" pitchFamily="18" charset="0"/>
              <a:cs typeface="Times New Roman" pitchFamily="18" charset="0"/>
            </a:endParaRPr>
          </a:p>
          <a:p>
            <a:r>
              <a:rPr lang="en-US" sz="2200" dirty="0" smtClean="0">
                <a:solidFill>
                  <a:srgbClr val="FF0000"/>
                </a:solidFill>
                <a:latin typeface="Times New Roman" pitchFamily="18" charset="0"/>
                <a:cs typeface="Times New Roman" pitchFamily="18" charset="0"/>
              </a:rPr>
              <a:t>                                               and</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r>
              <a:rPr lang="en-US" sz="2200" dirty="0" smtClean="0">
                <a:latin typeface="Times New Roman" pitchFamily="18" charset="0"/>
                <a:cs typeface="Times New Roman" pitchFamily="18" charset="0"/>
              </a:rPr>
              <a:t>where µ</a:t>
            </a:r>
            <a:r>
              <a:rPr lang="en-US" sz="2200" dirty="0" smtClean="0">
                <a:latin typeface="Times New Roman" pitchFamily="18" charset="0"/>
                <a:cs typeface="Times New Roman" pitchFamily="18" charset="0"/>
              </a:rPr>
              <a:t>ˆ</a:t>
            </a:r>
            <a:r>
              <a:rPr lang="en-US" sz="2200" baseline="-25000"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the sample </a:t>
            </a:r>
            <a:r>
              <a:rPr lang="en-US" sz="2200" dirty="0" smtClean="0">
                <a:latin typeface="Times New Roman" pitchFamily="18" charset="0"/>
                <a:cs typeface="Times New Roman" pitchFamily="18" charset="0"/>
              </a:rPr>
              <a:t>mean </a:t>
            </a:r>
            <a:r>
              <a:rPr lang="en-US" sz="2400" dirty="0" smtClean="0"/>
              <a:t> </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solution of these equations for µ and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is simplified by knowledge of the matrix </a:t>
            </a:r>
            <a:r>
              <a:rPr lang="en-US" sz="2200" dirty="0" smtClean="0">
                <a:latin typeface="Times New Roman" pitchFamily="18" charset="0"/>
                <a:cs typeface="Times New Roman" pitchFamily="18" charset="0"/>
              </a:rPr>
              <a:t>identity:</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which </a:t>
            </a:r>
            <a:r>
              <a:rPr lang="en-US" sz="2200" dirty="0" smtClean="0">
                <a:latin typeface="Times New Roman" pitchFamily="18" charset="0"/>
                <a:cs typeface="Times New Roman" pitchFamily="18" charset="0"/>
              </a:rPr>
              <a:t>is valid for any pair of nonsingular, d-by-d matrices A and B. After a little </a:t>
            </a:r>
            <a:r>
              <a:rPr lang="en-US" sz="2200" dirty="0" smtClean="0">
                <a:latin typeface="Times New Roman" pitchFamily="18" charset="0"/>
                <a:cs typeface="Times New Roman" pitchFamily="18" charset="0"/>
              </a:rPr>
              <a:t>manipulation, </a:t>
            </a:r>
            <a:r>
              <a:rPr lang="en-US" sz="2200" dirty="0" smtClean="0">
                <a:latin typeface="Times New Roman" pitchFamily="18" charset="0"/>
                <a:cs typeface="Times New Roman" pitchFamily="18" charset="0"/>
              </a:rPr>
              <a:t>we obtain the final results:</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81001" y="1142999"/>
            <a:ext cx="2895599" cy="76200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24400" y="1066800"/>
            <a:ext cx="3733800" cy="762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114800" y="1828799"/>
            <a:ext cx="3124200" cy="914401"/>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838200" y="3352800"/>
            <a:ext cx="7391400" cy="7620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990600" y="5181600"/>
            <a:ext cx="7467600" cy="1066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5539978"/>
          </a:xfrm>
          <a:prstGeom prst="rect">
            <a:avLst/>
          </a:prstGeom>
        </p:spPr>
        <p:txBody>
          <a:bodyPr wrap="square">
            <a:spAutoFit/>
          </a:bodyPr>
          <a:lstStyle/>
          <a:p>
            <a:r>
              <a:rPr lang="en-US" sz="2200" dirty="0" smtClean="0">
                <a:latin typeface="Times New Roman" pitchFamily="18" charset="0"/>
                <a:cs typeface="Times New Roman" pitchFamily="18" charset="0"/>
              </a:rPr>
              <a:t>(which, as in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case is </a:t>
            </a:r>
            <a:r>
              <a:rPr lang="en-US" sz="2200" dirty="0" smtClean="0">
                <a:latin typeface="Times New Roman" pitchFamily="18" charset="0"/>
                <a:cs typeface="Times New Roman" pitchFamily="18" charset="0"/>
              </a:rPr>
              <a:t>a linear combination of µ</a:t>
            </a:r>
            <a:r>
              <a:rPr lang="en-US" sz="2200" dirty="0" smtClean="0">
                <a:latin typeface="Times New Roman" pitchFamily="18" charset="0"/>
                <a:cs typeface="Times New Roman" pitchFamily="18" charset="0"/>
              </a:rPr>
              <a:t>ˆ</a:t>
            </a:r>
            <a:r>
              <a:rPr lang="en-US" sz="2200" baseline="-25000"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and µ</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 and</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400" dirty="0" smtClean="0"/>
          </a:p>
          <a:p>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proof that p(</a:t>
            </a:r>
            <a:r>
              <a:rPr lang="en-US" sz="2200" dirty="0" err="1" smtClean="0">
                <a:latin typeface="Times New Roman" pitchFamily="18" charset="0"/>
                <a:cs typeface="Times New Roman" pitchFamily="18" charset="0"/>
              </a:rPr>
              <a:t>x|D</a:t>
            </a:r>
            <a:r>
              <a:rPr lang="en-US" sz="2200" dirty="0" smtClean="0">
                <a:latin typeface="Times New Roman" pitchFamily="18" charset="0"/>
                <a:cs typeface="Times New Roman" pitchFamily="18" charset="0"/>
              </a:rPr>
              <a:t>) ∼ N(µ</a:t>
            </a:r>
            <a:r>
              <a:rPr lang="en-US" sz="2200" baseline="-25000"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Σ +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can be obtained as before by performing the integration</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r>
              <a:rPr lang="en-US" sz="2200" dirty="0" smtClean="0">
                <a:latin typeface="Times New Roman" pitchFamily="18" charset="0"/>
                <a:cs typeface="Times New Roman" pitchFamily="18" charset="0"/>
              </a:rPr>
              <a:t>and the generalization is complete.</a:t>
            </a:r>
            <a:endParaRPr lang="en-US" sz="2200" dirty="0" smtClean="0">
              <a:solidFill>
                <a:srgbClr val="FF0000"/>
              </a:solidFill>
              <a:latin typeface="Times New Roman" pitchFamily="18" charset="0"/>
              <a:cs typeface="Times New Roman" pitchFamily="18" charset="0"/>
            </a:endParaRPr>
          </a:p>
          <a:p>
            <a:endParaRPr lang="en-US" sz="2200" dirty="0" smtClean="0">
              <a:solidFill>
                <a:srgbClr val="FF0000"/>
              </a:solidFill>
              <a:latin typeface="Times New Roman" pitchFamily="18" charset="0"/>
              <a:cs typeface="Times New Roman" pitchFamily="18" charset="0"/>
            </a:endParaRPr>
          </a:p>
          <a:p>
            <a:endParaRPr lang="en-US" sz="2200"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362200" y="762000"/>
            <a:ext cx="4724400" cy="106680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76400" y="2819400"/>
            <a:ext cx="4800600" cy="79533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057400" y="3733800"/>
            <a:ext cx="4419600" cy="838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This knowledge simplifies the problem from one of estimating an unknown function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to one of estimating the parameters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r>
              <a:rPr lang="en-US" sz="3200" dirty="0" smtClean="0">
                <a:latin typeface="Times New Roman" pitchFamily="18" charset="0"/>
                <a:cs typeface="Times New Roman" pitchFamily="18" charset="0"/>
              </a:rPr>
              <a:t>Maximum Likelihood Estimation:</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Maximum likelihood estimation methods have a number of attractive attributes. First, they nearly always have good convergence properties as the number of training samples increases. Further, maximum likelihood estimation often can be simpler than alternate methods, such as Bayesian techniques or other methods.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b="1" dirty="0" smtClean="0">
                <a:latin typeface="Times New Roman" pitchFamily="18" charset="0"/>
                <a:cs typeface="Times New Roman" pitchFamily="18" charset="0"/>
              </a:rPr>
              <a:t>The General Principle:</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Suppose that we separate a collection of samples according to class, so that we have c sets, D1, ..., Dc, with the samples in </a:t>
            </a:r>
            <a:r>
              <a:rPr lang="en-US" sz="2200" dirty="0" err="1" smtClean="0">
                <a:latin typeface="Times New Roman" pitchFamily="18" charset="0"/>
                <a:cs typeface="Times New Roman" pitchFamily="18" charset="0"/>
              </a:rPr>
              <a:t>Dj</a:t>
            </a:r>
            <a:r>
              <a:rPr lang="en-US" sz="2200" dirty="0" smtClean="0">
                <a:latin typeface="Times New Roman" pitchFamily="18" charset="0"/>
                <a:cs typeface="Times New Roman" pitchFamily="18" charset="0"/>
              </a:rPr>
              <a:t> having been drawn independently according to the probability law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We say such samples are </a:t>
            </a:r>
            <a:r>
              <a:rPr lang="en-US" sz="2200" dirty="0" err="1" smtClean="0">
                <a:latin typeface="Times New Roman" pitchFamily="18" charset="0"/>
                <a:cs typeface="Times New Roman" pitchFamily="18" charset="0"/>
              </a:rPr>
              <a:t>i.i.d</a:t>
            </a:r>
            <a:r>
              <a:rPr lang="en-US" sz="2200" dirty="0" smtClean="0">
                <a:latin typeface="Times New Roman" pitchFamily="18" charset="0"/>
                <a:cs typeface="Times New Roman" pitchFamily="18" charset="0"/>
              </a:rPr>
              <a:t>. — independent identically distributed random variables.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assume that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has a known parametric form, and is therefore determined uniquely by the value of a parameter vector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For example, we might have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 N(µj , </a:t>
            </a:r>
            <a:r>
              <a:rPr lang="en-US" sz="2200" dirty="0" err="1" smtClean="0">
                <a:latin typeface="Times New Roman" pitchFamily="18" charset="0"/>
                <a:cs typeface="Times New Roman" pitchFamily="18" charset="0"/>
              </a:rPr>
              <a:t>Σj</a:t>
            </a:r>
            <a:r>
              <a:rPr lang="en-US" sz="2200" dirty="0" smtClean="0">
                <a:latin typeface="Times New Roman" pitchFamily="18" charset="0"/>
                <a:cs typeface="Times New Roman" pitchFamily="18" charset="0"/>
              </a:rPr>
              <a:t> ), where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consists of the components of µj and </a:t>
            </a:r>
            <a:r>
              <a:rPr lang="en-US" sz="2200" dirty="0" err="1" smtClean="0">
                <a:latin typeface="Times New Roman" pitchFamily="18" charset="0"/>
                <a:cs typeface="Times New Roman" pitchFamily="18" charset="0"/>
              </a:rPr>
              <a:t>Σj</a:t>
            </a:r>
            <a:r>
              <a:rPr lang="en-US" sz="2200" dirty="0" smtClean="0">
                <a:latin typeface="Times New Roman" pitchFamily="18" charset="0"/>
                <a:cs typeface="Times New Roman" pitchFamily="18" charset="0"/>
              </a:rPr>
              <a:t> . To show the dependence of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on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explicitly, we write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t>	</a:t>
            </a:r>
            <a:r>
              <a:rPr lang="en-US" sz="2200" dirty="0" smtClean="0">
                <a:latin typeface="Times New Roman" pitchFamily="18" charset="0"/>
                <a:cs typeface="Times New Roman" pitchFamily="18" charset="0"/>
              </a:rPr>
              <a:t>Our problem is to use the information provided by the training samples to obtain good estimates for the unknown parameter vectors θ1, ..., </a:t>
            </a:r>
            <a:r>
              <a:rPr lang="en-US" sz="2200" dirty="0" err="1" smtClean="0">
                <a:latin typeface="Times New Roman" pitchFamily="18" charset="0"/>
                <a:cs typeface="Times New Roman" pitchFamily="18" charset="0"/>
              </a:rPr>
              <a:t>θc</a:t>
            </a:r>
            <a:r>
              <a:rPr lang="en-US" sz="2200" dirty="0" smtClean="0">
                <a:latin typeface="Times New Roman" pitchFamily="18" charset="0"/>
                <a:cs typeface="Times New Roman" pitchFamily="18" charset="0"/>
              </a:rPr>
              <a:t> associated with each category. To simplify t To simplify treatment of this problem, we shall assume that samples in Di give no information about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j . — that is, we shall assume that the parameters for the different classes are functionally independent. This permits us to work with each class separately, and to simplify our notation by deleting indications of class distinctions. With this assumption we thus have c separate problems of the following form: Use a set D of training samples drawn independently from the probability density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to estimate the unknown parameter vector θ.</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Suppose that D contains n samples, x1, ...,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Then, since the samples were drawn independently, we have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t>	</a:t>
            </a:r>
            <a:r>
              <a:rPr lang="en-US" sz="2200" dirty="0" smtClean="0">
                <a:latin typeface="Times New Roman" pitchFamily="18" charset="0"/>
                <a:cs typeface="Times New Roman" pitchFamily="18" charset="0"/>
              </a:rPr>
              <a:t>viewed as a function of θ,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called the likelihood of θ with respect to the set of samples. The maximum likelihood estimate of θ is, by definition, the value θˆ that maximizes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Intuitively, this estimate corresponds to the value of θ that in some sense best agrees with or supports the actually observed training samples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a well behaved, differentiable function of θ, θˆ can be found by the standard methods of differential calculus. If the number of parameters to be set is p, then we let θ denote the p-component vector θ = (θ1, ..., </a:t>
            </a:r>
            <a:r>
              <a:rPr lang="en-US" sz="2200" dirty="0" err="1" smtClean="0">
                <a:latin typeface="Times New Roman" pitchFamily="18" charset="0"/>
                <a:cs typeface="Times New Roman" pitchFamily="18" charset="0"/>
              </a:rPr>
              <a:t>θp</a:t>
            </a:r>
            <a:r>
              <a:rPr lang="en-US" sz="2200" dirty="0" smtClean="0">
                <a:latin typeface="Times New Roman" pitchFamily="18" charset="0"/>
                <a:cs typeface="Times New Roman" pitchFamily="18" charset="0"/>
              </a:rPr>
              <a:t>)</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and ∇</a:t>
            </a:r>
            <a:r>
              <a:rPr lang="en-US" sz="2200" baseline="-25000" dirty="0" smtClean="0">
                <a:latin typeface="Times New Roman" pitchFamily="18" charset="0"/>
                <a:cs typeface="Times New Roman" pitchFamily="18" charset="0"/>
              </a:rPr>
              <a:t>θ</a:t>
            </a:r>
            <a:r>
              <a:rPr lang="en-US" sz="2200" dirty="0" smtClean="0">
                <a:latin typeface="Times New Roman" pitchFamily="18" charset="0"/>
                <a:cs typeface="Times New Roman" pitchFamily="18" charset="0"/>
              </a:rPr>
              <a:t> be the gradient operator </a:t>
            </a:r>
          </a:p>
        </p:txBody>
      </p:sp>
      <p:pic>
        <p:nvPicPr>
          <p:cNvPr id="1026" name="Picture 2"/>
          <p:cNvPicPr>
            <a:picLocks noChangeAspect="1" noChangeArrowheads="1"/>
          </p:cNvPicPr>
          <p:nvPr/>
        </p:nvPicPr>
        <p:blipFill>
          <a:blip r:embed="rId2"/>
          <a:srcRect/>
          <a:stretch>
            <a:fillRect/>
          </a:stretch>
        </p:blipFill>
        <p:spPr bwMode="auto">
          <a:xfrm>
            <a:off x="3833813" y="1295401"/>
            <a:ext cx="3176587" cy="12191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04800" y="380999"/>
            <a:ext cx="8534400" cy="624840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If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a well behaved, differentiable function of θ, θˆ can be found by the standard methods of differential calculus. If the number of parameters to be set is p, then we let θ denote the p-component vector θ = (θ1, ..., </a:t>
            </a:r>
            <a:r>
              <a:rPr lang="en-US" sz="2200" dirty="0" err="1" smtClean="0">
                <a:latin typeface="Times New Roman" pitchFamily="18" charset="0"/>
                <a:cs typeface="Times New Roman" pitchFamily="18" charset="0"/>
              </a:rPr>
              <a:t>θp</a:t>
            </a:r>
            <a:r>
              <a:rPr lang="en-US" sz="2200" dirty="0" smtClean="0">
                <a:latin typeface="Times New Roman" pitchFamily="18" charset="0"/>
                <a:cs typeface="Times New Roman" pitchFamily="18" charset="0"/>
              </a:rPr>
              <a:t>) t , and ∇θ be the gradient operator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define l(</a:t>
            </a:r>
            <a:r>
              <a:rPr lang="el-GR" sz="2200" dirty="0" smtClean="0">
                <a:latin typeface="Times New Roman" pitchFamily="18" charset="0"/>
                <a:cs typeface="Times New Roman" pitchFamily="18" charset="0"/>
              </a:rPr>
              <a:t>θ) </a:t>
            </a:r>
            <a:r>
              <a:rPr lang="en-US" sz="2200" dirty="0" smtClean="0">
                <a:latin typeface="Times New Roman" pitchFamily="18" charset="0"/>
                <a:cs typeface="Times New Roman" pitchFamily="18" charset="0"/>
              </a:rPr>
              <a:t>as the log-likelihood function,    l(</a:t>
            </a:r>
            <a:r>
              <a:rPr lang="el-GR" sz="2200" dirty="0" smtClean="0">
                <a:latin typeface="Times New Roman" pitchFamily="18" charset="0"/>
                <a:cs typeface="Times New Roman" pitchFamily="18" charset="0"/>
              </a:rPr>
              <a:t>θ) ≡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p(D|</a:t>
            </a:r>
            <a:r>
              <a:rPr lang="el-GR" sz="2200" dirty="0" smtClean="0">
                <a:latin typeface="Times New Roman" pitchFamily="18" charset="0"/>
                <a:cs typeface="Times New Roman" pitchFamily="18" charset="0"/>
              </a:rPr>
              <a:t>θ).</a:t>
            </a: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can then write our solution formally as the argument θ that maximizes the log likelihood, i.e.,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4048124" y="1752600"/>
            <a:ext cx="2581276" cy="13716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4876800" y="4495800"/>
            <a:ext cx="3886200" cy="1524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52400"/>
            <a:ext cx="8534400" cy="4491039"/>
          </a:xfrm>
          <a:prstGeom prst="rect">
            <a:avLst/>
          </a:prstGeom>
          <a:noFill/>
          <a:ln w="9525">
            <a:noFill/>
            <a:miter lim="800000"/>
            <a:headEnd/>
            <a:tailEnd/>
          </a:ln>
          <a:effectLst/>
        </p:spPr>
      </p:pic>
      <p:sp>
        <p:nvSpPr>
          <p:cNvPr id="3" name="Rectangle 2"/>
          <p:cNvSpPr/>
          <p:nvPr/>
        </p:nvSpPr>
        <p:spPr>
          <a:xfrm>
            <a:off x="381000" y="4953000"/>
            <a:ext cx="8458200" cy="769441"/>
          </a:xfrm>
          <a:prstGeom prst="rect">
            <a:avLst/>
          </a:prstGeom>
        </p:spPr>
        <p:txBody>
          <a:bodyPr wrap="square">
            <a:spAutoFit/>
          </a:bodyPr>
          <a:lstStyle/>
          <a:p>
            <a:r>
              <a:rPr lang="en-US" sz="2200" dirty="0" smtClean="0">
                <a:latin typeface="Times New Roman" pitchFamily="18" charset="0"/>
                <a:cs typeface="Times New Roman" pitchFamily="18" charset="0"/>
              </a:rPr>
              <a:t>A solution θˆ to above Eq. could represent a true global maximum, a local maximum or minimum, or (rarely) an inflection point of l(θ).</a:t>
            </a:r>
            <a:endParaRPr lang="en-US"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The Gaussian Case: Unknown µ</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To see how maximum likelihood methods results apply to a specific case, suppose that the samples are drawn from a multivariate normal population with mean µ and covariance matrix Σ. For simplicity, consider first the case where only the mean is unknown. Under this condition, we consider a sample point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and find:</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Identifying θ with µ, we see from above equation that the maximum likelihood estimate for µ must satisfy</a:t>
            </a:r>
          </a:p>
        </p:txBody>
      </p:sp>
      <p:pic>
        <p:nvPicPr>
          <p:cNvPr id="1026" name="Picture 2"/>
          <p:cNvPicPr>
            <a:picLocks noChangeAspect="1" noChangeArrowheads="1"/>
          </p:cNvPicPr>
          <p:nvPr/>
        </p:nvPicPr>
        <p:blipFill>
          <a:blip r:embed="rId2"/>
          <a:srcRect/>
          <a:stretch>
            <a:fillRect/>
          </a:stretch>
        </p:blipFill>
        <p:spPr bwMode="auto">
          <a:xfrm>
            <a:off x="533400" y="2286000"/>
            <a:ext cx="8077200" cy="1752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1" y="5029199"/>
            <a:ext cx="3200400" cy="10668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217</Words>
  <Application>Microsoft Office PowerPoint</Application>
  <PresentationFormat>On-screen Show (4:3)</PresentationFormat>
  <Paragraphs>229</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21</cp:revision>
  <dcterms:created xsi:type="dcterms:W3CDTF">2006-08-16T00:00:00Z</dcterms:created>
  <dcterms:modified xsi:type="dcterms:W3CDTF">2024-03-27T17:29:51Z</dcterms:modified>
</cp:coreProperties>
</file>