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304800" y="304800"/>
            <a:ext cx="8686800" cy="6124754"/>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900113" algn="l"/>
              </a:tabLst>
            </a:pPr>
            <a:endParaRPr kumimoji="0" lang="en-US" sz="28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tab pos="900113" algn="l"/>
              </a:tabLst>
            </a:pPr>
            <a:r>
              <a:rPr kumimoji="0" lang="en-US" sz="28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UNIT- IV</a:t>
            </a:r>
          </a:p>
          <a:p>
            <a:pPr marL="0" marR="0" lvl="0" indent="0" algn="ctr" defTabSz="914400" rtl="0" eaLnBrk="1" fontAlgn="base" latinLnBrk="0" hangingPunct="1">
              <a:lnSpc>
                <a:spcPct val="100000"/>
              </a:lnSpc>
              <a:spcBef>
                <a:spcPct val="0"/>
              </a:spcBef>
              <a:spcAft>
                <a:spcPct val="0"/>
              </a:spcAft>
              <a:buClrTx/>
              <a:buSzTx/>
              <a:buFontTx/>
              <a:buNone/>
              <a:tabLst>
                <a:tab pos="900113" algn="l"/>
              </a:tabLst>
            </a:pPr>
            <a:endParaRPr kumimoji="0" lang="en-US" sz="2800" b="0" i="0" u="sng"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900113" algn="l"/>
              </a:tabLst>
            </a:pPr>
            <a:r>
              <a:rPr kumimoji="0" lang="en-US"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Un-supervised learning and clustering:</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Introduction, mixture densities and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identifiability</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maximum likelihood estimates, application to normal mixtures, K-means clustering. Data description and clustering – similarity measures, criteria function for clustering.</a:t>
            </a:r>
          </a:p>
          <a:p>
            <a:pPr marL="0" marR="0" lvl="0" indent="0" algn="just" defTabSz="914400" rtl="0" eaLnBrk="0" fontAlgn="base" latinLnBrk="0" hangingPunct="0">
              <a:lnSpc>
                <a:spcPct val="100000"/>
              </a:lnSpc>
              <a:spcBef>
                <a:spcPct val="0"/>
              </a:spcBef>
              <a:spcAft>
                <a:spcPct val="0"/>
              </a:spcAft>
              <a:buClrTx/>
              <a:buSzTx/>
              <a:buFontTx/>
              <a:buNone/>
              <a:tabLst>
                <a:tab pos="900113" algn="l"/>
              </a:tabLst>
            </a:pP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900113" algn="l"/>
              </a:tabLst>
            </a:pPr>
            <a:endParaRPr lang="en-US" sz="2800" dirty="0" smtClean="0">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900113" algn="l"/>
              </a:tabLst>
            </a:pP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900113" algn="l"/>
              </a:tabLst>
            </a:pPr>
            <a:endParaRPr lang="en-US" sz="2800" dirty="0" smtClean="0">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900113" algn="l"/>
              </a:tabLst>
            </a:pP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900113" algn="l"/>
              </a:tabLst>
            </a:pP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152400"/>
            <a:ext cx="8839200" cy="393954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a:t>
            </a: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and</a:t>
            </a: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400" dirty="0" smtClean="0"/>
          </a:p>
          <a:p>
            <a:pPr lvl="0" algn="just" eaLnBrk="0" fontAlgn="base" hangingPunct="0">
              <a:spcBef>
                <a:spcPct val="0"/>
              </a:spcBef>
              <a:spcAft>
                <a:spcPct val="0"/>
              </a:spcAft>
              <a:tabLst>
                <a:tab pos="900113" algn="l"/>
              </a:tabLst>
            </a:pPr>
            <a:r>
              <a:rPr lang="en-US" sz="2400" dirty="0" smtClean="0"/>
              <a:t>     where</a:t>
            </a:r>
          </a:p>
          <a:p>
            <a:pPr lvl="0" algn="just" eaLnBrk="0" fontAlgn="base" hangingPunct="0">
              <a:spcBef>
                <a:spcPct val="0"/>
              </a:spcBef>
              <a:spcAft>
                <a:spcPct val="0"/>
              </a:spcAft>
              <a:tabLst>
                <a:tab pos="900113" algn="l"/>
              </a:tabLst>
            </a:pPr>
            <a:endParaRPr lang="en-US" sz="2400" dirty="0" smtClean="0"/>
          </a:p>
          <a:p>
            <a:pPr lvl="0" algn="just" eaLnBrk="0" fontAlgn="base" hangingPunct="0">
              <a:spcBef>
                <a:spcPct val="0"/>
              </a:spcBef>
              <a:spcAft>
                <a:spcPct val="0"/>
              </a:spcAft>
              <a:tabLst>
                <a:tab pos="900113" algn="l"/>
              </a:tabLst>
            </a:pPr>
            <a:endParaRPr lang="en-US" sz="2400" dirty="0" smtClean="0"/>
          </a:p>
        </p:txBody>
      </p:sp>
      <p:pic>
        <p:nvPicPr>
          <p:cNvPr id="6146" name="Picture 2"/>
          <p:cNvPicPr>
            <a:picLocks noChangeAspect="1" noChangeArrowheads="1"/>
          </p:cNvPicPr>
          <p:nvPr/>
        </p:nvPicPr>
        <p:blipFill>
          <a:blip r:embed="rId2"/>
          <a:srcRect/>
          <a:stretch>
            <a:fillRect/>
          </a:stretch>
        </p:blipFill>
        <p:spPr bwMode="auto">
          <a:xfrm>
            <a:off x="1600200" y="152401"/>
            <a:ext cx="5410200" cy="9906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2209800" y="1295401"/>
            <a:ext cx="4648200" cy="990600"/>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1905000" y="2743200"/>
            <a:ext cx="6019800" cy="96202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152400"/>
            <a:ext cx="8839200" cy="6678751"/>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a:t>
            </a:r>
            <a:r>
              <a:rPr lang="en-US" sz="3200" dirty="0" smtClean="0">
                <a:solidFill>
                  <a:srgbClr val="FF0000"/>
                </a:solidFill>
                <a:latin typeface="Times New Roman" pitchFamily="18" charset="0"/>
                <a:cs typeface="Times New Roman" pitchFamily="18" charset="0"/>
              </a:rPr>
              <a:t>Application to Normal Mixtures </a:t>
            </a:r>
            <a:endParaRPr lang="en-US" sz="2200" dirty="0" smtClean="0">
              <a:solidFill>
                <a:srgbClr val="FF0000"/>
              </a:solidFill>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It is enlightening to see how these general results apply to the case where the component densities are multivariate normal, p(</a:t>
            </a:r>
            <a:r>
              <a:rPr lang="en-US" sz="2200" dirty="0" err="1" smtClean="0">
                <a:latin typeface="Times New Roman" pitchFamily="18" charset="0"/>
                <a:cs typeface="Times New Roman" pitchFamily="18" charset="0"/>
              </a:rPr>
              <a:t>x|ωi,θi</a:t>
            </a:r>
            <a:r>
              <a:rPr lang="en-US" sz="2200" dirty="0" smtClean="0">
                <a:latin typeface="Times New Roman" pitchFamily="18" charset="0"/>
                <a:cs typeface="Times New Roman" pitchFamily="18" charset="0"/>
              </a:rPr>
              <a:t>)∼N(µ</a:t>
            </a:r>
            <a:r>
              <a:rPr lang="en-US" sz="2200" dirty="0" err="1" smtClean="0">
                <a:latin typeface="Times New Roman" pitchFamily="18" charset="0"/>
                <a:cs typeface="Times New Roman" pitchFamily="18" charset="0"/>
              </a:rPr>
              <a:t>i,Σi</a:t>
            </a:r>
            <a:r>
              <a:rPr lang="en-US" sz="2200" dirty="0" smtClean="0">
                <a:latin typeface="Times New Roman" pitchFamily="18" charset="0"/>
                <a:cs typeface="Times New Roman" pitchFamily="18" charset="0"/>
              </a:rPr>
              <a:t>). The following table illustrates a few of the different cases that can arise depending upon which parameters are known (×) and which are unknown (?): </a:t>
            </a:r>
          </a:p>
          <a:p>
            <a:pPr lvl="0" algn="just" eaLnBrk="0" fontAlgn="base" hangingPunct="0">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200" b="1" dirty="0" smtClean="0">
                <a:latin typeface="Times New Roman" pitchFamily="18" charset="0"/>
                <a:cs typeface="Times New Roman" pitchFamily="18" charset="0"/>
              </a:rPr>
              <a:t>Case 1: Unknown Mean Vectors </a:t>
            </a: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If the only unknown quantities are the mean vectors µ</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then of course </a:t>
            </a:r>
            <a:r>
              <a:rPr lang="en-US" sz="2200" dirty="0" err="1" smtClean="0">
                <a:latin typeface="Times New Roman" pitchFamily="18" charset="0"/>
                <a:cs typeface="Times New Roman" pitchFamily="18" charset="0"/>
              </a:rPr>
              <a:t>θi</a:t>
            </a:r>
            <a:r>
              <a:rPr lang="en-US" sz="2200" dirty="0" smtClean="0">
                <a:latin typeface="Times New Roman" pitchFamily="18" charset="0"/>
                <a:cs typeface="Times New Roman" pitchFamily="18" charset="0"/>
              </a:rPr>
              <a:t> consists of the components of µ</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Since the likelihood is:</a:t>
            </a:r>
          </a:p>
          <a:p>
            <a:pPr lvl="0" algn="just" eaLnBrk="0" fontAlgn="base" hangingPunct="0">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ea typeface="Arial Unicode MS" pitchFamily="34" charset="-128"/>
                <a:cs typeface="Times New Roman" pitchFamily="18" charset="0"/>
              </a:rPr>
              <a:t>Its derivative is:</a:t>
            </a:r>
          </a:p>
          <a:p>
            <a:pPr lvl="0" algn="just" eaLnBrk="0" fontAlgn="base" hangingPunct="0">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p:txBody>
      </p:sp>
      <p:pic>
        <p:nvPicPr>
          <p:cNvPr id="7170" name="Picture 2"/>
          <p:cNvPicPr>
            <a:picLocks noChangeAspect="1" noChangeArrowheads="1"/>
          </p:cNvPicPr>
          <p:nvPr/>
        </p:nvPicPr>
        <p:blipFill>
          <a:blip r:embed="rId2"/>
          <a:srcRect/>
          <a:stretch>
            <a:fillRect/>
          </a:stretch>
        </p:blipFill>
        <p:spPr bwMode="auto">
          <a:xfrm>
            <a:off x="1905000" y="2133600"/>
            <a:ext cx="5715000" cy="18288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990600" y="5181600"/>
            <a:ext cx="7239000" cy="609600"/>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a:srcRect/>
          <a:stretch>
            <a:fillRect/>
          </a:stretch>
        </p:blipFill>
        <p:spPr bwMode="auto">
          <a:xfrm>
            <a:off x="2362200" y="6096000"/>
            <a:ext cx="4800600" cy="4572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152400"/>
            <a:ext cx="8839200" cy="6555641"/>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The maximum-likelihood estimate µˆ</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must satisfy</a:t>
            </a:r>
          </a:p>
          <a:p>
            <a:pPr lvl="0" algn="just" eaLnBrk="0" fontAlgn="base" hangingPunct="0">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lang="en-US" sz="2400" dirty="0" smtClean="0"/>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After multiplying by </a:t>
            </a:r>
            <a:r>
              <a:rPr lang="en-US" sz="2200" dirty="0" err="1" smtClean="0">
                <a:latin typeface="Times New Roman" pitchFamily="18" charset="0"/>
                <a:cs typeface="Times New Roman" pitchFamily="18" charset="0"/>
              </a:rPr>
              <a:t>Σi</a:t>
            </a:r>
            <a:r>
              <a:rPr lang="en-US" sz="2200" dirty="0" smtClean="0">
                <a:latin typeface="Times New Roman" pitchFamily="18" charset="0"/>
                <a:cs typeface="Times New Roman" pitchFamily="18" charset="0"/>
              </a:rPr>
              <a:t> and rearranging terms, we obtain the solution: </a:t>
            </a: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r>
              <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   </a:t>
            </a:r>
          </a:p>
          <a:p>
            <a:pPr lvl="0" algn="just" eaLnBrk="0" fontAlgn="base" hangingPunct="0">
              <a:spcBef>
                <a:spcPct val="0"/>
              </a:spcBef>
              <a:spcAft>
                <a:spcPct val="0"/>
              </a:spcAft>
              <a:tabLst>
                <a:tab pos="900113" algn="l"/>
              </a:tabLst>
            </a:pPr>
            <a:r>
              <a:rPr kumimoji="0" lang="en-US" sz="2200" b="0" i="0" u="none" strike="noStrike" cap="none" normalizeH="0" dirty="0" smtClean="0">
                <a:ln>
                  <a:noFill/>
                </a:ln>
                <a:solidFill>
                  <a:schemeClr val="tx1"/>
                </a:solidFill>
                <a:effectLst/>
                <a:latin typeface="Times New Roman" pitchFamily="18" charset="0"/>
                <a:ea typeface="Arial Unicode MS" pitchFamily="34" charset="-128"/>
                <a:cs typeface="Times New Roman" pitchFamily="18" charset="0"/>
              </a:rPr>
              <a:t>    </a:t>
            </a:r>
            <a:r>
              <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 Where   </a:t>
            </a:r>
          </a:p>
          <a:p>
            <a:pPr lvl="0" algn="just" eaLnBrk="0" fontAlgn="base" hangingPunct="0">
              <a:spcBef>
                <a:spcPct val="0"/>
              </a:spcBef>
              <a:spcAft>
                <a:spcPct val="0"/>
              </a:spcAft>
              <a:tabLst>
                <a:tab pos="900113" algn="l"/>
              </a:tabLst>
            </a:pPr>
            <a:endParaRPr lang="en-US" sz="2200" dirty="0" smtClean="0">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with p(</a:t>
            </a:r>
            <a:r>
              <a:rPr lang="en-US" sz="2200" dirty="0" err="1" smtClean="0">
                <a:latin typeface="Times New Roman" pitchFamily="18" charset="0"/>
                <a:cs typeface="Times New Roman" pitchFamily="18" charset="0"/>
              </a:rPr>
              <a:t>x|ωi</a:t>
            </a:r>
            <a:r>
              <a:rPr lang="en-US" sz="2200" dirty="0" smtClean="0">
                <a:latin typeface="Times New Roman" pitchFamily="18" charset="0"/>
                <a:cs typeface="Times New Roman" pitchFamily="18" charset="0"/>
              </a:rPr>
              <a:t>,µˆ</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)∼N(µˆ</a:t>
            </a:r>
            <a:r>
              <a:rPr lang="en-US" sz="2200" baseline="-25000" dirty="0" err="1" smtClean="0">
                <a:latin typeface="Times New Roman" pitchFamily="18" charset="0"/>
                <a:cs typeface="Times New Roman" pitchFamily="18" charset="0"/>
              </a:rPr>
              <a:t>i</a:t>
            </a:r>
            <a:r>
              <a:rPr lang="en-US" sz="2200" dirty="0" err="1" smtClean="0">
                <a:latin typeface="Times New Roman" pitchFamily="18" charset="0"/>
                <a:cs typeface="Times New Roman" pitchFamily="18" charset="0"/>
              </a:rPr>
              <a:t>,Σi</a:t>
            </a:r>
            <a:r>
              <a:rPr lang="en-US" sz="2200" dirty="0" smtClean="0">
                <a:latin typeface="Times New Roman" pitchFamily="18" charset="0"/>
                <a:cs typeface="Times New Roman" pitchFamily="18" charset="0"/>
              </a:rPr>
              <a:t>), we obtain a tangled snarl of coupled simultaneous nonlinear equations. These equations usually do not have a unique solution, and we must test the solutions we get to find the one that actually maximizes the likelihood. </a:t>
            </a: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p:txBody>
      </p:sp>
      <p:pic>
        <p:nvPicPr>
          <p:cNvPr id="8194" name="Picture 2"/>
          <p:cNvPicPr>
            <a:picLocks noChangeAspect="1" noChangeArrowheads="1"/>
          </p:cNvPicPr>
          <p:nvPr/>
        </p:nvPicPr>
        <p:blipFill>
          <a:blip r:embed="rId2"/>
          <a:srcRect/>
          <a:stretch>
            <a:fillRect/>
          </a:stretch>
        </p:blipFill>
        <p:spPr bwMode="auto">
          <a:xfrm>
            <a:off x="1447800" y="609600"/>
            <a:ext cx="6553200" cy="1142999"/>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1676400" y="2362201"/>
            <a:ext cx="5334000" cy="1219199"/>
          </a:xfrm>
          <a:prstGeom prst="rect">
            <a:avLst/>
          </a:prstGeom>
          <a:noFill/>
          <a:ln w="9525">
            <a:noFill/>
            <a:miter lim="800000"/>
            <a:headEnd/>
            <a:tailEnd/>
          </a:ln>
          <a:effectLst/>
        </p:spPr>
      </p:pic>
      <p:pic>
        <p:nvPicPr>
          <p:cNvPr id="8196" name="Picture 4"/>
          <p:cNvPicPr>
            <a:picLocks noChangeAspect="1" noChangeArrowheads="1"/>
          </p:cNvPicPr>
          <p:nvPr/>
        </p:nvPicPr>
        <p:blipFill>
          <a:blip r:embed="rId4"/>
          <a:srcRect/>
          <a:stretch>
            <a:fillRect/>
          </a:stretch>
        </p:blipFill>
        <p:spPr bwMode="auto">
          <a:xfrm>
            <a:off x="2133600" y="3962400"/>
            <a:ext cx="4114800" cy="12954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152400"/>
            <a:ext cx="8839200" cy="4185761"/>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If we have some way of obtaining fairly good initial estimates µˆ</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(0) for the unknown means, the following iterative scheme for improving the estimates:</a:t>
            </a: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r>
              <a:rPr lang="en-US" sz="2400" dirty="0" smtClean="0"/>
              <a:t>	</a:t>
            </a:r>
            <a:r>
              <a:rPr lang="en-US" sz="2200" dirty="0" smtClean="0">
                <a:latin typeface="Times New Roman" pitchFamily="18" charset="0"/>
                <a:cs typeface="Times New Roman" pitchFamily="18" charset="0"/>
              </a:rPr>
              <a:t>This is basically a gradient ascent or hill-climbing procedure for maximizing the log likelihood function. If the overlap between component densities is small, then the coupling between classes will be small and convergence will be fast.</a:t>
            </a:r>
          </a:p>
          <a:p>
            <a:pPr lvl="0" algn="just" eaLnBrk="0" fontAlgn="base" hangingPunct="0">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p:txBody>
      </p:sp>
      <p:pic>
        <p:nvPicPr>
          <p:cNvPr id="9218" name="Picture 2"/>
          <p:cNvPicPr>
            <a:picLocks noChangeAspect="1" noChangeArrowheads="1"/>
          </p:cNvPicPr>
          <p:nvPr/>
        </p:nvPicPr>
        <p:blipFill>
          <a:blip r:embed="rId2"/>
          <a:srcRect/>
          <a:stretch>
            <a:fillRect/>
          </a:stretch>
        </p:blipFill>
        <p:spPr bwMode="auto">
          <a:xfrm>
            <a:off x="2209800" y="990600"/>
            <a:ext cx="5334000" cy="1295399"/>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152400"/>
            <a:ext cx="8839200" cy="6278642"/>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tabLst>
                <a:tab pos="900113" algn="l"/>
              </a:tabLst>
            </a:pPr>
            <a:r>
              <a:rPr lang="en-US" sz="2800" b="1" dirty="0" smtClean="0">
                <a:latin typeface="Times New Roman" pitchFamily="18" charset="0"/>
                <a:cs typeface="Times New Roman" pitchFamily="18" charset="0"/>
              </a:rPr>
              <a:t>Case 2: All Parameters Unknown </a:t>
            </a:r>
            <a:endParaRPr lang="en-US" sz="2200" b="1"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If µ</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a:t>
            </a:r>
            <a:r>
              <a:rPr lang="en-US" sz="2200" dirty="0" err="1" smtClean="0">
                <a:latin typeface="Times New Roman" pitchFamily="18" charset="0"/>
                <a:cs typeface="Times New Roman" pitchFamily="18" charset="0"/>
              </a:rPr>
              <a:t>Σi</a:t>
            </a:r>
            <a:r>
              <a:rPr lang="en-US" sz="2200" dirty="0" smtClean="0">
                <a:latin typeface="Times New Roman" pitchFamily="18" charset="0"/>
                <a:cs typeface="Times New Roman" pitchFamily="18" charset="0"/>
              </a:rPr>
              <a:t> , and P(</a:t>
            </a:r>
            <a:r>
              <a:rPr lang="en-US" sz="2200" dirty="0" err="1" smtClean="0">
                <a:latin typeface="Times New Roman" pitchFamily="18" charset="0"/>
                <a:cs typeface="Times New Roman" pitchFamily="18" charset="0"/>
              </a:rPr>
              <a:t>ωi</a:t>
            </a:r>
            <a:r>
              <a:rPr lang="en-US" sz="2200" dirty="0" smtClean="0">
                <a:latin typeface="Times New Roman" pitchFamily="18" charset="0"/>
                <a:cs typeface="Times New Roman" pitchFamily="18" charset="0"/>
              </a:rPr>
              <a:t>) are all unknown, and if no constraints are placed on the covariance matrix, then the maximum-likelihood principle yields useless singular solutions. The reason for this can be appreciated from the following simple example in one dimension. Let p(x|µ,σ</a:t>
            </a:r>
            <a:r>
              <a:rPr lang="en-US" sz="2200" baseline="30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 be the two-component normal mixture:</a:t>
            </a: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The likelihood function for n samples drawn from this probability density is merely the product of the n densities p(</a:t>
            </a:r>
            <a:r>
              <a:rPr lang="en-US" sz="2200" dirty="0" err="1" smtClean="0">
                <a:latin typeface="Times New Roman" pitchFamily="18" charset="0"/>
                <a:cs typeface="Times New Roman" pitchFamily="18" charset="0"/>
              </a:rPr>
              <a:t>x</a:t>
            </a:r>
            <a:r>
              <a:rPr lang="en-US" sz="2200" baseline="-25000" dirty="0" err="1" smtClean="0">
                <a:latin typeface="Times New Roman" pitchFamily="18" charset="0"/>
                <a:cs typeface="Times New Roman" pitchFamily="18" charset="0"/>
              </a:rPr>
              <a:t>k</a:t>
            </a:r>
            <a:r>
              <a:rPr lang="en-US" sz="2200" dirty="0" smtClean="0">
                <a:latin typeface="Times New Roman" pitchFamily="18" charset="0"/>
                <a:cs typeface="Times New Roman" pitchFamily="18" charset="0"/>
              </a:rPr>
              <a:t>|µ,σ</a:t>
            </a:r>
            <a:r>
              <a:rPr lang="en-US" sz="2200" baseline="30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 Suppose that we let µ = x</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 the value of the first sample. In this situation the density is </a:t>
            </a:r>
          </a:p>
          <a:p>
            <a:pPr lvl="0" algn="just" eaLnBrk="0" fontAlgn="base" hangingPunct="0">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r>
              <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For</a:t>
            </a:r>
            <a:r>
              <a:rPr kumimoji="0" lang="en-US" sz="2200" b="0" i="0" u="none" strike="noStrike" cap="none" normalizeH="0" dirty="0" smtClean="0">
                <a:ln>
                  <a:noFill/>
                </a:ln>
                <a:solidFill>
                  <a:schemeClr val="tx1"/>
                </a:solidFill>
                <a:effectLst/>
                <a:latin typeface="Times New Roman" pitchFamily="18" charset="0"/>
                <a:ea typeface="Arial Unicode MS" pitchFamily="34" charset="-128"/>
                <a:cs typeface="Times New Roman" pitchFamily="18" charset="0"/>
              </a:rPr>
              <a:t> the rest of the samples:</a:t>
            </a: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p:txBody>
      </p:sp>
      <p:pic>
        <p:nvPicPr>
          <p:cNvPr id="10242" name="Picture 2"/>
          <p:cNvPicPr>
            <a:picLocks noChangeAspect="1" noChangeArrowheads="1"/>
          </p:cNvPicPr>
          <p:nvPr/>
        </p:nvPicPr>
        <p:blipFill>
          <a:blip r:embed="rId2"/>
          <a:srcRect/>
          <a:stretch>
            <a:fillRect/>
          </a:stretch>
        </p:blipFill>
        <p:spPr bwMode="auto">
          <a:xfrm>
            <a:off x="1905000" y="2438400"/>
            <a:ext cx="6934200" cy="914400"/>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2590800" y="4419600"/>
            <a:ext cx="5333999" cy="990600"/>
          </a:xfrm>
          <a:prstGeom prst="rect">
            <a:avLst/>
          </a:prstGeom>
          <a:noFill/>
          <a:ln w="9525">
            <a:noFill/>
            <a:miter lim="800000"/>
            <a:headEnd/>
            <a:tailEnd/>
          </a:ln>
          <a:effectLst/>
        </p:spPr>
      </p:pic>
      <p:pic>
        <p:nvPicPr>
          <p:cNvPr id="10244" name="Picture 4"/>
          <p:cNvPicPr>
            <a:picLocks noChangeAspect="1" noChangeArrowheads="1"/>
          </p:cNvPicPr>
          <p:nvPr/>
        </p:nvPicPr>
        <p:blipFill>
          <a:blip r:embed="rId4"/>
          <a:srcRect/>
          <a:stretch>
            <a:fillRect/>
          </a:stretch>
        </p:blipFill>
        <p:spPr bwMode="auto">
          <a:xfrm>
            <a:off x="3276600" y="5715000"/>
            <a:ext cx="5562600" cy="914399"/>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152400"/>
            <a:ext cx="8839200" cy="590931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So that:</a:t>
            </a: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400" dirty="0" smtClean="0"/>
          </a:p>
          <a:p>
            <a:pPr lvl="0" algn="just" eaLnBrk="0" fontAlgn="base" hangingPunct="0">
              <a:spcBef>
                <a:spcPct val="0"/>
              </a:spcBef>
              <a:spcAft>
                <a:spcPct val="0"/>
              </a:spcAft>
              <a:tabLst>
                <a:tab pos="900113" algn="l"/>
              </a:tabLst>
            </a:pPr>
            <a:r>
              <a:rPr lang="en-US" sz="2400" dirty="0" smtClean="0"/>
              <a:t>	</a:t>
            </a:r>
            <a:r>
              <a:rPr lang="en-US" sz="2200" dirty="0" smtClean="0">
                <a:latin typeface="Times New Roman" pitchFamily="18" charset="0"/>
                <a:cs typeface="Times New Roman" pitchFamily="18" charset="0"/>
              </a:rPr>
              <a:t>Thus, the first term at the right shows that by letting σ approach zero we can make the likelihood arbitrarily large, and the maximum-likelihood solution is singular. Normally, singular solutions are of no interest, and we are forced to conclude that the maximum-likelihood principle fails for this class of normal mixtures. </a:t>
            </a:r>
          </a:p>
          <a:p>
            <a:pPr lvl="0" algn="just" eaLnBrk="0" fontAlgn="base" hangingPunct="0">
              <a:spcBef>
                <a:spcPct val="0"/>
              </a:spcBef>
              <a:spcAft>
                <a:spcPct val="0"/>
              </a:spcAft>
              <a:tabLst>
                <a:tab pos="900113" algn="l"/>
              </a:tabLst>
            </a:pPr>
            <a:r>
              <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	</a:t>
            </a:r>
            <a:r>
              <a:rPr lang="en-US" sz="2200" dirty="0" smtClean="0">
                <a:latin typeface="Times New Roman" pitchFamily="18" charset="0"/>
                <a:cs typeface="Times New Roman" pitchFamily="18" charset="0"/>
              </a:rPr>
              <a:t>When we include the elements of </a:t>
            </a:r>
            <a:r>
              <a:rPr lang="en-US" sz="2200" dirty="0" err="1" smtClean="0">
                <a:latin typeface="Times New Roman" pitchFamily="18" charset="0"/>
                <a:cs typeface="Times New Roman" pitchFamily="18" charset="0"/>
              </a:rPr>
              <a:t>Σi</a:t>
            </a:r>
            <a:r>
              <a:rPr lang="en-US" sz="2200" dirty="0" smtClean="0">
                <a:latin typeface="Times New Roman" pitchFamily="18" charset="0"/>
                <a:cs typeface="Times New Roman" pitchFamily="18" charset="0"/>
              </a:rPr>
              <a:t> in the elements of the parameter vector </a:t>
            </a:r>
            <a:r>
              <a:rPr lang="en-US" sz="2200" dirty="0" err="1" smtClean="0">
                <a:latin typeface="Times New Roman" pitchFamily="18" charset="0"/>
                <a:cs typeface="Times New Roman" pitchFamily="18" charset="0"/>
              </a:rPr>
              <a:t>θi</a:t>
            </a:r>
            <a:r>
              <a:rPr lang="en-US" sz="2200" dirty="0" smtClean="0">
                <a:latin typeface="Times New Roman" pitchFamily="18" charset="0"/>
                <a:cs typeface="Times New Roman" pitchFamily="18" charset="0"/>
              </a:rPr>
              <a:t> , we must remember that only half of the off-diagonal elements are independent. In addition, it turns out to be much more convenient to let the independent elements of Σ</a:t>
            </a:r>
            <a:r>
              <a:rPr lang="en-US" sz="2200" baseline="30000" dirty="0" smtClean="0">
                <a:latin typeface="Times New Roman" pitchFamily="18" charset="0"/>
                <a:cs typeface="Times New Roman" pitchFamily="18" charset="0"/>
              </a:rPr>
              <a:t>−1</a:t>
            </a:r>
            <a:r>
              <a:rPr lang="en-US" sz="2200" baseline="-25000" dirty="0"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rather than </a:t>
            </a:r>
            <a:r>
              <a:rPr lang="en-US" sz="2200" dirty="0" err="1" smtClean="0">
                <a:latin typeface="Times New Roman" pitchFamily="18" charset="0"/>
                <a:cs typeface="Times New Roman" pitchFamily="18" charset="0"/>
              </a:rPr>
              <a:t>Σi</a:t>
            </a:r>
            <a:r>
              <a:rPr lang="en-US" sz="2200" dirty="0" smtClean="0">
                <a:latin typeface="Times New Roman" pitchFamily="18" charset="0"/>
                <a:cs typeface="Times New Roman" pitchFamily="18" charset="0"/>
              </a:rPr>
              <a:t> be the unknown parameters. With these observations, the actual differentiation of</a:t>
            </a:r>
          </a:p>
          <a:p>
            <a:pPr lvl="0" algn="just" eaLnBrk="0" fontAlgn="base" hangingPunct="0">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with respect to the elements of µ</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and Σ</a:t>
            </a:r>
            <a:r>
              <a:rPr lang="en-US" sz="2200" baseline="30000" dirty="0" smtClean="0">
                <a:latin typeface="Times New Roman" pitchFamily="18" charset="0"/>
                <a:cs typeface="Times New Roman" pitchFamily="18" charset="0"/>
              </a:rPr>
              <a:t>−1</a:t>
            </a:r>
            <a:r>
              <a:rPr lang="en-US" sz="2200" baseline="-25000" dirty="0"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is relatively routine.</a:t>
            </a: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p:txBody>
      </p:sp>
      <p:pic>
        <p:nvPicPr>
          <p:cNvPr id="11266" name="Picture 2"/>
          <p:cNvPicPr>
            <a:picLocks noChangeAspect="1" noChangeArrowheads="1"/>
          </p:cNvPicPr>
          <p:nvPr/>
        </p:nvPicPr>
        <p:blipFill>
          <a:blip r:embed="rId2"/>
          <a:srcRect/>
          <a:stretch>
            <a:fillRect/>
          </a:stretch>
        </p:blipFill>
        <p:spPr bwMode="auto">
          <a:xfrm>
            <a:off x="1524000" y="152400"/>
            <a:ext cx="7162800" cy="1066800"/>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1143000" y="4724400"/>
            <a:ext cx="7010400" cy="761999"/>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152400"/>
            <a:ext cx="8839200" cy="5601533"/>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Let </a:t>
            </a:r>
            <a:r>
              <a:rPr lang="en-US" sz="2200" dirty="0" err="1" smtClean="0">
                <a:latin typeface="Times New Roman" pitchFamily="18" charset="0"/>
                <a:cs typeface="Times New Roman" pitchFamily="18" charset="0"/>
              </a:rPr>
              <a:t>x</a:t>
            </a:r>
            <a:r>
              <a:rPr lang="en-US" sz="2200" baseline="-25000" dirty="0" err="1" smtClean="0">
                <a:latin typeface="Times New Roman" pitchFamily="18" charset="0"/>
                <a:cs typeface="Times New Roman" pitchFamily="18" charset="0"/>
              </a:rPr>
              <a:t>p</a:t>
            </a:r>
            <a:r>
              <a:rPr lang="en-US" sz="2200" dirty="0" smtClean="0">
                <a:latin typeface="Times New Roman" pitchFamily="18" charset="0"/>
                <a:cs typeface="Times New Roman" pitchFamily="18" charset="0"/>
              </a:rPr>
              <a:t>(k) be the </a:t>
            </a:r>
            <a:r>
              <a:rPr lang="en-US" sz="2200" dirty="0" err="1" smtClean="0">
                <a:latin typeface="Times New Roman" pitchFamily="18" charset="0"/>
                <a:cs typeface="Times New Roman" pitchFamily="18" charset="0"/>
              </a:rPr>
              <a:t>p</a:t>
            </a:r>
            <a:r>
              <a:rPr lang="en-US" sz="2200" baseline="30000" dirty="0" err="1" smtClean="0">
                <a:latin typeface="Times New Roman" pitchFamily="18" charset="0"/>
                <a:cs typeface="Times New Roman" pitchFamily="18" charset="0"/>
              </a:rPr>
              <a:t>th</a:t>
            </a:r>
            <a:r>
              <a:rPr lang="en-US" sz="2200" dirty="0" smtClean="0">
                <a:latin typeface="Times New Roman" pitchFamily="18" charset="0"/>
                <a:cs typeface="Times New Roman" pitchFamily="18" charset="0"/>
              </a:rPr>
              <a:t> element of </a:t>
            </a:r>
            <a:r>
              <a:rPr lang="en-US" sz="2200" dirty="0" err="1" smtClean="0">
                <a:latin typeface="Times New Roman" pitchFamily="18" charset="0"/>
                <a:cs typeface="Times New Roman" pitchFamily="18" charset="0"/>
              </a:rPr>
              <a:t>x</a:t>
            </a:r>
            <a:r>
              <a:rPr lang="en-US" sz="2200" baseline="-25000" dirty="0" err="1" smtClean="0">
                <a:latin typeface="Times New Roman" pitchFamily="18" charset="0"/>
                <a:cs typeface="Times New Roman" pitchFamily="18" charset="0"/>
              </a:rPr>
              <a:t>k</a:t>
            </a:r>
            <a:r>
              <a:rPr lang="en-US" sz="2200" dirty="0" smtClean="0">
                <a:latin typeface="Times New Roman" pitchFamily="18" charset="0"/>
                <a:cs typeface="Times New Roman" pitchFamily="18" charset="0"/>
              </a:rPr>
              <a:t>, µ</a:t>
            </a:r>
            <a:r>
              <a:rPr lang="en-US" sz="2200" baseline="-25000" dirty="0" smtClean="0">
                <a:latin typeface="Times New Roman" pitchFamily="18" charset="0"/>
                <a:cs typeface="Times New Roman" pitchFamily="18" charset="0"/>
              </a:rPr>
              <a:t>p</a:t>
            </a:r>
            <a:r>
              <a:rPr lang="en-US" sz="2200" dirty="0" smtClean="0">
                <a:latin typeface="Times New Roman" pitchFamily="18" charset="0"/>
                <a:cs typeface="Times New Roman" pitchFamily="18" charset="0"/>
              </a:rPr>
              <a:t>(</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be the </a:t>
            </a:r>
            <a:r>
              <a:rPr lang="en-US" sz="2200" dirty="0" err="1" smtClean="0">
                <a:latin typeface="Times New Roman" pitchFamily="18" charset="0"/>
                <a:cs typeface="Times New Roman" pitchFamily="18" charset="0"/>
              </a:rPr>
              <a:t>p</a:t>
            </a:r>
            <a:r>
              <a:rPr lang="en-US" sz="2200" baseline="30000" dirty="0" err="1" smtClean="0">
                <a:latin typeface="Times New Roman" pitchFamily="18" charset="0"/>
                <a:cs typeface="Times New Roman" pitchFamily="18" charset="0"/>
              </a:rPr>
              <a:t>th</a:t>
            </a:r>
            <a:r>
              <a:rPr lang="en-US" sz="2200" dirty="0" smtClean="0">
                <a:latin typeface="Times New Roman" pitchFamily="18" charset="0"/>
                <a:cs typeface="Times New Roman" pitchFamily="18" charset="0"/>
              </a:rPr>
              <a:t> element of µ</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a:t>
            </a:r>
            <a:r>
              <a:rPr lang="en-US" sz="2200" dirty="0" err="1" smtClean="0">
                <a:latin typeface="Times New Roman" pitchFamily="18" charset="0"/>
                <a:cs typeface="Times New Roman" pitchFamily="18" charset="0"/>
              </a:rPr>
              <a:t>σ</a:t>
            </a:r>
            <a:r>
              <a:rPr lang="en-US" sz="2200" baseline="-25000" dirty="0" err="1" smtClean="0">
                <a:latin typeface="Times New Roman" pitchFamily="18" charset="0"/>
                <a:cs typeface="Times New Roman" pitchFamily="18" charset="0"/>
              </a:rPr>
              <a:t>pq</a:t>
            </a:r>
            <a:r>
              <a:rPr lang="en-US" sz="2200" dirty="0" smtClean="0">
                <a:latin typeface="Times New Roman" pitchFamily="18" charset="0"/>
                <a:cs typeface="Times New Roman" pitchFamily="18" charset="0"/>
              </a:rPr>
              <a:t>(</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be the </a:t>
            </a:r>
            <a:r>
              <a:rPr lang="en-US" sz="2200" dirty="0" err="1" smtClean="0">
                <a:latin typeface="Times New Roman" pitchFamily="18" charset="0"/>
                <a:cs typeface="Times New Roman" pitchFamily="18" charset="0"/>
              </a:rPr>
              <a:t>pq</a:t>
            </a:r>
            <a:r>
              <a:rPr lang="en-US" sz="2200" baseline="30000" dirty="0" err="1" smtClean="0">
                <a:latin typeface="Times New Roman" pitchFamily="18" charset="0"/>
                <a:cs typeface="Times New Roman" pitchFamily="18" charset="0"/>
              </a:rPr>
              <a:t>th</a:t>
            </a:r>
            <a:r>
              <a:rPr lang="en-US" sz="2200" dirty="0" smtClean="0">
                <a:latin typeface="Times New Roman" pitchFamily="18" charset="0"/>
                <a:cs typeface="Times New Roman" pitchFamily="18" charset="0"/>
              </a:rPr>
              <a:t> element of </a:t>
            </a:r>
            <a:r>
              <a:rPr lang="en-US" sz="2200" dirty="0" err="1" smtClean="0">
                <a:latin typeface="Times New Roman" pitchFamily="18" charset="0"/>
                <a:cs typeface="Times New Roman" pitchFamily="18" charset="0"/>
              </a:rPr>
              <a:t>Σ</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and </a:t>
            </a:r>
            <a:r>
              <a:rPr lang="en-US" sz="2200" dirty="0" err="1" smtClean="0">
                <a:latin typeface="Times New Roman" pitchFamily="18" charset="0"/>
                <a:cs typeface="Times New Roman" pitchFamily="18" charset="0"/>
              </a:rPr>
              <a:t>σ</a:t>
            </a:r>
            <a:r>
              <a:rPr lang="en-US" sz="2200" baseline="30000" dirty="0" err="1" smtClean="0">
                <a:latin typeface="Times New Roman" pitchFamily="18" charset="0"/>
                <a:cs typeface="Times New Roman" pitchFamily="18" charset="0"/>
              </a:rPr>
              <a:t>pq</a:t>
            </a:r>
            <a:r>
              <a:rPr lang="en-US" sz="2200" dirty="0" smtClean="0">
                <a:latin typeface="Times New Roman" pitchFamily="18" charset="0"/>
                <a:cs typeface="Times New Roman" pitchFamily="18" charset="0"/>
              </a:rPr>
              <a:t>(</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be the </a:t>
            </a:r>
            <a:r>
              <a:rPr lang="en-US" sz="2200" dirty="0" err="1" smtClean="0">
                <a:latin typeface="Times New Roman" pitchFamily="18" charset="0"/>
                <a:cs typeface="Times New Roman" pitchFamily="18" charset="0"/>
              </a:rPr>
              <a:t>pq</a:t>
            </a:r>
            <a:r>
              <a:rPr lang="en-US" sz="2200" baseline="30000" dirty="0" err="1" smtClean="0">
                <a:latin typeface="Times New Roman" pitchFamily="18" charset="0"/>
                <a:cs typeface="Times New Roman" pitchFamily="18" charset="0"/>
              </a:rPr>
              <a:t>th</a:t>
            </a:r>
            <a:r>
              <a:rPr lang="en-US" sz="2200" dirty="0" smtClean="0">
                <a:latin typeface="Times New Roman" pitchFamily="18" charset="0"/>
                <a:cs typeface="Times New Roman" pitchFamily="18" charset="0"/>
              </a:rPr>
              <a:t> element of Σ</a:t>
            </a:r>
            <a:r>
              <a:rPr lang="en-US" sz="2200" baseline="30000" dirty="0" smtClean="0">
                <a:latin typeface="Times New Roman" pitchFamily="18" charset="0"/>
                <a:cs typeface="Times New Roman" pitchFamily="18" charset="0"/>
              </a:rPr>
              <a:t>−1</a:t>
            </a:r>
            <a:r>
              <a:rPr lang="en-US" sz="2200" baseline="-25000" dirty="0"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Then differentiation gives: </a:t>
            </a: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r>
              <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  </a:t>
            </a:r>
          </a:p>
          <a:p>
            <a:pPr lvl="0" algn="just" eaLnBrk="0" fontAlgn="base" hangingPunct="0">
              <a:spcBef>
                <a:spcPct val="0"/>
              </a:spcBef>
              <a:spcAft>
                <a:spcPct val="0"/>
              </a:spcAft>
              <a:tabLst>
                <a:tab pos="900113" algn="l"/>
              </a:tabLst>
            </a:pPr>
            <a:endParaRPr lang="en-US" sz="2200" dirty="0" smtClean="0">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r>
              <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and</a:t>
            </a:r>
          </a:p>
          <a:p>
            <a:pPr lvl="0" algn="just" eaLnBrk="0" fontAlgn="base" hangingPunct="0">
              <a:spcBef>
                <a:spcPct val="0"/>
              </a:spcBef>
              <a:spcAft>
                <a:spcPct val="0"/>
              </a:spcAft>
              <a:tabLst>
                <a:tab pos="900113" algn="l"/>
              </a:tabLst>
            </a:pPr>
            <a:endParaRPr lang="en-US" sz="2200" dirty="0" smtClean="0">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r>
              <a:rPr lang="en-US" sz="2400" dirty="0" smtClean="0"/>
              <a:t>	</a:t>
            </a:r>
            <a:endParaRPr lang="en-US" sz="24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4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4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where </a:t>
            </a:r>
            <a:r>
              <a:rPr lang="en-US" sz="2200" dirty="0" err="1" smtClean="0">
                <a:latin typeface="Times New Roman" pitchFamily="18" charset="0"/>
                <a:cs typeface="Times New Roman" pitchFamily="18" charset="0"/>
              </a:rPr>
              <a:t>δ</a:t>
            </a:r>
            <a:r>
              <a:rPr lang="en-US" sz="2200" baseline="-25000" dirty="0" err="1" smtClean="0">
                <a:latin typeface="Times New Roman" pitchFamily="18" charset="0"/>
                <a:cs typeface="Times New Roman" pitchFamily="18" charset="0"/>
              </a:rPr>
              <a:t>pq</a:t>
            </a:r>
            <a:r>
              <a:rPr lang="en-US" sz="2200" dirty="0" smtClean="0">
                <a:latin typeface="Times New Roman" pitchFamily="18" charset="0"/>
                <a:cs typeface="Times New Roman" pitchFamily="18" charset="0"/>
              </a:rPr>
              <a:t> is the </a:t>
            </a:r>
            <a:r>
              <a:rPr lang="en-US" sz="2200" dirty="0" err="1" smtClean="0">
                <a:latin typeface="Times New Roman" pitchFamily="18" charset="0"/>
                <a:cs typeface="Times New Roman" pitchFamily="18" charset="0"/>
              </a:rPr>
              <a:t>Kronecker</a:t>
            </a:r>
            <a:r>
              <a:rPr lang="en-US" sz="2200" dirty="0" smtClean="0">
                <a:latin typeface="Times New Roman" pitchFamily="18" charset="0"/>
                <a:cs typeface="Times New Roman" pitchFamily="18" charset="0"/>
              </a:rPr>
              <a:t> delta. We substitute these results in above  equations and perform a small amount of algebraic manipulation and thereby obtain the following equations for the local-maximum-likelihood estimate µˆ</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a:t>
            </a:r>
            <a:r>
              <a:rPr lang="en-US" sz="2200" dirty="0" err="1" smtClean="0">
                <a:latin typeface="Times New Roman" pitchFamily="18" charset="0"/>
                <a:cs typeface="Times New Roman" pitchFamily="18" charset="0"/>
              </a:rPr>
              <a:t>Σˆ</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and Pˆ(</a:t>
            </a:r>
            <a:r>
              <a:rPr lang="en-US" sz="2200" dirty="0" err="1" smtClean="0">
                <a:latin typeface="Times New Roman" pitchFamily="18" charset="0"/>
                <a:cs typeface="Times New Roman" pitchFamily="18" charset="0"/>
              </a:rPr>
              <a:t>ω</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a:t>
            </a: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p:txBody>
      </p:sp>
      <p:pic>
        <p:nvPicPr>
          <p:cNvPr id="12290" name="Picture 2"/>
          <p:cNvPicPr>
            <a:picLocks noChangeAspect="1" noChangeArrowheads="1"/>
          </p:cNvPicPr>
          <p:nvPr/>
        </p:nvPicPr>
        <p:blipFill>
          <a:blip r:embed="rId2"/>
          <a:srcRect/>
          <a:stretch>
            <a:fillRect/>
          </a:stretch>
        </p:blipFill>
        <p:spPr bwMode="auto">
          <a:xfrm>
            <a:off x="2057400" y="1524000"/>
            <a:ext cx="5562599" cy="990600"/>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1371601" y="2971800"/>
            <a:ext cx="6781800" cy="12192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52400" y="152400"/>
            <a:ext cx="8839200" cy="4739759"/>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lang="en-US" sz="24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4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4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4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4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4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4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4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where</a:t>
            </a: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p:txBody>
      </p:sp>
      <p:pic>
        <p:nvPicPr>
          <p:cNvPr id="13316" name="Picture 4"/>
          <p:cNvPicPr>
            <a:picLocks noChangeAspect="1" noChangeArrowheads="1"/>
          </p:cNvPicPr>
          <p:nvPr/>
        </p:nvPicPr>
        <p:blipFill>
          <a:blip r:embed="rId2"/>
          <a:srcRect/>
          <a:stretch>
            <a:fillRect/>
          </a:stretch>
        </p:blipFill>
        <p:spPr bwMode="auto">
          <a:xfrm>
            <a:off x="609600" y="304800"/>
            <a:ext cx="7848600" cy="3810000"/>
          </a:xfrm>
          <a:prstGeom prst="rect">
            <a:avLst/>
          </a:prstGeom>
          <a:noFill/>
          <a:ln w="9525">
            <a:noFill/>
            <a:miter lim="800000"/>
            <a:headEnd/>
            <a:tailEnd/>
          </a:ln>
          <a:effectLst/>
        </p:spPr>
      </p:pic>
      <p:pic>
        <p:nvPicPr>
          <p:cNvPr id="13317" name="Picture 5"/>
          <p:cNvPicPr>
            <a:picLocks noChangeAspect="1" noChangeArrowheads="1"/>
          </p:cNvPicPr>
          <p:nvPr/>
        </p:nvPicPr>
        <p:blipFill>
          <a:blip r:embed="rId3"/>
          <a:srcRect/>
          <a:stretch>
            <a:fillRect/>
          </a:stretch>
        </p:blipFill>
        <p:spPr bwMode="auto">
          <a:xfrm>
            <a:off x="1219200" y="4267200"/>
            <a:ext cx="7239001" cy="22098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152400"/>
            <a:ext cx="8839200" cy="5416868"/>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tabLst>
                <a:tab pos="900113" algn="l"/>
              </a:tabLst>
            </a:pPr>
            <a:r>
              <a:rPr lang="en-US" sz="3200" dirty="0" smtClean="0">
                <a:solidFill>
                  <a:srgbClr val="FF0000"/>
                </a:solidFill>
                <a:latin typeface="Times New Roman" pitchFamily="18" charset="0"/>
                <a:cs typeface="Times New Roman" pitchFamily="18" charset="0"/>
              </a:rPr>
              <a:t>K-means clustering</a:t>
            </a:r>
            <a:r>
              <a:rPr lang="en-US" sz="2200" dirty="0" smtClean="0">
                <a:latin typeface="Times New Roman" pitchFamily="18" charset="0"/>
                <a:cs typeface="Times New Roman" pitchFamily="18" charset="0"/>
              </a:rPr>
              <a:t> </a:t>
            </a:r>
            <a:r>
              <a:rPr lang="en-US" sz="2200" dirty="0" smtClean="0">
                <a:solidFill>
                  <a:srgbClr val="FF0000"/>
                </a:solidFill>
                <a:latin typeface="Times New Roman" pitchFamily="18" charset="0"/>
                <a:cs typeface="Times New Roman" pitchFamily="18" charset="0"/>
              </a:rPr>
              <a:t>:</a:t>
            </a: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Of the various techniques that can be used to simplify the computation and accelerate convergence, we shall briefly consider one elementary, approximate method. </a:t>
            </a: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We know that the probability Pˆ(</a:t>
            </a:r>
            <a:r>
              <a:rPr lang="en-US" sz="2200" dirty="0" err="1" smtClean="0">
                <a:latin typeface="Times New Roman" pitchFamily="18" charset="0"/>
                <a:cs typeface="Times New Roman" pitchFamily="18" charset="0"/>
              </a:rPr>
              <a:t>ωi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xk</a:t>
            </a:r>
            <a:r>
              <a:rPr lang="en-US" sz="2200" dirty="0" smtClean="0">
                <a:latin typeface="Times New Roman" pitchFamily="18" charset="0"/>
                <a:cs typeface="Times New Roman" pitchFamily="18" charset="0"/>
              </a:rPr>
              <a:t>, θˆ) is large when the squared </a:t>
            </a:r>
            <a:r>
              <a:rPr lang="en-US" sz="2200" dirty="0" err="1" smtClean="0">
                <a:latin typeface="Times New Roman" pitchFamily="18" charset="0"/>
                <a:cs typeface="Times New Roman" pitchFamily="18" charset="0"/>
              </a:rPr>
              <a:t>Mahalanobis</a:t>
            </a:r>
            <a:r>
              <a:rPr lang="en-US" sz="2200" dirty="0" smtClean="0">
                <a:latin typeface="Times New Roman" pitchFamily="18" charset="0"/>
                <a:cs typeface="Times New Roman" pitchFamily="18" charset="0"/>
              </a:rPr>
              <a:t> distance (</a:t>
            </a:r>
            <a:r>
              <a:rPr lang="en-US" sz="2200" dirty="0" err="1" smtClean="0">
                <a:latin typeface="Times New Roman" pitchFamily="18" charset="0"/>
                <a:cs typeface="Times New Roman" pitchFamily="18" charset="0"/>
              </a:rPr>
              <a:t>x</a:t>
            </a:r>
            <a:r>
              <a:rPr lang="en-US" sz="2200" baseline="-25000" dirty="0" err="1" smtClean="0">
                <a:latin typeface="Times New Roman" pitchFamily="18" charset="0"/>
                <a:cs typeface="Times New Roman" pitchFamily="18" charset="0"/>
              </a:rPr>
              <a:t>k</a:t>
            </a:r>
            <a:r>
              <a:rPr lang="en-US" sz="2200" dirty="0" smtClean="0">
                <a:latin typeface="Times New Roman" pitchFamily="18" charset="0"/>
                <a:cs typeface="Times New Roman" pitchFamily="18" charset="0"/>
              </a:rPr>
              <a:t> − µˆ</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a:t>
            </a:r>
            <a:r>
              <a:rPr lang="en-US" sz="2200" baseline="30000" dirty="0" err="1" smtClean="0">
                <a:latin typeface="Times New Roman" pitchFamily="18" charset="0"/>
                <a:cs typeface="Times New Roman" pitchFamily="18" charset="0"/>
              </a:rPr>
              <a:t>t</a:t>
            </a:r>
            <a:r>
              <a:rPr lang="en-US" sz="2200" dirty="0" err="1" smtClean="0">
                <a:latin typeface="Times New Roman" pitchFamily="18" charset="0"/>
                <a:cs typeface="Times New Roman" pitchFamily="18" charset="0"/>
              </a:rPr>
              <a:t>Σ</a:t>
            </a:r>
            <a:r>
              <a:rPr lang="en-US" sz="2200" dirty="0" smtClean="0">
                <a:latin typeface="Times New Roman" pitchFamily="18" charset="0"/>
                <a:cs typeface="Times New Roman" pitchFamily="18" charset="0"/>
              </a:rPr>
              <a:t>ˆ</a:t>
            </a:r>
            <a:r>
              <a:rPr lang="en-US" sz="2200" baseline="30000" dirty="0" smtClean="0">
                <a:latin typeface="Times New Roman" pitchFamily="18" charset="0"/>
                <a:cs typeface="Times New Roman" pitchFamily="18" charset="0"/>
              </a:rPr>
              <a:t>−1</a:t>
            </a:r>
            <a:r>
              <a:rPr lang="en-US" sz="2200" baseline="-25000" dirty="0"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x</a:t>
            </a:r>
            <a:r>
              <a:rPr lang="en-US" sz="2200" baseline="-25000" dirty="0" err="1" smtClean="0">
                <a:latin typeface="Times New Roman" pitchFamily="18" charset="0"/>
                <a:cs typeface="Times New Roman" pitchFamily="18" charset="0"/>
              </a:rPr>
              <a:t>k</a:t>
            </a:r>
            <a:r>
              <a:rPr lang="en-US" sz="2200" dirty="0" smtClean="0">
                <a:latin typeface="Times New Roman" pitchFamily="18" charset="0"/>
                <a:cs typeface="Times New Roman" pitchFamily="18" charset="0"/>
              </a:rPr>
              <a:t> − µˆ</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is small. Suppose that we merely compute the squared Euclidean distance ∥</a:t>
            </a:r>
            <a:r>
              <a:rPr lang="en-US" sz="2200" dirty="0" err="1" smtClean="0">
                <a:latin typeface="Times New Roman" pitchFamily="18" charset="0"/>
                <a:cs typeface="Times New Roman" pitchFamily="18" charset="0"/>
              </a:rPr>
              <a:t>x</a:t>
            </a:r>
            <a:r>
              <a:rPr lang="en-US" sz="2200" baseline="-25000" dirty="0" err="1" smtClean="0">
                <a:latin typeface="Times New Roman" pitchFamily="18" charset="0"/>
                <a:cs typeface="Times New Roman" pitchFamily="18" charset="0"/>
              </a:rPr>
              <a:t>k</a:t>
            </a:r>
            <a:r>
              <a:rPr lang="en-US" sz="2200" dirty="0" smtClean="0">
                <a:latin typeface="Times New Roman" pitchFamily="18" charset="0"/>
                <a:cs typeface="Times New Roman" pitchFamily="18" charset="0"/>
              </a:rPr>
              <a:t>− µˆ</a:t>
            </a:r>
            <a:r>
              <a:rPr lang="en-US" sz="2200" baseline="-25000" dirty="0"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a:t>
            </a:r>
            <a:r>
              <a:rPr lang="en-US" sz="2200" baseline="30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 find the mean µˆ</a:t>
            </a:r>
            <a:r>
              <a:rPr lang="en-US" sz="2200" baseline="-25000" dirty="0" smtClean="0">
                <a:latin typeface="Times New Roman" pitchFamily="18" charset="0"/>
                <a:cs typeface="Times New Roman" pitchFamily="18" charset="0"/>
              </a:rPr>
              <a:t>m</a:t>
            </a:r>
            <a:r>
              <a:rPr lang="en-US" sz="2200" dirty="0" smtClean="0">
                <a:latin typeface="Times New Roman" pitchFamily="18" charset="0"/>
                <a:cs typeface="Times New Roman" pitchFamily="18" charset="0"/>
              </a:rPr>
              <a:t> nearest to </a:t>
            </a:r>
            <a:r>
              <a:rPr lang="en-US" sz="2200" dirty="0" err="1" smtClean="0">
                <a:latin typeface="Times New Roman" pitchFamily="18" charset="0"/>
                <a:cs typeface="Times New Roman" pitchFamily="18" charset="0"/>
              </a:rPr>
              <a:t>x</a:t>
            </a:r>
            <a:r>
              <a:rPr lang="en-US" sz="2200" baseline="-25000" dirty="0" err="1" smtClean="0">
                <a:latin typeface="Times New Roman" pitchFamily="18" charset="0"/>
                <a:cs typeface="Times New Roman" pitchFamily="18" charset="0"/>
              </a:rPr>
              <a:t>k</a:t>
            </a:r>
            <a:r>
              <a:rPr lang="en-US" sz="2200" dirty="0" smtClean="0">
                <a:latin typeface="Times New Roman" pitchFamily="18" charset="0"/>
                <a:cs typeface="Times New Roman" pitchFamily="18" charset="0"/>
              </a:rPr>
              <a:t>, and approximate Pˆ(</a:t>
            </a:r>
            <a:r>
              <a:rPr lang="en-US" sz="2200" dirty="0" err="1" smtClean="0">
                <a:latin typeface="Times New Roman" pitchFamily="18" charset="0"/>
                <a:cs typeface="Times New Roman" pitchFamily="18" charset="0"/>
              </a:rPr>
              <a:t>ω</a:t>
            </a:r>
            <a:r>
              <a:rPr lang="en-US" sz="2200" baseline="-25000" dirty="0" err="1" smtClean="0">
                <a:latin typeface="Times New Roman" pitchFamily="18" charset="0"/>
                <a:cs typeface="Times New Roman" pitchFamily="18" charset="0"/>
              </a:rPr>
              <a:t>i</a:t>
            </a:r>
            <a:r>
              <a:rPr lang="en-US" sz="2200" dirty="0" err="1" smtClean="0">
                <a:latin typeface="Times New Roman" pitchFamily="18" charset="0"/>
                <a:cs typeface="Times New Roman" pitchFamily="18" charset="0"/>
              </a:rPr>
              <a:t>|x</a:t>
            </a:r>
            <a:r>
              <a:rPr lang="en-US" sz="2200" baseline="-25000" dirty="0" err="1" smtClean="0">
                <a:latin typeface="Times New Roman" pitchFamily="18" charset="0"/>
                <a:cs typeface="Times New Roman" pitchFamily="18" charset="0"/>
              </a:rPr>
              <a:t>k</a:t>
            </a:r>
            <a:r>
              <a:rPr lang="en-US" sz="2200" dirty="0" smtClean="0">
                <a:latin typeface="Times New Roman" pitchFamily="18" charset="0"/>
                <a:cs typeface="Times New Roman" pitchFamily="18" charset="0"/>
              </a:rPr>
              <a:t>, θˆ) as</a:t>
            </a: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400" dirty="0" smtClean="0"/>
          </a:p>
          <a:p>
            <a:pPr lvl="0" algn="just" eaLnBrk="0" fontAlgn="base" hangingPunct="0">
              <a:spcBef>
                <a:spcPct val="0"/>
              </a:spcBef>
              <a:spcAft>
                <a:spcPct val="0"/>
              </a:spcAft>
              <a:tabLst>
                <a:tab pos="900113" algn="l"/>
              </a:tabLst>
            </a:pPr>
            <a:endParaRPr kumimoji="0" lang="en-US" sz="24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lang="en-US" sz="2400" dirty="0" smtClean="0">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Then the iterative application leads to the following procedure for finding µˆ</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 ,..., µˆ</a:t>
            </a:r>
            <a:r>
              <a:rPr lang="en-US" sz="2200" baseline="-25000" dirty="0" smtClean="0">
                <a:latin typeface="Times New Roman" pitchFamily="18" charset="0"/>
                <a:cs typeface="Times New Roman" pitchFamily="18" charset="0"/>
              </a:rPr>
              <a:t>c</a:t>
            </a:r>
            <a:r>
              <a:rPr lang="en-US" sz="2200" dirty="0" smtClean="0">
                <a:latin typeface="Times New Roman" pitchFamily="18" charset="0"/>
                <a:cs typeface="Times New Roman" pitchFamily="18" charset="0"/>
              </a:rPr>
              <a:t> .</a:t>
            </a: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1676400" y="3505200"/>
            <a:ext cx="5410200" cy="12192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152400"/>
            <a:ext cx="8839200" cy="4585871"/>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400" dirty="0" smtClean="0"/>
          </a:p>
          <a:p>
            <a:pPr lvl="0" algn="just" eaLnBrk="0" fontAlgn="base" hangingPunct="0">
              <a:spcBef>
                <a:spcPct val="0"/>
              </a:spcBef>
              <a:spcAft>
                <a:spcPct val="0"/>
              </a:spcAft>
              <a:tabLst>
                <a:tab pos="900113" algn="l"/>
              </a:tabLst>
            </a:pPr>
            <a:endParaRPr kumimoji="0" lang="en-US" sz="24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lang="en-US" sz="2400" dirty="0" smtClean="0">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a:t>
            </a: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The computational complexity of the algorithm is O(</a:t>
            </a:r>
            <a:r>
              <a:rPr lang="en-US" sz="2200" dirty="0" err="1" smtClean="0">
                <a:latin typeface="Times New Roman" pitchFamily="18" charset="0"/>
                <a:cs typeface="Times New Roman" pitchFamily="18" charset="0"/>
              </a:rPr>
              <a:t>ndcT</a:t>
            </a:r>
            <a:r>
              <a:rPr lang="en-US" sz="2200" dirty="0" smtClean="0">
                <a:latin typeface="Times New Roman" pitchFamily="18" charset="0"/>
                <a:cs typeface="Times New Roman" pitchFamily="18" charset="0"/>
              </a:rPr>
              <a:t>) where d the number of features and T the number of iterations. In practice, the number of iterations is generally much less than the number of samples.</a:t>
            </a:r>
          </a:p>
        </p:txBody>
      </p:sp>
      <p:pic>
        <p:nvPicPr>
          <p:cNvPr id="3074" name="Picture 2"/>
          <p:cNvPicPr>
            <a:picLocks noChangeAspect="1" noChangeArrowheads="1"/>
          </p:cNvPicPr>
          <p:nvPr/>
        </p:nvPicPr>
        <p:blipFill>
          <a:blip r:embed="rId2"/>
          <a:srcRect/>
          <a:stretch>
            <a:fillRect/>
          </a:stretch>
        </p:blipFill>
        <p:spPr bwMode="auto">
          <a:xfrm>
            <a:off x="381000" y="228600"/>
            <a:ext cx="8305800" cy="32004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152400" y="228600"/>
            <a:ext cx="8839200" cy="5970865"/>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tabLst>
                <a:tab pos="900113" algn="l"/>
              </a:tabLst>
            </a:pPr>
            <a:r>
              <a:rPr lang="en-US" sz="2800" b="1" dirty="0" smtClean="0">
                <a:solidFill>
                  <a:srgbClr val="FF0000"/>
                </a:solidFill>
                <a:latin typeface="Times New Roman" pitchFamily="18" charset="0"/>
                <a:cs typeface="Times New Roman" pitchFamily="18" charset="0"/>
              </a:rPr>
              <a:t>Introduction:</a:t>
            </a:r>
            <a:endParaRPr lang="en-US" sz="2200" b="1" dirty="0" smtClean="0">
              <a:solidFill>
                <a:srgbClr val="FF0000"/>
              </a:solidFill>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Until now we have assumed that the training samples used to design a classifier were labeled by their category membership. Procedures that use labeled samples are said to be supervised. Now we shall investigate a number of unsupervised procedures, which use unlabeled samples.</a:t>
            </a:r>
          </a:p>
          <a:p>
            <a:pPr lvl="0" algn="just" fontAlgn="base">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fontAlgn="base">
              <a:spcBef>
                <a:spcPct val="0"/>
              </a:spcBef>
              <a:spcAft>
                <a:spcPct val="0"/>
              </a:spcAft>
              <a:tabLst>
                <a:tab pos="900113" algn="l"/>
              </a:tabLst>
            </a:pPr>
            <a:r>
              <a:rPr lang="en-US" sz="2200" dirty="0" smtClean="0">
                <a:latin typeface="Times New Roman" pitchFamily="18" charset="0"/>
                <a:cs typeface="Times New Roman" pitchFamily="18" charset="0"/>
              </a:rPr>
              <a:t>	One might wonder why anyone is interested in such an unpromising problem, and whether or not it is possible even in principle to learn anything of value from unlabeled samples.</a:t>
            </a:r>
          </a:p>
          <a:p>
            <a:pPr lvl="0" algn="just" fontAlgn="base">
              <a:spcBef>
                <a:spcPct val="0"/>
              </a:spcBef>
              <a:spcAft>
                <a:spcPct val="0"/>
              </a:spcAft>
              <a:tabLst>
                <a:tab pos="900113" algn="l"/>
              </a:tabLst>
            </a:pPr>
            <a:endParaRPr kumimoji="0" lang="en-US" sz="2200" b="1" i="0" u="none" strike="noStrike" cap="none" normalizeH="0" baseline="0" dirty="0" smtClean="0">
              <a:ln>
                <a:noFill/>
              </a:ln>
              <a:solidFill>
                <a:schemeClr val="tx1"/>
              </a:solidFill>
              <a:effectLst/>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400" b="1" dirty="0" smtClean="0">
                <a:solidFill>
                  <a:srgbClr val="FF0000"/>
                </a:solidFill>
                <a:latin typeface="Times New Roman" pitchFamily="18" charset="0"/>
                <a:cs typeface="Times New Roman" pitchFamily="18" charset="0"/>
              </a:rPr>
              <a:t>Reasons for interest in unsupervised procedures:</a:t>
            </a:r>
            <a:endParaRPr lang="en-US" sz="2200" b="1" dirty="0" smtClean="0">
              <a:solidFill>
                <a:srgbClr val="FF0000"/>
              </a:solidFill>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Collecting and labeling a large set of sample patterns can be surprisingly costly. For instance, recorded speech is virtually free, but accurately labeling the speech — marking what word or phoneme is being uttered at each instant — can be very expensive and time consuming.</a:t>
            </a: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52401" y="228600"/>
            <a:ext cx="8839200" cy="63246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28600" y="304800"/>
            <a:ext cx="8686799" cy="63246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04800" y="304800"/>
            <a:ext cx="8610600" cy="63246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28600" y="228600"/>
            <a:ext cx="8543925" cy="6224588"/>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304800" y="304800"/>
            <a:ext cx="8610600" cy="61722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228600" y="304800"/>
            <a:ext cx="8610600" cy="60960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152400"/>
            <a:ext cx="8839200" cy="6678751"/>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tabLst>
                <a:tab pos="900113" algn="l"/>
              </a:tabLst>
            </a:pPr>
            <a:r>
              <a:rPr lang="en-US" sz="3200" dirty="0" smtClean="0">
                <a:solidFill>
                  <a:srgbClr val="FF0000"/>
                </a:solidFill>
                <a:latin typeface="Times New Roman" pitchFamily="18" charset="0"/>
                <a:cs typeface="Times New Roman" pitchFamily="18" charset="0"/>
              </a:rPr>
              <a:t>Data Description and Clustering</a:t>
            </a:r>
            <a:r>
              <a:rPr lang="en-US" sz="2200" dirty="0" smtClean="0">
                <a:latin typeface="Times New Roman" pitchFamily="18" charset="0"/>
                <a:cs typeface="Times New Roman" pitchFamily="18" charset="0"/>
              </a:rPr>
              <a:t> </a:t>
            </a:r>
            <a:r>
              <a:rPr lang="en-US" sz="2200" dirty="0" smtClean="0">
                <a:solidFill>
                  <a:srgbClr val="FF0000"/>
                </a:solidFill>
                <a:latin typeface="Times New Roman" pitchFamily="18" charset="0"/>
                <a:cs typeface="Times New Roman" pitchFamily="18" charset="0"/>
              </a:rPr>
              <a:t>:</a:t>
            </a: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Let us reconsider our original problem of learning something of use from a set of unlabeled samples. Suppose that we knew that these points came from a single normal distribution. Then the most we could learn form the data would be contained in the sufficient statistics — the sample mean and the sample covariance matrix. </a:t>
            </a: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The sample mean locates the center of gravity of the cloud; it can be thought of as the single point m that best represents all of the data in the sense of minimizing the sum of squared distances from m to the samples. The sample covariance matrix describes the amount the data scatters along various directions. </a:t>
            </a: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If the data points are actually normally distributed, then the cloud has a simple </a:t>
            </a:r>
            <a:r>
              <a:rPr lang="en-US" sz="2200" dirty="0" err="1" smtClean="0">
                <a:latin typeface="Times New Roman" pitchFamily="18" charset="0"/>
                <a:cs typeface="Times New Roman" pitchFamily="18" charset="0"/>
              </a:rPr>
              <a:t>hyperellipsoidal</a:t>
            </a:r>
            <a:r>
              <a:rPr lang="en-US" sz="2200" dirty="0" smtClean="0">
                <a:latin typeface="Times New Roman" pitchFamily="18" charset="0"/>
                <a:cs typeface="Times New Roman" pitchFamily="18" charset="0"/>
              </a:rPr>
              <a:t> shape, and the sample mean tends to fall in the region where the samples are most densely concentrated. </a:t>
            </a: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if the samples are not normally distributed, these statistics can give a very misleading description of the data. Bellow Figure shows four different data sets that all have the same mean and covariance matrix. Obviously, second-order statistics are incapable of revealing all of the structure in an arbitrary set of data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152400"/>
            <a:ext cx="8839200" cy="643253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a:t>
            </a: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000" dirty="0" smtClean="0">
                <a:latin typeface="Times New Roman" pitchFamily="18" charset="0"/>
                <a:cs typeface="Times New Roman" pitchFamily="18" charset="0"/>
              </a:rPr>
              <a:t>Figure: These four data sets have identical statistics up to second-order, i.e., the same mean µ and covariance Σ. In such cases it is important to include in the model more parameters to represent the structure more completely.</a:t>
            </a: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If we assume that the samples come from a mixture of c normal distributions, we can approximate a greater variety of situations. This corresponds to assuming that the samples fall in </a:t>
            </a:r>
            <a:r>
              <a:rPr lang="en-US" sz="2200" dirty="0" err="1" smtClean="0">
                <a:latin typeface="Times New Roman" pitchFamily="18" charset="0"/>
                <a:cs typeface="Times New Roman" pitchFamily="18" charset="0"/>
              </a:rPr>
              <a:t>hyperellipsoidally</a:t>
            </a:r>
            <a:r>
              <a:rPr lang="en-US" sz="2200" dirty="0" smtClean="0">
                <a:latin typeface="Times New Roman" pitchFamily="18" charset="0"/>
                <a:cs typeface="Times New Roman" pitchFamily="18" charset="0"/>
              </a:rPr>
              <a:t> shaped clouds of various sizes and orientations.</a:t>
            </a:r>
          </a:p>
        </p:txBody>
      </p:sp>
      <p:pic>
        <p:nvPicPr>
          <p:cNvPr id="1026" name="Picture 2"/>
          <p:cNvPicPr>
            <a:picLocks noChangeAspect="1" noChangeArrowheads="1"/>
          </p:cNvPicPr>
          <p:nvPr/>
        </p:nvPicPr>
        <p:blipFill>
          <a:blip r:embed="rId2"/>
          <a:srcRect/>
          <a:stretch>
            <a:fillRect/>
          </a:stretch>
        </p:blipFill>
        <p:spPr bwMode="auto">
          <a:xfrm>
            <a:off x="1828801" y="228601"/>
            <a:ext cx="5867400" cy="3657599"/>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152400"/>
            <a:ext cx="8839200" cy="5539978"/>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tabLst>
                <a:tab pos="900113" algn="l"/>
              </a:tabLst>
            </a:pPr>
            <a:r>
              <a:rPr lang="en-US" sz="2400" dirty="0" smtClean="0"/>
              <a:t>	</a:t>
            </a:r>
            <a:r>
              <a:rPr lang="en-US" sz="2200" dirty="0" smtClean="0">
                <a:latin typeface="Times New Roman" pitchFamily="18" charset="0"/>
                <a:cs typeface="Times New Roman" pitchFamily="18" charset="0"/>
              </a:rPr>
              <a:t>If the number of component densities is sufficiently high, we can approximate virtually any density function as a mixture model in this way, and use the parameters of the mixture to describe the data. </a:t>
            </a: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One alternative is to use one of the nonparametric methods described to estimate the unknown mixture density. If accurate, the resulting estimate is certainly a complete description of what we can learn from the data.</a:t>
            </a: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If the goal is to find subclasses, a more direct alternative is to use a clustering procedure. Roughly speaking, clustering procedures yield a data description in terms of clusters or groups of data points that possess strong internal similarities. </a:t>
            </a: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Formal clustering procedures use a criterion function, such as the sum of the squared distances from the cluster centers, and seek the grouping that </a:t>
            </a:r>
            <a:r>
              <a:rPr lang="en-US" sz="2200" dirty="0" err="1" smtClean="0">
                <a:latin typeface="Times New Roman" pitchFamily="18" charset="0"/>
                <a:cs typeface="Times New Roman" pitchFamily="18" charset="0"/>
              </a:rPr>
              <a:t>extremizes</a:t>
            </a:r>
            <a:r>
              <a:rPr lang="en-US" sz="2200" dirty="0" smtClean="0">
                <a:latin typeface="Times New Roman" pitchFamily="18" charset="0"/>
                <a:cs typeface="Times New Roman" pitchFamily="18" charset="0"/>
              </a:rPr>
              <a:t> the criterion function.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152400"/>
            <a:ext cx="8839200" cy="643253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tabLst>
                <a:tab pos="900113" algn="l"/>
              </a:tabLst>
            </a:pPr>
            <a:r>
              <a:rPr lang="en-US" sz="3600" dirty="0" smtClean="0">
                <a:solidFill>
                  <a:srgbClr val="FF0000"/>
                </a:solidFill>
                <a:latin typeface="Times New Roman" pitchFamily="18" charset="0"/>
                <a:cs typeface="Times New Roman" pitchFamily="18" charset="0"/>
              </a:rPr>
              <a:t>Similarity Measures: </a:t>
            </a:r>
            <a:endParaRPr lang="en-US" sz="2200" dirty="0" smtClean="0">
              <a:solidFill>
                <a:srgbClr val="FF0000"/>
              </a:solidFill>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Once we describe the clustering problem as one of finding natural groupings in a set of data, we are obliged to define what we mean by a natural grouping. In what sense are we to say that the samples in one cluster are more like one another than like samples in other clusters? This question actually involves two separate issues: </a:t>
            </a: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How should one measure the similarity between samples? </a:t>
            </a: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How should one evaluate a partitioning of a set of samples into clusters? </a:t>
            </a: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The most obvious measure of the similarity (or dissimilarity) between two samples is the distance between them. One way to begin a clustering investigation is to define a suitable distance function and compute the matrix of distances between all pairs of samples. If distance is a good measure of dissimilarity, then one would expect the distance between samples in the same cluster to be significantly less than the distance between samples in different clusters. </a:t>
            </a:r>
            <a:r>
              <a:rPr lang="en-US" sz="2400" dirty="0" smtClean="0"/>
              <a:t>	</a:t>
            </a:r>
            <a:endParaRPr lang="en-US" sz="2200" dirty="0" smtClean="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228600"/>
            <a:ext cx="8839200" cy="6709529"/>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ii) Train with large amounts of (less expensive) unlabeled data, and only then use supervision to label the groupings found. This may be appropriate for large “data mining” applications where the contents of a large database are not known beforehand.</a:t>
            </a: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400" dirty="0" smtClean="0"/>
              <a:t> </a:t>
            </a:r>
            <a:r>
              <a:rPr lang="en-US" sz="2200" dirty="0" smtClean="0">
                <a:latin typeface="Times New Roman" pitchFamily="18" charset="0"/>
                <a:cs typeface="Times New Roman" pitchFamily="18" charset="0"/>
              </a:rPr>
              <a:t>iii) Characteristics of the patterns can change slowly with time, for example in automated food classification as the seasons change. If these changes can be tracked by a classifier running in an unsupervised mode, improved performance can be achieved.</a:t>
            </a: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iv) we can use unsupervised methods to find features, that will then be useful for categorization. There are unsupervised methods that represent a form of data-dependent “smart preprocessing” or “smart feature extraction.”</a:t>
            </a:r>
          </a:p>
          <a:p>
            <a:pPr lvl="0" algn="just" eaLnBrk="0" fontAlgn="base" hangingPunct="0">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v) In the early stages of an investigation it may be valuable to gain some insight into the nature or structure of the data. The discovery of distinct subclasses or similarities among patterns or of major departures from expected characteristics may suggest we significantly alter our approach to designing the classifier.</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152400"/>
            <a:ext cx="8839200" cy="643253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Suppose for the moment that we say that two samples belong to the same cluster if the Euclidean distance between them is less than some threshold distance d0. It is immediately obvious that the choice of d0 is very important. If d0 is very large, all of the samples will be assigned to one cluster. If d0 is very small, each sample will form an isolated, singleton cluster. To obtain “natural” clusters, d0 will have to be greater than the typical within-cluster distances and less than typical between-cluster distances</a:t>
            </a: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000" dirty="0" smtClean="0">
                <a:latin typeface="Times New Roman" pitchFamily="18" charset="0"/>
                <a:cs typeface="Times New Roman" pitchFamily="18" charset="0"/>
              </a:rPr>
              <a:t>Figure 10.6: The distance threshold affects the number and size of clusters. Lines are drawn between points closer than a distance d0 apart for three different values of d0 — the smaller the value of d0, the smaller and more numerous the clusters.</a:t>
            </a:r>
          </a:p>
        </p:txBody>
      </p:sp>
      <p:pic>
        <p:nvPicPr>
          <p:cNvPr id="2050" name="Picture 2"/>
          <p:cNvPicPr>
            <a:picLocks noChangeAspect="1" noChangeArrowheads="1"/>
          </p:cNvPicPr>
          <p:nvPr/>
        </p:nvPicPr>
        <p:blipFill>
          <a:blip r:embed="rId2"/>
          <a:srcRect/>
          <a:stretch>
            <a:fillRect/>
          </a:stretch>
        </p:blipFill>
        <p:spPr bwMode="auto">
          <a:xfrm>
            <a:off x="1600200" y="2667000"/>
            <a:ext cx="6858000" cy="28956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152400"/>
            <a:ext cx="8839200" cy="6063198"/>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One way to achieve invariance is to normalize the data prior to clustering. For example, to obtain invariance to displacement and scale changes, one might translate and scale the axes so that all of the features have zero mean and unit variance — standardize the data. To obtain invariance to rotation, one might rotate the axes so that they coincide with the eigenvectors of the sample covariance matrix. This transformation to principal components can be preceded and/or followed by normalization for scale.	</a:t>
            </a: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However, we should not conclude that this kind of normalization is necessarily desirable. Consider, for example, the matter of translating and whitening — scaling the axes so that each feature has zero mean and unit variance. The rationale usually given for this normalization is that it prevents certain features from dominating distance calculations merely because they have large numerical values, much as we saw in networks trained with back propagation</a:t>
            </a: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152400"/>
            <a:ext cx="8839200" cy="550920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More generally, one can </a:t>
            </a:r>
            <a:r>
              <a:rPr lang="en-US" sz="2200" dirty="0" err="1" smtClean="0">
                <a:latin typeface="Times New Roman" pitchFamily="18" charset="0"/>
                <a:cs typeface="Times New Roman" pitchFamily="18" charset="0"/>
              </a:rPr>
              <a:t>abanInstead</a:t>
            </a:r>
            <a:r>
              <a:rPr lang="en-US" sz="2200" dirty="0" smtClean="0">
                <a:latin typeface="Times New Roman" pitchFamily="18" charset="0"/>
                <a:cs typeface="Times New Roman" pitchFamily="18" charset="0"/>
              </a:rPr>
              <a:t> of scaling axes, we can change the metric in interesting ways. For instance, one broad class of distance metrics is of the form 	</a:t>
            </a: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a:t>
            </a: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where q ≥ 1 is a selectable parameter — the general </a:t>
            </a:r>
            <a:r>
              <a:rPr lang="en-US" sz="2200" dirty="0" err="1" smtClean="0">
                <a:latin typeface="Times New Roman" pitchFamily="18" charset="0"/>
                <a:cs typeface="Times New Roman" pitchFamily="18" charset="0"/>
              </a:rPr>
              <a:t>Minkowski</a:t>
            </a:r>
            <a:r>
              <a:rPr lang="en-US" sz="2200" dirty="0" smtClean="0">
                <a:latin typeface="Times New Roman" pitchFamily="18" charset="0"/>
                <a:cs typeface="Times New Roman" pitchFamily="18" charset="0"/>
              </a:rPr>
              <a:t> metric we considered metric in Setting q = 2 gives the familiar Euclidean metric while setting q = 1 the Manhattan or city block metric — the sum of the absolute distances along each city block metric of the d coordinate axes. Note that only q = 2 is invariant to an arbitrary rotation or.don the use of distance altogether and introduce a </a:t>
            </a:r>
            <a:r>
              <a:rPr lang="en-US" sz="2200" dirty="0" err="1" smtClean="0">
                <a:latin typeface="Times New Roman" pitchFamily="18" charset="0"/>
                <a:cs typeface="Times New Roman" pitchFamily="18" charset="0"/>
              </a:rPr>
              <a:t>nonmetric</a:t>
            </a:r>
            <a:r>
              <a:rPr lang="en-US" sz="2200" dirty="0" smtClean="0">
                <a:latin typeface="Times New Roman" pitchFamily="18" charset="0"/>
                <a:cs typeface="Times New Roman" pitchFamily="18" charset="0"/>
              </a:rPr>
              <a:t> similarity function s(x, x ′ ) to compare two vectors x and x ′ . Convention- similarity ally, this is a symmetric functions whose value is large when x and x function ′ are somehow “similar.” For example, when the angle between two vectors is a meaningful measure of their similarity, then the normalized inner product</a:t>
            </a:r>
          </a:p>
        </p:txBody>
      </p:sp>
      <p:pic>
        <p:nvPicPr>
          <p:cNvPr id="3074" name="Picture 2"/>
          <p:cNvPicPr>
            <a:picLocks noChangeAspect="1" noChangeArrowheads="1"/>
          </p:cNvPicPr>
          <p:nvPr/>
        </p:nvPicPr>
        <p:blipFill>
          <a:blip r:embed="rId2"/>
          <a:srcRect/>
          <a:stretch>
            <a:fillRect/>
          </a:stretch>
        </p:blipFill>
        <p:spPr bwMode="auto">
          <a:xfrm>
            <a:off x="1371600" y="1295400"/>
            <a:ext cx="6019800" cy="9144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152400"/>
            <a:ext cx="8839200" cy="6217087"/>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a:t>
            </a: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a:t>
            </a: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Thus, s(x, x ′ ) is a measure of the relative possession of common attributes. Some simple variations are</a:t>
            </a: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the fraction of attributes shared, and</a:t>
            </a:r>
          </a:p>
          <a:p>
            <a:pPr lvl="0" algn="just" eaLnBrk="0" fontAlgn="base" hangingPunct="0">
              <a:spcBef>
                <a:spcPct val="0"/>
              </a:spcBef>
              <a:spcAft>
                <a:spcPct val="0"/>
              </a:spcAft>
              <a:tabLst>
                <a:tab pos="900113" algn="l"/>
              </a:tabLst>
            </a:pPr>
            <a:endParaRPr lang="en-US" sz="24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the ratio of the number of shared attributes to the number possessed by x or x′ .</a:t>
            </a:r>
          </a:p>
        </p:txBody>
      </p:sp>
      <p:pic>
        <p:nvPicPr>
          <p:cNvPr id="3" name="Picture 2"/>
          <p:cNvPicPr>
            <a:picLocks noChangeAspect="1" noChangeArrowheads="1"/>
          </p:cNvPicPr>
          <p:nvPr/>
        </p:nvPicPr>
        <p:blipFill>
          <a:blip r:embed="rId2"/>
          <a:srcRect/>
          <a:stretch>
            <a:fillRect/>
          </a:stretch>
        </p:blipFill>
        <p:spPr bwMode="auto">
          <a:xfrm>
            <a:off x="2057400" y="228601"/>
            <a:ext cx="5638800" cy="1676399"/>
          </a:xfrm>
          <a:prstGeom prst="rect">
            <a:avLst/>
          </a:prstGeom>
          <a:noFill/>
          <a:ln w="9525">
            <a:noFill/>
            <a:miter lim="800000"/>
            <a:headEnd/>
            <a:tailEnd/>
          </a:ln>
          <a:effectLst/>
        </p:spPr>
      </p:pic>
      <p:pic>
        <p:nvPicPr>
          <p:cNvPr id="4098" name="Picture 2"/>
          <p:cNvPicPr>
            <a:picLocks noChangeAspect="1" noChangeArrowheads="1"/>
          </p:cNvPicPr>
          <p:nvPr/>
        </p:nvPicPr>
        <p:blipFill>
          <a:blip r:embed="rId3"/>
          <a:srcRect/>
          <a:stretch>
            <a:fillRect/>
          </a:stretch>
        </p:blipFill>
        <p:spPr bwMode="auto">
          <a:xfrm>
            <a:off x="3276600" y="2590800"/>
            <a:ext cx="3809999" cy="1066799"/>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2590800" y="4343400"/>
            <a:ext cx="5181600" cy="10668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152400"/>
            <a:ext cx="8839200" cy="630942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tabLst>
                <a:tab pos="900113" algn="l"/>
              </a:tabLst>
            </a:pPr>
            <a:r>
              <a:rPr lang="en-US" sz="2800" dirty="0" smtClean="0">
                <a:solidFill>
                  <a:srgbClr val="FF0000"/>
                </a:solidFill>
                <a:latin typeface="Times New Roman" pitchFamily="18" charset="0"/>
                <a:cs typeface="Times New Roman" pitchFamily="18" charset="0"/>
              </a:rPr>
              <a:t>Criterion Functions for Clustering:</a:t>
            </a:r>
          </a:p>
          <a:p>
            <a:pPr lvl="0" algn="just" eaLnBrk="0" fontAlgn="base" hangingPunct="0">
              <a:spcBef>
                <a:spcPct val="0"/>
              </a:spcBef>
              <a:spcAft>
                <a:spcPct val="0"/>
              </a:spcAft>
              <a:tabLst>
                <a:tab pos="900113" algn="l"/>
              </a:tabLst>
            </a:pPr>
            <a:r>
              <a:rPr lang="en-US" sz="24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We have just considered the first major issue in clustering: how to measure “similarity.” Now we turn to the second major issue: the criterion function to be optimized. Suppose that we have a set D of n samples x</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x</a:t>
            </a:r>
            <a:r>
              <a:rPr lang="en-US" sz="2200" baseline="-25000" dirty="0" err="1" smtClean="0">
                <a:latin typeface="Times New Roman" pitchFamily="18" charset="0"/>
                <a:cs typeface="Times New Roman" pitchFamily="18" charset="0"/>
              </a:rPr>
              <a:t>n</a:t>
            </a:r>
            <a:r>
              <a:rPr lang="en-US" sz="2200" dirty="0" smtClean="0">
                <a:latin typeface="Times New Roman" pitchFamily="18" charset="0"/>
                <a:cs typeface="Times New Roman" pitchFamily="18" charset="0"/>
              </a:rPr>
              <a:t> that we want to partition into exactly c disjoint subsets D</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 D</a:t>
            </a:r>
            <a:r>
              <a:rPr lang="en-US" sz="2200" baseline="-25000" dirty="0" smtClean="0">
                <a:latin typeface="Times New Roman" pitchFamily="18" charset="0"/>
                <a:cs typeface="Times New Roman" pitchFamily="18" charset="0"/>
              </a:rPr>
              <a:t>c</a:t>
            </a:r>
            <a:r>
              <a:rPr lang="en-US" sz="2200" dirty="0" smtClean="0">
                <a:latin typeface="Times New Roman" pitchFamily="18" charset="0"/>
                <a:cs typeface="Times New Roman" pitchFamily="18" charset="0"/>
              </a:rPr>
              <a:t>. Each subset is to represent a cluster, with samples in the same cluster being somehow more similar than samples in different clusters. One way to make this into a well-defined problem is to define a criterion function that measures the clustering quality of any partition of the data. Then the problem is one of finding the partition that </a:t>
            </a:r>
            <a:r>
              <a:rPr lang="en-US" sz="2200" dirty="0" err="1" smtClean="0">
                <a:latin typeface="Times New Roman" pitchFamily="18" charset="0"/>
                <a:cs typeface="Times New Roman" pitchFamily="18" charset="0"/>
              </a:rPr>
              <a:t>extremizes</a:t>
            </a:r>
            <a:r>
              <a:rPr lang="en-US" sz="2200" dirty="0" smtClean="0">
                <a:latin typeface="Times New Roman" pitchFamily="18" charset="0"/>
                <a:cs typeface="Times New Roman" pitchFamily="18" charset="0"/>
              </a:rPr>
              <a:t> the criterion function. 	</a:t>
            </a: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400" dirty="0" smtClean="0">
                <a:solidFill>
                  <a:srgbClr val="0070C0"/>
                </a:solidFill>
                <a:latin typeface="Times New Roman" pitchFamily="18" charset="0"/>
                <a:cs typeface="Times New Roman" pitchFamily="18" charset="0"/>
              </a:rPr>
              <a:t>The Sum-of-Squared-Error Criterion: </a:t>
            </a:r>
            <a:endParaRPr lang="en-US" sz="2200" dirty="0" smtClean="0">
              <a:solidFill>
                <a:srgbClr val="0070C0"/>
              </a:solidFill>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The simplest and most widely used criterion function for clustering is the sum-of squared-error criterion. Let </a:t>
            </a:r>
            <a:r>
              <a:rPr lang="en-US" sz="2200" dirty="0" err="1" smtClean="0">
                <a:latin typeface="Times New Roman" pitchFamily="18" charset="0"/>
                <a:cs typeface="Times New Roman" pitchFamily="18" charset="0"/>
              </a:rPr>
              <a:t>ni</a:t>
            </a:r>
            <a:r>
              <a:rPr lang="en-US" sz="2200" dirty="0" smtClean="0">
                <a:latin typeface="Times New Roman" pitchFamily="18" charset="0"/>
                <a:cs typeface="Times New Roman" pitchFamily="18" charset="0"/>
              </a:rPr>
              <a:t> be the number of samples in Di and let mi be the mean of those samples,</a:t>
            </a: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a:t>
            </a: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srcRect/>
          <a:stretch>
            <a:fillRect/>
          </a:stretch>
        </p:blipFill>
        <p:spPr bwMode="auto">
          <a:xfrm>
            <a:off x="4024313" y="5486400"/>
            <a:ext cx="4510087" cy="10668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152400"/>
            <a:ext cx="8839200" cy="4832092"/>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Then the sum-of-squared errors is defined by 	</a:t>
            </a: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a:t>
            </a: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This criterion function has a simple interpretation: for a given cluster Di , the mean vector mi is the best representative of the samples in Di in the sense that it minimizes the sum of the squared lengths of the “error” vectors x − mi in Di . Thus, Je measures the total squared error incurred in representing the n samples x1,..., </a:t>
            </a:r>
            <a:r>
              <a:rPr lang="en-US" sz="2200" dirty="0" err="1" smtClean="0">
                <a:latin typeface="Times New Roman" pitchFamily="18" charset="0"/>
                <a:cs typeface="Times New Roman" pitchFamily="18" charset="0"/>
              </a:rPr>
              <a:t>xn</a:t>
            </a:r>
            <a:r>
              <a:rPr lang="en-US" sz="2200" dirty="0" smtClean="0">
                <a:latin typeface="Times New Roman" pitchFamily="18" charset="0"/>
                <a:cs typeface="Times New Roman" pitchFamily="18" charset="0"/>
              </a:rPr>
              <a:t> by the c cluster centers m1,..., mc. The value of Je depends on how the samples are grouped into clusters and the number of clusters; the optimal partitioning is defined as one that minimizes Je. </a:t>
            </a:r>
            <a:r>
              <a:rPr lang="en-US" sz="2200" dirty="0" err="1" smtClean="0">
                <a:latin typeface="Times New Roman" pitchFamily="18" charset="0"/>
                <a:cs typeface="Times New Roman" pitchFamily="18" charset="0"/>
              </a:rPr>
              <a:t>Clusterings</a:t>
            </a:r>
            <a:r>
              <a:rPr lang="en-US" sz="2200" dirty="0" smtClean="0">
                <a:latin typeface="Times New Roman" pitchFamily="18" charset="0"/>
                <a:cs typeface="Times New Roman" pitchFamily="18" charset="0"/>
              </a:rPr>
              <a:t> of this type are often called minimum variance minimum partitions.</a:t>
            </a:r>
          </a:p>
        </p:txBody>
      </p:sp>
      <p:pic>
        <p:nvPicPr>
          <p:cNvPr id="6146" name="Picture 2"/>
          <p:cNvPicPr>
            <a:picLocks noChangeAspect="1" noChangeArrowheads="1"/>
          </p:cNvPicPr>
          <p:nvPr/>
        </p:nvPicPr>
        <p:blipFill>
          <a:blip r:embed="rId2"/>
          <a:srcRect/>
          <a:stretch>
            <a:fillRect/>
          </a:stretch>
        </p:blipFill>
        <p:spPr bwMode="auto">
          <a:xfrm>
            <a:off x="2286001" y="762000"/>
            <a:ext cx="5715000" cy="9906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381001" y="5105400"/>
            <a:ext cx="4648199" cy="1295400"/>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5410200" y="4876800"/>
            <a:ext cx="3276600" cy="1600199"/>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152400"/>
            <a:ext cx="8839200" cy="6278642"/>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tabLst>
                <a:tab pos="900113" algn="l"/>
              </a:tabLst>
            </a:pPr>
            <a:r>
              <a:rPr lang="en-US" sz="2800" b="1" dirty="0" smtClean="0">
                <a:solidFill>
                  <a:srgbClr val="FF0000"/>
                </a:solidFill>
                <a:latin typeface="Times New Roman" pitchFamily="18" charset="0"/>
                <a:cs typeface="Times New Roman" pitchFamily="18" charset="0"/>
              </a:rPr>
              <a:t>ii) Related </a:t>
            </a:r>
            <a:r>
              <a:rPr lang="en-US" sz="2800" b="1" dirty="0" smtClean="0">
                <a:solidFill>
                  <a:srgbClr val="FF0000"/>
                </a:solidFill>
                <a:latin typeface="Times New Roman" pitchFamily="18" charset="0"/>
                <a:cs typeface="Times New Roman" pitchFamily="18" charset="0"/>
              </a:rPr>
              <a:t>Minimum Variance </a:t>
            </a:r>
            <a:r>
              <a:rPr lang="en-US" sz="2800" b="1" dirty="0" smtClean="0">
                <a:solidFill>
                  <a:srgbClr val="FF0000"/>
                </a:solidFill>
                <a:latin typeface="Times New Roman" pitchFamily="18" charset="0"/>
                <a:cs typeface="Times New Roman" pitchFamily="18" charset="0"/>
              </a:rPr>
              <a:t>Criteria:</a:t>
            </a:r>
            <a:r>
              <a:rPr lang="en-US" sz="2800" b="1" dirty="0" smtClean="0">
                <a:latin typeface="Times New Roman" pitchFamily="18" charset="0"/>
                <a:cs typeface="Times New Roman" pitchFamily="18" charset="0"/>
              </a:rPr>
              <a:t> </a:t>
            </a:r>
            <a:endParaRPr lang="en-US" sz="2200" b="1"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By </a:t>
            </a:r>
            <a:r>
              <a:rPr lang="en-US" sz="2200" dirty="0" smtClean="0">
                <a:latin typeface="Times New Roman" pitchFamily="18" charset="0"/>
                <a:cs typeface="Times New Roman" pitchFamily="18" charset="0"/>
              </a:rPr>
              <a:t>some simple algebraic manipulation </a:t>
            </a:r>
            <a:r>
              <a:rPr lang="en-US" sz="2200" dirty="0" smtClean="0">
                <a:latin typeface="Times New Roman" pitchFamily="18" charset="0"/>
                <a:cs typeface="Times New Roman" pitchFamily="18" charset="0"/>
              </a:rPr>
              <a:t>we </a:t>
            </a:r>
            <a:r>
              <a:rPr lang="en-US" sz="2200" dirty="0" smtClean="0">
                <a:latin typeface="Times New Roman" pitchFamily="18" charset="0"/>
                <a:cs typeface="Times New Roman" pitchFamily="18" charset="0"/>
              </a:rPr>
              <a:t>can eliminate the mean vectors from the expression for Je and obtain the equivalent expression </a:t>
            </a: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Where</a:t>
            </a: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This equation leads </a:t>
            </a:r>
            <a:r>
              <a:rPr lang="en-US" sz="2200" dirty="0" smtClean="0">
                <a:latin typeface="Times New Roman" pitchFamily="18" charset="0"/>
                <a:cs typeface="Times New Roman" pitchFamily="18" charset="0"/>
              </a:rPr>
              <a:t>us to interpret ¯</a:t>
            </a:r>
            <a:r>
              <a:rPr lang="en-US" sz="2200" dirty="0" err="1" smtClean="0">
                <a:latin typeface="Times New Roman" pitchFamily="18" charset="0"/>
                <a:cs typeface="Times New Roman" pitchFamily="18" charset="0"/>
              </a:rPr>
              <a:t>s</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as the average squared distance between points in the </a:t>
            </a:r>
            <a:r>
              <a:rPr lang="en-US" sz="2200" dirty="0" err="1" smtClean="0">
                <a:latin typeface="Times New Roman" pitchFamily="18" charset="0"/>
                <a:cs typeface="Times New Roman" pitchFamily="18" charset="0"/>
              </a:rPr>
              <a:t>i</a:t>
            </a:r>
            <a:r>
              <a:rPr lang="en-US" sz="2200" baseline="30000" dirty="0" err="1" smtClean="0">
                <a:latin typeface="Times New Roman" pitchFamily="18" charset="0"/>
                <a:cs typeface="Times New Roman" pitchFamily="18" charset="0"/>
              </a:rPr>
              <a:t>th</a:t>
            </a:r>
            <a:r>
              <a:rPr lang="en-US" sz="2200" dirty="0" smtClean="0">
                <a:latin typeface="Times New Roman" pitchFamily="18" charset="0"/>
                <a:cs typeface="Times New Roman" pitchFamily="18" charset="0"/>
              </a:rPr>
              <a:t> cluster, and emphasizes the fact that the sum-of-squared-error criterion uses Euclidean distance as the measure of similarity. </a:t>
            </a:r>
            <a:r>
              <a:rPr lang="en-US" sz="2200" dirty="0" smtClean="0">
                <a:latin typeface="Times New Roman" pitchFamily="18" charset="0"/>
                <a:cs typeface="Times New Roman" pitchFamily="18" charset="0"/>
              </a:rPr>
              <a:t>	It </a:t>
            </a:r>
            <a:r>
              <a:rPr lang="en-US" sz="2200" dirty="0" smtClean="0">
                <a:latin typeface="Times New Roman" pitchFamily="18" charset="0"/>
                <a:cs typeface="Times New Roman" pitchFamily="18" charset="0"/>
              </a:rPr>
              <a:t>also suggests an obvious way of obtaining other criterion functions. </a:t>
            </a: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Ex: one </a:t>
            </a:r>
            <a:r>
              <a:rPr lang="en-US" sz="2200" dirty="0" smtClean="0">
                <a:latin typeface="Times New Roman" pitchFamily="18" charset="0"/>
                <a:cs typeface="Times New Roman" pitchFamily="18" charset="0"/>
              </a:rPr>
              <a:t>can replace ¯</a:t>
            </a:r>
            <a:r>
              <a:rPr lang="en-US" sz="2200" dirty="0" err="1" smtClean="0">
                <a:latin typeface="Times New Roman" pitchFamily="18" charset="0"/>
                <a:cs typeface="Times New Roman" pitchFamily="18" charset="0"/>
              </a:rPr>
              <a:t>si</a:t>
            </a:r>
            <a:r>
              <a:rPr lang="en-US" sz="2200" dirty="0" smtClean="0">
                <a:latin typeface="Times New Roman" pitchFamily="18" charset="0"/>
                <a:cs typeface="Times New Roman" pitchFamily="18" charset="0"/>
              </a:rPr>
              <a:t> by the average, the median, or perhaps the maximum distance between points in a cluster. </a:t>
            </a:r>
            <a:endParaRPr lang="en-US" sz="2200" dirty="0" smtClean="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srcRect/>
          <a:stretch>
            <a:fillRect/>
          </a:stretch>
        </p:blipFill>
        <p:spPr bwMode="auto">
          <a:xfrm>
            <a:off x="3124200" y="1447801"/>
            <a:ext cx="3886200" cy="8382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1524000" y="2667000"/>
            <a:ext cx="5638800" cy="1076325"/>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152400"/>
            <a:ext cx="8839200" cy="3816429"/>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More </a:t>
            </a:r>
            <a:r>
              <a:rPr lang="en-US" sz="2200" dirty="0" smtClean="0">
                <a:latin typeface="Times New Roman" pitchFamily="18" charset="0"/>
                <a:cs typeface="Times New Roman" pitchFamily="18" charset="0"/>
              </a:rPr>
              <a:t>generally, one can introduce an appropriate similarity function s(x, </a:t>
            </a:r>
            <a:r>
              <a:rPr lang="en-US" sz="2200" dirty="0" smtClean="0">
                <a:latin typeface="Times New Roman" pitchFamily="18" charset="0"/>
                <a:cs typeface="Times New Roman" pitchFamily="18" charset="0"/>
              </a:rPr>
              <a:t>x′ </a:t>
            </a:r>
            <a:r>
              <a:rPr lang="en-US" sz="2200" dirty="0" smtClean="0">
                <a:latin typeface="Times New Roman" pitchFamily="18" charset="0"/>
                <a:cs typeface="Times New Roman" pitchFamily="18" charset="0"/>
              </a:rPr>
              <a:t>) and replace ¯</a:t>
            </a:r>
            <a:r>
              <a:rPr lang="en-US" sz="2200" dirty="0" err="1" smtClean="0">
                <a:latin typeface="Times New Roman" pitchFamily="18" charset="0"/>
                <a:cs typeface="Times New Roman" pitchFamily="18" charset="0"/>
              </a:rPr>
              <a:t>s</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by functions such </a:t>
            </a:r>
            <a:r>
              <a:rPr lang="en-US" sz="2200" dirty="0" smtClean="0">
                <a:latin typeface="Times New Roman" pitchFamily="18" charset="0"/>
                <a:cs typeface="Times New Roman" pitchFamily="18" charset="0"/>
              </a:rPr>
              <a:t>as:</a:t>
            </a: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(OR)</a:t>
            </a: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2209800" y="1066800"/>
            <a:ext cx="5029200" cy="9144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2057400" y="2286001"/>
            <a:ext cx="5486400" cy="91440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52400" y="228600"/>
            <a:ext cx="8839200" cy="64008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763000" cy="5478423"/>
          </a:xfrm>
          <a:prstGeom prst="rect">
            <a:avLst/>
          </a:prstGeom>
        </p:spPr>
        <p:txBody>
          <a:bodyPr wrap="square">
            <a:spAutoFit/>
          </a:bodyPr>
          <a:lstStyle/>
          <a:p>
            <a:r>
              <a:rPr lang="en-US" sz="3200" dirty="0" smtClean="0">
                <a:solidFill>
                  <a:srgbClr val="FF0000"/>
                </a:solidFill>
                <a:latin typeface="Times New Roman" pitchFamily="18" charset="0"/>
                <a:cs typeface="Times New Roman" pitchFamily="18" charset="0"/>
              </a:rPr>
              <a:t>iii) Scattering </a:t>
            </a:r>
            <a:r>
              <a:rPr lang="en-US" sz="3200" dirty="0" smtClean="0">
                <a:solidFill>
                  <a:srgbClr val="FF0000"/>
                </a:solidFill>
                <a:latin typeface="Times New Roman" pitchFamily="18" charset="0"/>
                <a:cs typeface="Times New Roman" pitchFamily="18" charset="0"/>
              </a:rPr>
              <a:t>Criteria </a:t>
            </a:r>
            <a:endParaRPr lang="en-US" sz="2200" dirty="0" smtClean="0">
              <a:solidFill>
                <a:srgbClr val="FF0000"/>
              </a:solidFill>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The </a:t>
            </a:r>
            <a:r>
              <a:rPr lang="en-US" sz="2200" dirty="0" smtClean="0">
                <a:latin typeface="Times New Roman" pitchFamily="18" charset="0"/>
                <a:cs typeface="Times New Roman" pitchFamily="18" charset="0"/>
              </a:rPr>
              <a:t>scatter matrices Another interesting class of criterion functions can be derived from the scatter matrices used in multiple </a:t>
            </a:r>
            <a:r>
              <a:rPr lang="en-US" sz="2200" dirty="0" err="1" smtClean="0">
                <a:latin typeface="Times New Roman" pitchFamily="18" charset="0"/>
                <a:cs typeface="Times New Roman" pitchFamily="18" charset="0"/>
              </a:rPr>
              <a:t>discriminant</a:t>
            </a:r>
            <a:r>
              <a:rPr lang="en-US" sz="2200" dirty="0" smtClean="0">
                <a:latin typeface="Times New Roman" pitchFamily="18" charset="0"/>
                <a:cs typeface="Times New Roman" pitchFamily="18" charset="0"/>
              </a:rPr>
              <a:t> analysis</a:t>
            </a:r>
            <a:r>
              <a:rPr lang="en-US" sz="2200" dirty="0" smtClean="0">
                <a:latin typeface="Times New Roman" pitchFamily="18" charset="0"/>
                <a:cs typeface="Times New Roman" pitchFamily="18" charset="0"/>
              </a:rPr>
              <a:t>.</a:t>
            </a:r>
          </a:p>
          <a:p>
            <a:pPr algn="just"/>
            <a:r>
              <a:rPr lang="en-US" sz="2200" dirty="0" smtClean="0">
                <a:latin typeface="Times New Roman" pitchFamily="18" charset="0"/>
                <a:cs typeface="Times New Roman" pitchFamily="18" charset="0"/>
              </a:rPr>
              <a:t>	It </a:t>
            </a:r>
            <a:r>
              <a:rPr lang="en-US" sz="2200" dirty="0" smtClean="0">
                <a:latin typeface="Times New Roman" pitchFamily="18" charset="0"/>
                <a:cs typeface="Times New Roman" pitchFamily="18" charset="0"/>
              </a:rPr>
              <a:t>follows from these definitions that the total scatter matrix is the sum of the within-cluster scatter matrix and the between-cluster scatter matrix: </a:t>
            </a:r>
            <a:r>
              <a:rPr lang="en-US" sz="2200" dirty="0" smtClean="0">
                <a:latin typeface="Times New Roman" pitchFamily="18" charset="0"/>
                <a:cs typeface="Times New Roman" pitchFamily="18" charset="0"/>
              </a:rPr>
              <a:t>        ST </a:t>
            </a:r>
            <a:r>
              <a:rPr lang="en-US" sz="2200" dirty="0" smtClean="0">
                <a:latin typeface="Times New Roman" pitchFamily="18" charset="0"/>
                <a:cs typeface="Times New Roman" pitchFamily="18" charset="0"/>
              </a:rPr>
              <a:t>= SW + </a:t>
            </a:r>
            <a:r>
              <a:rPr lang="en-US" sz="2200" dirty="0" smtClean="0">
                <a:latin typeface="Times New Roman" pitchFamily="18" charset="0"/>
                <a:cs typeface="Times New Roman" pitchFamily="18" charset="0"/>
              </a:rPr>
              <a:t>SB    </a:t>
            </a:r>
          </a:p>
          <a:p>
            <a:pPr algn="just"/>
            <a:r>
              <a:rPr lang="en-US" sz="2200" dirty="0" smtClean="0">
                <a:latin typeface="Times New Roman" pitchFamily="18" charset="0"/>
                <a:cs typeface="Times New Roman" pitchFamily="18" charset="0"/>
              </a:rPr>
              <a:t>Note:  The </a:t>
            </a:r>
            <a:r>
              <a:rPr lang="en-US" sz="2200" dirty="0" smtClean="0">
                <a:latin typeface="Times New Roman" pitchFamily="18" charset="0"/>
                <a:cs typeface="Times New Roman" pitchFamily="18" charset="0"/>
              </a:rPr>
              <a:t>total scatter matrix does not depend on how the set of samples is partitioned into clusters; it depends only on the total set of samples. </a:t>
            </a: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The </a:t>
            </a:r>
            <a:r>
              <a:rPr lang="en-US" sz="2200" dirty="0" smtClean="0">
                <a:latin typeface="Times New Roman" pitchFamily="18" charset="0"/>
                <a:cs typeface="Times New Roman" pitchFamily="18" charset="0"/>
              </a:rPr>
              <a:t>within-cluster and between-cluster scatter matrices taken separately do depend on the partitioning, of course. Roughly speaking, there is an exchange between these two matrices, the between-cluster scatter going up as the within-cluster scatter goes down. This is fortunate, since by trying to minimize the within-cluster scatter we will also tend to maximize the between-cluster scatter.</a:t>
            </a:r>
            <a:endParaRPr lang="en-US" sz="22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228600"/>
            <a:ext cx="8839200" cy="5724644"/>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tabLst>
                <a:tab pos="900113" algn="l"/>
              </a:tabLst>
            </a:pPr>
            <a:r>
              <a:rPr lang="en-US" sz="2800" b="1" dirty="0" smtClean="0">
                <a:solidFill>
                  <a:srgbClr val="FF0000"/>
                </a:solidFill>
                <a:latin typeface="Times New Roman" pitchFamily="18" charset="0"/>
                <a:cs typeface="Times New Roman" pitchFamily="18" charset="0"/>
              </a:rPr>
              <a:t>Mixture Densities and </a:t>
            </a:r>
            <a:r>
              <a:rPr lang="en-US" sz="2800" b="1" dirty="0" err="1" smtClean="0">
                <a:solidFill>
                  <a:srgbClr val="FF0000"/>
                </a:solidFill>
                <a:latin typeface="Times New Roman" pitchFamily="18" charset="0"/>
                <a:cs typeface="Times New Roman" pitchFamily="18" charset="0"/>
              </a:rPr>
              <a:t>Identifiability</a:t>
            </a:r>
            <a:r>
              <a:rPr lang="en-US" sz="2800" b="1" dirty="0" smtClean="0">
                <a:solidFill>
                  <a:srgbClr val="FF0000"/>
                </a:solidFill>
                <a:latin typeface="Times New Roman" pitchFamily="18" charset="0"/>
                <a:cs typeface="Times New Roman" pitchFamily="18" charset="0"/>
              </a:rPr>
              <a:t>:</a:t>
            </a:r>
            <a:endParaRPr lang="en-US" sz="2200" b="1" dirty="0" smtClean="0">
              <a:solidFill>
                <a:srgbClr val="FF0000"/>
              </a:solidFill>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We begin by assuming that we know the complete probability structure for the problem with the sole exception of the values of some parameters. To be more specific, we make the following assumptions:</a:t>
            </a: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marL="457200" lvl="0" indent="-457200" algn="just" eaLnBrk="0" fontAlgn="base" hangingPunct="0">
              <a:spcBef>
                <a:spcPct val="0"/>
              </a:spcBef>
              <a:spcAft>
                <a:spcPct val="0"/>
              </a:spcAft>
              <a:buAutoNum type="arabicPeriod"/>
              <a:tabLst>
                <a:tab pos="900113" algn="l"/>
              </a:tabLst>
            </a:pPr>
            <a:r>
              <a:rPr lang="en-US" sz="2200" dirty="0" smtClean="0">
                <a:latin typeface="Times New Roman" pitchFamily="18" charset="0"/>
                <a:cs typeface="Times New Roman" pitchFamily="18" charset="0"/>
              </a:rPr>
              <a:t>The samples come from a known number c of classes. </a:t>
            </a:r>
          </a:p>
          <a:p>
            <a:pPr marL="457200" lvl="0" indent="-457200" algn="just" eaLnBrk="0" fontAlgn="base" hangingPunct="0">
              <a:spcBef>
                <a:spcPct val="0"/>
              </a:spcBef>
              <a:spcAft>
                <a:spcPct val="0"/>
              </a:spcAft>
              <a:buAutoNum type="arabicPeriod"/>
              <a:tabLst>
                <a:tab pos="900113" algn="l"/>
              </a:tabLst>
            </a:pPr>
            <a:r>
              <a:rPr lang="en-US" sz="2200" dirty="0" smtClean="0">
                <a:latin typeface="Times New Roman" pitchFamily="18" charset="0"/>
                <a:cs typeface="Times New Roman" pitchFamily="18" charset="0"/>
              </a:rPr>
              <a:t>The prior probabilities P(</a:t>
            </a:r>
            <a:r>
              <a:rPr lang="en-US" sz="2200" dirty="0" err="1" smtClean="0">
                <a:latin typeface="Times New Roman" pitchFamily="18" charset="0"/>
                <a:cs typeface="Times New Roman" pitchFamily="18" charset="0"/>
              </a:rPr>
              <a:t>ωj</a:t>
            </a:r>
            <a:r>
              <a:rPr lang="en-US" sz="2200" dirty="0" smtClean="0">
                <a:latin typeface="Times New Roman" pitchFamily="18" charset="0"/>
                <a:cs typeface="Times New Roman" pitchFamily="18" charset="0"/>
              </a:rPr>
              <a:t> ) for each class are known, j = 1,...,c.  </a:t>
            </a:r>
          </a:p>
          <a:p>
            <a:pPr marL="457200" lvl="0" indent="-457200" algn="just" eaLnBrk="0" fontAlgn="base" hangingPunct="0">
              <a:spcBef>
                <a:spcPct val="0"/>
              </a:spcBef>
              <a:spcAft>
                <a:spcPct val="0"/>
              </a:spcAft>
              <a:buAutoNum type="arabicPeriod"/>
              <a:tabLst>
                <a:tab pos="900113" algn="l"/>
              </a:tabLst>
            </a:pPr>
            <a:r>
              <a:rPr lang="en-US" sz="2200" dirty="0" smtClean="0">
                <a:latin typeface="Times New Roman" pitchFamily="18" charset="0"/>
                <a:cs typeface="Times New Roman" pitchFamily="18" charset="0"/>
              </a:rPr>
              <a:t>The forms for the class-conditional probability densities p(</a:t>
            </a:r>
            <a:r>
              <a:rPr lang="en-US" sz="2200" dirty="0" err="1" smtClean="0">
                <a:latin typeface="Times New Roman" pitchFamily="18" charset="0"/>
                <a:cs typeface="Times New Roman" pitchFamily="18" charset="0"/>
              </a:rPr>
              <a:t>x|ωj</a:t>
            </a:r>
            <a:r>
              <a:rPr lang="en-US" sz="2200" dirty="0" smtClean="0">
                <a:latin typeface="Times New Roman" pitchFamily="18" charset="0"/>
                <a:cs typeface="Times New Roman" pitchFamily="18" charset="0"/>
              </a:rPr>
              <a:t> , </a:t>
            </a:r>
            <a:r>
              <a:rPr lang="en-US" sz="2200" dirty="0" err="1" smtClean="0">
                <a:latin typeface="Times New Roman" pitchFamily="18" charset="0"/>
                <a:cs typeface="Times New Roman" pitchFamily="18" charset="0"/>
              </a:rPr>
              <a:t>θj</a:t>
            </a:r>
            <a:r>
              <a:rPr lang="en-US" sz="2200" dirty="0" smtClean="0">
                <a:latin typeface="Times New Roman" pitchFamily="18" charset="0"/>
                <a:cs typeface="Times New Roman" pitchFamily="18" charset="0"/>
              </a:rPr>
              <a:t> ) are known, j = 1,...,c. </a:t>
            </a:r>
          </a:p>
          <a:p>
            <a:pPr marL="457200" lvl="0" indent="-457200" algn="just" eaLnBrk="0" fontAlgn="base" hangingPunct="0">
              <a:spcBef>
                <a:spcPct val="0"/>
              </a:spcBef>
              <a:spcAft>
                <a:spcPct val="0"/>
              </a:spcAft>
              <a:buAutoNum type="arabicPeriod"/>
              <a:tabLst>
                <a:tab pos="900113" algn="l"/>
              </a:tabLst>
            </a:pPr>
            <a:r>
              <a:rPr lang="en-US" sz="2200" dirty="0" smtClean="0">
                <a:latin typeface="Times New Roman" pitchFamily="18" charset="0"/>
                <a:cs typeface="Times New Roman" pitchFamily="18" charset="0"/>
              </a:rPr>
              <a:t>The values for the c parameter vectors θ1,..., </a:t>
            </a:r>
            <a:r>
              <a:rPr lang="en-US" sz="2200" dirty="0" err="1" smtClean="0">
                <a:latin typeface="Times New Roman" pitchFamily="18" charset="0"/>
                <a:cs typeface="Times New Roman" pitchFamily="18" charset="0"/>
              </a:rPr>
              <a:t>θc</a:t>
            </a:r>
            <a:r>
              <a:rPr lang="en-US" sz="2200" dirty="0" smtClean="0">
                <a:latin typeface="Times New Roman" pitchFamily="18" charset="0"/>
                <a:cs typeface="Times New Roman" pitchFamily="18" charset="0"/>
              </a:rPr>
              <a:t> are unknown. </a:t>
            </a:r>
          </a:p>
          <a:p>
            <a:pPr marL="457200" lvl="0" indent="-457200" algn="just" eaLnBrk="0" fontAlgn="base" hangingPunct="0">
              <a:spcBef>
                <a:spcPct val="0"/>
              </a:spcBef>
              <a:spcAft>
                <a:spcPct val="0"/>
              </a:spcAft>
              <a:buAutoNum type="arabicPeriod"/>
              <a:tabLst>
                <a:tab pos="900113" algn="l"/>
              </a:tabLst>
            </a:pPr>
            <a:r>
              <a:rPr lang="en-US" sz="2200" dirty="0" smtClean="0">
                <a:latin typeface="Times New Roman" pitchFamily="18" charset="0"/>
                <a:cs typeface="Times New Roman" pitchFamily="18" charset="0"/>
              </a:rPr>
              <a:t>The category labels are unknown.</a:t>
            </a:r>
          </a:p>
          <a:p>
            <a:pPr marL="457200" lvl="0" indent="-457200" algn="just" eaLnBrk="0" fontAlgn="base" hangingPunct="0">
              <a:spcBef>
                <a:spcPct val="0"/>
              </a:spcBef>
              <a:spcAft>
                <a:spcPct val="0"/>
              </a:spcAft>
              <a:tabLst>
                <a:tab pos="900113" algn="l"/>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p>
          <a:p>
            <a:pPr marL="457200" lvl="0" indent="-457200" algn="just" eaLnBrk="0" fontAlgn="base" hangingPunct="0">
              <a:spcBef>
                <a:spcPct val="0"/>
              </a:spcBef>
              <a:spcAft>
                <a:spcPct val="0"/>
              </a:spcAft>
              <a:tabLst>
                <a:tab pos="900113" algn="l"/>
              </a:tabLst>
            </a:pPr>
            <a:r>
              <a:rPr lang="en-US" sz="2200" dirty="0" smtClean="0">
                <a:latin typeface="Times New Roman" pitchFamily="18" charset="0"/>
                <a:ea typeface="Arial Unicode MS" pitchFamily="34" charset="-128"/>
                <a:cs typeface="Times New Roman" pitchFamily="18" charset="0"/>
              </a:rPr>
              <a:t>		Samples are assumed to be obtained by selecting a state of nature </a:t>
            </a:r>
            <a:r>
              <a:rPr lang="en-US" sz="2200" dirty="0" err="1" smtClean="0">
                <a:latin typeface="Times New Roman" pitchFamily="18" charset="0"/>
                <a:ea typeface="Arial Unicode MS" pitchFamily="34" charset="-128"/>
                <a:cs typeface="Times New Roman" pitchFamily="18" charset="0"/>
              </a:rPr>
              <a:t>ωj</a:t>
            </a:r>
            <a:r>
              <a:rPr lang="en-US" sz="2200" dirty="0" smtClean="0">
                <a:latin typeface="Times New Roman" pitchFamily="18" charset="0"/>
                <a:ea typeface="Arial Unicode MS" pitchFamily="34" charset="-128"/>
                <a:cs typeface="Times New Roman" pitchFamily="18" charset="0"/>
              </a:rPr>
              <a:t> with probability P(</a:t>
            </a:r>
            <a:r>
              <a:rPr lang="en-US" sz="2200" dirty="0" err="1" smtClean="0">
                <a:latin typeface="Times New Roman" pitchFamily="18" charset="0"/>
                <a:ea typeface="Arial Unicode MS" pitchFamily="34" charset="-128"/>
                <a:cs typeface="Times New Roman" pitchFamily="18" charset="0"/>
              </a:rPr>
              <a:t>ωj</a:t>
            </a:r>
            <a:r>
              <a:rPr lang="en-US" sz="2200" dirty="0" smtClean="0">
                <a:latin typeface="Times New Roman" pitchFamily="18" charset="0"/>
                <a:ea typeface="Arial Unicode MS" pitchFamily="34" charset="-128"/>
                <a:cs typeface="Times New Roman" pitchFamily="18" charset="0"/>
              </a:rPr>
              <a:t> ) and then selecting an x according to the probability law p(</a:t>
            </a:r>
            <a:r>
              <a:rPr lang="en-US" sz="2200" dirty="0" err="1" smtClean="0">
                <a:latin typeface="Times New Roman" pitchFamily="18" charset="0"/>
                <a:ea typeface="Arial Unicode MS" pitchFamily="34" charset="-128"/>
                <a:cs typeface="Times New Roman" pitchFamily="18" charset="0"/>
              </a:rPr>
              <a:t>x|ωj</a:t>
            </a:r>
            <a:r>
              <a:rPr lang="en-US" sz="2200" dirty="0" smtClean="0">
                <a:latin typeface="Times New Roman" pitchFamily="18" charset="0"/>
                <a:ea typeface="Arial Unicode MS" pitchFamily="34" charset="-128"/>
                <a:cs typeface="Times New Roman" pitchFamily="18" charset="0"/>
              </a:rPr>
              <a:t> , </a:t>
            </a:r>
            <a:r>
              <a:rPr lang="en-US" sz="2200" dirty="0" err="1" smtClean="0">
                <a:latin typeface="Times New Roman" pitchFamily="18" charset="0"/>
                <a:ea typeface="Arial Unicode MS" pitchFamily="34" charset="-128"/>
                <a:cs typeface="Times New Roman" pitchFamily="18" charset="0"/>
              </a:rPr>
              <a:t>θj</a:t>
            </a:r>
            <a:r>
              <a:rPr lang="en-US" sz="2200" dirty="0" smtClean="0">
                <a:latin typeface="Times New Roman" pitchFamily="18" charset="0"/>
                <a:ea typeface="Arial Unicode MS" pitchFamily="34" charset="-128"/>
                <a:cs typeface="Times New Roman" pitchFamily="18" charset="0"/>
              </a:rPr>
              <a:t> ). Thus, the probability density function for the samples is given by</a:t>
            </a: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3429000" y="5715000"/>
            <a:ext cx="5257799" cy="838200"/>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610600" cy="4832092"/>
          </a:xfrm>
          <a:prstGeom prst="rect">
            <a:avLst/>
          </a:prstGeom>
        </p:spPr>
        <p:txBody>
          <a:bodyPr wrap="square">
            <a:spAutoFit/>
          </a:bodyPr>
          <a:lstStyle/>
          <a:p>
            <a:pPr algn="just"/>
            <a:r>
              <a:rPr lang="en-US" sz="2200" dirty="0" smtClean="0">
                <a:latin typeface="Times New Roman" pitchFamily="18" charset="0"/>
                <a:cs typeface="Times New Roman" pitchFamily="18" charset="0"/>
              </a:rPr>
              <a:t>	To </a:t>
            </a:r>
            <a:r>
              <a:rPr lang="en-US" sz="2200" dirty="0" smtClean="0">
                <a:latin typeface="Times New Roman" pitchFamily="18" charset="0"/>
                <a:cs typeface="Times New Roman" pitchFamily="18" charset="0"/>
              </a:rPr>
              <a:t>be more precise in talking about the amount of within-cluster or </a:t>
            </a:r>
            <a:r>
              <a:rPr lang="en-US" sz="2200" dirty="0" smtClean="0">
                <a:latin typeface="Times New Roman" pitchFamily="18" charset="0"/>
                <a:cs typeface="Times New Roman" pitchFamily="18" charset="0"/>
              </a:rPr>
              <a:t>between cluster </a:t>
            </a:r>
            <a:r>
              <a:rPr lang="en-US" sz="2200" dirty="0" smtClean="0">
                <a:latin typeface="Times New Roman" pitchFamily="18" charset="0"/>
                <a:cs typeface="Times New Roman" pitchFamily="18" charset="0"/>
              </a:rPr>
              <a:t>scatter, we need a scalar measure of the “size” of a scatter matrix. The two measures that we shall consider are the trace and the determinant. In the </a:t>
            </a:r>
            <a:r>
              <a:rPr lang="en-US" sz="2200" dirty="0" err="1" smtClean="0">
                <a:latin typeface="Times New Roman" pitchFamily="18" charset="0"/>
                <a:cs typeface="Times New Roman" pitchFamily="18" charset="0"/>
              </a:rPr>
              <a:t>univariate</a:t>
            </a:r>
            <a:r>
              <a:rPr lang="en-US" sz="2200" dirty="0" smtClean="0">
                <a:latin typeface="Times New Roman" pitchFamily="18" charset="0"/>
                <a:cs typeface="Times New Roman" pitchFamily="18" charset="0"/>
              </a:rPr>
              <a:t> case, these two measures are equivalent, and we can define an optimal partition as one that minimizes SW or maximizes SB. In the multivariate case things are somewhat more complicated, and a number of related but distinct optimality criteria have been suggested</a:t>
            </a:r>
            <a:r>
              <a:rPr lang="en-US" sz="2200" dirty="0" smtClean="0">
                <a:latin typeface="Times New Roman" pitchFamily="18" charset="0"/>
                <a:cs typeface="Times New Roman" pitchFamily="18" charset="0"/>
              </a:rPr>
              <a:t>.</a:t>
            </a:r>
          </a:p>
          <a:p>
            <a:pPr algn="just"/>
            <a:endParaRPr lang="en-US" sz="22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The Trace Criterion</a:t>
            </a: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a:t>
            </a:r>
          </a:p>
          <a:p>
            <a:pPr algn="just"/>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Perhaps </a:t>
            </a:r>
            <a:r>
              <a:rPr lang="en-US" sz="2200" dirty="0" smtClean="0">
                <a:latin typeface="Times New Roman" pitchFamily="18" charset="0"/>
                <a:cs typeface="Times New Roman" pitchFamily="18" charset="0"/>
              </a:rPr>
              <a:t>the simplest scalar measure of a scatter matrix is its trace — the sum of its diagonal elements. Roughly speaking, the trace measures the square of the scattering radius, since it is proportional to the sum of the variances in the coordinate directions. Thus, an obvious criterion function to minimize is the trace of S</a:t>
            </a:r>
            <a:r>
              <a:rPr lang="en-US" sz="2200" baseline="-25000" dirty="0" smtClean="0">
                <a:latin typeface="Times New Roman" pitchFamily="18" charset="0"/>
                <a:cs typeface="Times New Roman" pitchFamily="18" charset="0"/>
              </a:rPr>
              <a:t>W</a:t>
            </a:r>
            <a:r>
              <a:rPr lang="en-US" sz="2200" dirty="0" smtClean="0">
                <a:latin typeface="Times New Roman" pitchFamily="18" charset="0"/>
                <a:cs typeface="Times New Roman" pitchFamily="18" charset="0"/>
              </a:rPr>
              <a:t> .</a:t>
            </a:r>
            <a:endParaRPr lang="en-US" sz="22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2609850" y="5181600"/>
            <a:ext cx="3924300" cy="114300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610600" cy="6586418"/>
          </a:xfrm>
          <a:prstGeom prst="rect">
            <a:avLst/>
          </a:prstGeom>
        </p:spPr>
        <p:txBody>
          <a:bodyPr wrap="square">
            <a:spAutoFit/>
          </a:bodyPr>
          <a:lstStyle/>
          <a:p>
            <a:pPr algn="just"/>
            <a:r>
              <a:rPr lang="en-US" sz="2200" dirty="0" smtClean="0">
                <a:latin typeface="Times New Roman" pitchFamily="18" charset="0"/>
                <a:cs typeface="Times New Roman" pitchFamily="18" charset="0"/>
              </a:rPr>
              <a:t>Since </a:t>
            </a:r>
            <a:r>
              <a:rPr lang="en-US" sz="2200" dirty="0" err="1" smtClean="0">
                <a:latin typeface="Times New Roman" pitchFamily="18" charset="0"/>
                <a:cs typeface="Times New Roman" pitchFamily="18" charset="0"/>
              </a:rPr>
              <a:t>trS</a:t>
            </a:r>
            <a:r>
              <a:rPr lang="en-US" sz="2200" baseline="-25000" dirty="0" err="1" smtClean="0">
                <a:latin typeface="Times New Roman" pitchFamily="18" charset="0"/>
                <a:cs typeface="Times New Roman" pitchFamily="18" charset="0"/>
              </a:rPr>
              <a:t>T</a:t>
            </a:r>
            <a:r>
              <a:rPr lang="en-US" sz="2200" dirty="0" smtClean="0">
                <a:latin typeface="Times New Roman" pitchFamily="18" charset="0"/>
                <a:cs typeface="Times New Roman" pitchFamily="18" charset="0"/>
              </a:rPr>
              <a:t> = </a:t>
            </a:r>
            <a:r>
              <a:rPr lang="en-US" sz="2200" dirty="0" err="1" smtClean="0">
                <a:latin typeface="Times New Roman" pitchFamily="18" charset="0"/>
                <a:cs typeface="Times New Roman" pitchFamily="18" charset="0"/>
              </a:rPr>
              <a:t>trS</a:t>
            </a:r>
            <a:r>
              <a:rPr lang="en-US" sz="2200" baseline="-25000" dirty="0" err="1" smtClean="0">
                <a:latin typeface="Times New Roman" pitchFamily="18" charset="0"/>
                <a:cs typeface="Times New Roman" pitchFamily="18" charset="0"/>
              </a:rPr>
              <a:t>W</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trS</a:t>
            </a:r>
            <a:r>
              <a:rPr lang="en-US" sz="2200" baseline="-25000" dirty="0" err="1" smtClean="0">
                <a:latin typeface="Times New Roman" pitchFamily="18" charset="0"/>
                <a:cs typeface="Times New Roman" pitchFamily="18" charset="0"/>
              </a:rPr>
              <a:t>B</a:t>
            </a:r>
            <a:r>
              <a:rPr lang="en-US" sz="2200" dirty="0" smtClean="0">
                <a:latin typeface="Times New Roman" pitchFamily="18" charset="0"/>
                <a:cs typeface="Times New Roman" pitchFamily="18" charset="0"/>
              </a:rPr>
              <a:t> and </a:t>
            </a:r>
            <a:r>
              <a:rPr lang="en-US" sz="2200" dirty="0" err="1" smtClean="0">
                <a:latin typeface="Times New Roman" pitchFamily="18" charset="0"/>
                <a:cs typeface="Times New Roman" pitchFamily="18" charset="0"/>
              </a:rPr>
              <a:t>trS</a:t>
            </a:r>
            <a:r>
              <a:rPr lang="en-US" sz="2200" baseline="-25000" dirty="0" err="1" smtClean="0">
                <a:latin typeface="Times New Roman" pitchFamily="18" charset="0"/>
                <a:cs typeface="Times New Roman" pitchFamily="18" charset="0"/>
              </a:rPr>
              <a:t>T</a:t>
            </a:r>
            <a:r>
              <a:rPr lang="en-US" sz="2200" dirty="0" smtClean="0">
                <a:latin typeface="Times New Roman" pitchFamily="18" charset="0"/>
                <a:cs typeface="Times New Roman" pitchFamily="18" charset="0"/>
              </a:rPr>
              <a:t> is independent of how the samples are partitioned, we see that no new results are obtained by trying to maximize </a:t>
            </a:r>
            <a:r>
              <a:rPr lang="en-US" sz="2200" dirty="0" err="1" smtClean="0">
                <a:latin typeface="Times New Roman" pitchFamily="18" charset="0"/>
                <a:cs typeface="Times New Roman" pitchFamily="18" charset="0"/>
              </a:rPr>
              <a:t>trS</a:t>
            </a:r>
            <a:r>
              <a:rPr lang="en-US" sz="2200" baseline="-25000" dirty="0" err="1" smtClean="0">
                <a:latin typeface="Times New Roman" pitchFamily="18" charset="0"/>
                <a:cs typeface="Times New Roman" pitchFamily="18" charset="0"/>
              </a:rPr>
              <a:t>B</a:t>
            </a:r>
            <a:r>
              <a:rPr lang="en-US" sz="2200" dirty="0" smtClean="0">
                <a:latin typeface="Times New Roman" pitchFamily="18" charset="0"/>
                <a:cs typeface="Times New Roman" pitchFamily="18" charset="0"/>
              </a:rPr>
              <a:t>. However, it is comforting to know that in seeking to minimize the within-cluster criterion Je = </a:t>
            </a:r>
            <a:r>
              <a:rPr lang="en-US" sz="2200" dirty="0" err="1" smtClean="0">
                <a:latin typeface="Times New Roman" pitchFamily="18" charset="0"/>
                <a:cs typeface="Times New Roman" pitchFamily="18" charset="0"/>
              </a:rPr>
              <a:t>trS</a:t>
            </a:r>
            <a:r>
              <a:rPr lang="en-US" sz="2200" baseline="-25000" dirty="0" err="1" smtClean="0">
                <a:latin typeface="Times New Roman" pitchFamily="18" charset="0"/>
                <a:cs typeface="Times New Roman" pitchFamily="18" charset="0"/>
              </a:rPr>
              <a:t>W</a:t>
            </a:r>
            <a:r>
              <a:rPr lang="en-US" sz="2200" dirty="0" smtClean="0">
                <a:latin typeface="Times New Roman" pitchFamily="18" charset="0"/>
                <a:cs typeface="Times New Roman" pitchFamily="18" charset="0"/>
              </a:rPr>
              <a:t> we are also maximizing the between-cluster </a:t>
            </a:r>
            <a:r>
              <a:rPr lang="en-US" sz="2200" dirty="0" smtClean="0">
                <a:latin typeface="Times New Roman" pitchFamily="18" charset="0"/>
                <a:cs typeface="Times New Roman" pitchFamily="18" charset="0"/>
              </a:rPr>
              <a:t>criterion.</a:t>
            </a: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endParaRPr lang="en-US" sz="2400" b="1"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The </a:t>
            </a:r>
            <a:r>
              <a:rPr lang="en-US" sz="2400" b="1" dirty="0" smtClean="0">
                <a:latin typeface="Times New Roman" pitchFamily="18" charset="0"/>
                <a:cs typeface="Times New Roman" pitchFamily="18" charset="0"/>
              </a:rPr>
              <a:t>Determinant </a:t>
            </a:r>
            <a:r>
              <a:rPr lang="en-US" sz="2400" b="1" dirty="0" smtClean="0">
                <a:latin typeface="Times New Roman" pitchFamily="18" charset="0"/>
                <a:cs typeface="Times New Roman" pitchFamily="18" charset="0"/>
              </a:rPr>
              <a:t>Criterion:</a:t>
            </a:r>
            <a:endParaRPr lang="en-US" sz="2200" b="1"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We use </a:t>
            </a:r>
            <a:r>
              <a:rPr lang="en-US" sz="2200" dirty="0" smtClean="0">
                <a:latin typeface="Times New Roman" pitchFamily="18" charset="0"/>
                <a:cs typeface="Times New Roman" pitchFamily="18" charset="0"/>
              </a:rPr>
              <a:t>the determinant of the scatter matrix to obtain a scalar measure of scatter. Roughly speaking, the determinant measures the square of the scattering volume, since it is proportional to the product of the variances in the directions of the principal axes. Since S</a:t>
            </a:r>
            <a:r>
              <a:rPr lang="en-US" sz="2200" baseline="-25000" dirty="0" smtClean="0">
                <a:latin typeface="Times New Roman" pitchFamily="18" charset="0"/>
                <a:cs typeface="Times New Roman" pitchFamily="18" charset="0"/>
              </a:rPr>
              <a:t>B</a:t>
            </a:r>
            <a:r>
              <a:rPr lang="en-US" sz="2200" dirty="0" smtClean="0">
                <a:latin typeface="Times New Roman" pitchFamily="18" charset="0"/>
                <a:cs typeface="Times New Roman" pitchFamily="18" charset="0"/>
              </a:rPr>
              <a:t> will be singular if the number of clusters is less than or equal to the dimensionality, |S</a:t>
            </a:r>
            <a:r>
              <a:rPr lang="en-US" sz="2200" baseline="-25000" dirty="0" smtClean="0">
                <a:latin typeface="Times New Roman" pitchFamily="18" charset="0"/>
                <a:cs typeface="Times New Roman" pitchFamily="18" charset="0"/>
              </a:rPr>
              <a:t>B</a:t>
            </a:r>
            <a:r>
              <a:rPr lang="en-US" sz="2200" dirty="0" smtClean="0">
                <a:latin typeface="Times New Roman" pitchFamily="18" charset="0"/>
                <a:cs typeface="Times New Roman" pitchFamily="18" charset="0"/>
              </a:rPr>
              <a:t>| is obviously a poor choice for a criterion function.</a:t>
            </a:r>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srcRect/>
          <a:stretch>
            <a:fillRect/>
          </a:stretch>
        </p:blipFill>
        <p:spPr bwMode="auto">
          <a:xfrm>
            <a:off x="1905000" y="2133601"/>
            <a:ext cx="5257800" cy="990599"/>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610600" cy="6309420"/>
          </a:xfrm>
          <a:prstGeom prst="rect">
            <a:avLst/>
          </a:prstGeom>
        </p:spPr>
        <p:txBody>
          <a:bodyPr wrap="square">
            <a:spAutoFit/>
          </a:bodyPr>
          <a:lstStyle/>
          <a:p>
            <a:pPr algn="just"/>
            <a:r>
              <a:rPr lang="en-US" sz="2400" dirty="0" smtClean="0"/>
              <a:t>	</a:t>
            </a:r>
            <a:r>
              <a:rPr lang="en-US" sz="2200" dirty="0" smtClean="0">
                <a:latin typeface="Times New Roman" pitchFamily="18" charset="0"/>
                <a:cs typeface="Times New Roman" pitchFamily="18" charset="0"/>
              </a:rPr>
              <a:t>However</a:t>
            </a:r>
            <a:r>
              <a:rPr lang="en-US" sz="2200" dirty="0" smtClean="0">
                <a:latin typeface="Times New Roman" pitchFamily="18" charset="0"/>
                <a:cs typeface="Times New Roman" pitchFamily="18" charset="0"/>
              </a:rPr>
              <a:t>, if we assume that S</a:t>
            </a:r>
            <a:r>
              <a:rPr lang="en-US" sz="2200" baseline="-25000" dirty="0" smtClean="0">
                <a:latin typeface="Times New Roman" pitchFamily="18" charset="0"/>
                <a:cs typeface="Times New Roman" pitchFamily="18" charset="0"/>
              </a:rPr>
              <a:t>W</a:t>
            </a:r>
            <a:r>
              <a:rPr lang="en-US" sz="2200" dirty="0" smtClean="0">
                <a:latin typeface="Times New Roman" pitchFamily="18" charset="0"/>
                <a:cs typeface="Times New Roman" pitchFamily="18" charset="0"/>
              </a:rPr>
              <a:t> is nonsingular, we are led to consider the determinant criterion </a:t>
            </a:r>
            <a:r>
              <a:rPr lang="en-US" sz="2200" dirty="0" smtClean="0">
                <a:latin typeface="Times New Roman" pitchFamily="18" charset="0"/>
                <a:cs typeface="Times New Roman" pitchFamily="18" charset="0"/>
              </a:rPr>
              <a:t>function:</a:t>
            </a: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The partition that minimizes </a:t>
            </a:r>
            <a:r>
              <a:rPr lang="en-US" sz="2200" dirty="0" err="1" smtClean="0">
                <a:latin typeface="Times New Roman" pitchFamily="18" charset="0"/>
                <a:cs typeface="Times New Roman" pitchFamily="18" charset="0"/>
              </a:rPr>
              <a:t>Jd</a:t>
            </a:r>
            <a:r>
              <a:rPr lang="en-US" sz="2200" dirty="0" smtClean="0">
                <a:latin typeface="Times New Roman" pitchFamily="18" charset="0"/>
                <a:cs typeface="Times New Roman" pitchFamily="18" charset="0"/>
              </a:rPr>
              <a:t> is often similar to the one that minimizes Je, but the two need not be the </a:t>
            </a:r>
            <a:r>
              <a:rPr lang="en-US" sz="2200" dirty="0" smtClean="0">
                <a:latin typeface="Times New Roman" pitchFamily="18" charset="0"/>
                <a:cs typeface="Times New Roman" pitchFamily="18" charset="0"/>
              </a:rPr>
              <a:t>same.</a:t>
            </a:r>
          </a:p>
          <a:p>
            <a:pPr algn="just"/>
            <a:endParaRPr lang="en-US" sz="22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Invariant Criteria</a:t>
            </a:r>
            <a:r>
              <a:rPr lang="en-US" sz="2200" dirty="0" smtClean="0">
                <a:latin typeface="Times New Roman" pitchFamily="18" charset="0"/>
                <a:cs typeface="Times New Roman" pitchFamily="18" charset="0"/>
              </a:rPr>
              <a:t> </a:t>
            </a: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It </a:t>
            </a:r>
            <a:r>
              <a:rPr lang="en-US" sz="2200" dirty="0" smtClean="0">
                <a:latin typeface="Times New Roman" pitchFamily="18" charset="0"/>
                <a:cs typeface="Times New Roman" pitchFamily="18" charset="0"/>
              </a:rPr>
              <a:t>is not particularly hard to show that the </a:t>
            </a:r>
            <a:r>
              <a:rPr lang="en-US" sz="2200" dirty="0" err="1" smtClean="0">
                <a:latin typeface="Times New Roman" pitchFamily="18" charset="0"/>
                <a:cs typeface="Times New Roman" pitchFamily="18" charset="0"/>
              </a:rPr>
              <a:t>eigen</a:t>
            </a:r>
            <a:r>
              <a:rPr lang="en-US" sz="2200" dirty="0" smtClean="0">
                <a:latin typeface="Times New Roman" pitchFamily="18" charset="0"/>
                <a:cs typeface="Times New Roman" pitchFamily="18" charset="0"/>
              </a:rPr>
              <a:t> values </a:t>
            </a:r>
            <a:r>
              <a:rPr lang="en-US" sz="2200" dirty="0" smtClean="0">
                <a:latin typeface="Times New Roman" pitchFamily="18" charset="0"/>
                <a:cs typeface="Times New Roman" pitchFamily="18" charset="0"/>
              </a:rPr>
              <a:t>λ</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λ</a:t>
            </a:r>
            <a:r>
              <a:rPr lang="en-US" sz="2200" baseline="-25000" dirty="0" err="1" smtClean="0">
                <a:latin typeface="Times New Roman" pitchFamily="18" charset="0"/>
                <a:cs typeface="Times New Roman" pitchFamily="18" charset="0"/>
              </a:rPr>
              <a:t>d</a:t>
            </a:r>
            <a:r>
              <a:rPr lang="en-US" sz="2200" dirty="0" smtClean="0">
                <a:latin typeface="Times New Roman" pitchFamily="18" charset="0"/>
                <a:cs typeface="Times New Roman" pitchFamily="18" charset="0"/>
              </a:rPr>
              <a:t> of </a:t>
            </a:r>
            <a:r>
              <a:rPr lang="en-US" sz="2200" dirty="0" smtClean="0">
                <a:latin typeface="Times New Roman" pitchFamily="18" charset="0"/>
                <a:cs typeface="Times New Roman" pitchFamily="18" charset="0"/>
              </a:rPr>
              <a:t>S</a:t>
            </a:r>
            <a:r>
              <a:rPr lang="en-US" sz="2200" baseline="30000" dirty="0" smtClean="0">
                <a:latin typeface="Times New Roman" pitchFamily="18" charset="0"/>
                <a:cs typeface="Times New Roman" pitchFamily="18" charset="0"/>
              </a:rPr>
              <a:t>−1</a:t>
            </a:r>
            <a:r>
              <a:rPr lang="en-US" sz="2200" baseline="-25000" dirty="0" smtClean="0">
                <a:latin typeface="Times New Roman" pitchFamily="18" charset="0"/>
                <a:cs typeface="Times New Roman" pitchFamily="18" charset="0"/>
              </a:rPr>
              <a:t>W</a:t>
            </a: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S</a:t>
            </a:r>
            <a:r>
              <a:rPr lang="en-US" sz="2200" baseline="-25000" dirty="0" smtClean="0">
                <a:latin typeface="Times New Roman" pitchFamily="18" charset="0"/>
                <a:cs typeface="Times New Roman" pitchFamily="18" charset="0"/>
              </a:rPr>
              <a:t>B</a:t>
            </a:r>
            <a:r>
              <a:rPr lang="en-US" sz="2200" dirty="0" smtClean="0">
                <a:latin typeface="Times New Roman" pitchFamily="18" charset="0"/>
                <a:cs typeface="Times New Roman" pitchFamily="18" charset="0"/>
              </a:rPr>
              <a:t> are invariant under nonsingular linear transformations of the </a:t>
            </a:r>
            <a:r>
              <a:rPr lang="en-US" sz="2200" dirty="0" smtClean="0">
                <a:latin typeface="Times New Roman" pitchFamily="18" charset="0"/>
                <a:cs typeface="Times New Roman" pitchFamily="18" charset="0"/>
              </a:rPr>
              <a:t>data. </a:t>
            </a:r>
            <a:r>
              <a:rPr lang="en-US" sz="2200" dirty="0" smtClean="0">
                <a:latin typeface="Times New Roman" pitchFamily="18" charset="0"/>
                <a:cs typeface="Times New Roman" pitchFamily="18" charset="0"/>
              </a:rPr>
              <a:t>Indeed, these </a:t>
            </a:r>
            <a:r>
              <a:rPr lang="en-US" sz="2200" dirty="0" err="1" smtClean="0">
                <a:latin typeface="Times New Roman" pitchFamily="18" charset="0"/>
                <a:cs typeface="Times New Roman" pitchFamily="18" charset="0"/>
              </a:rPr>
              <a:t>eigen</a:t>
            </a:r>
            <a:r>
              <a:rPr lang="en-US" sz="2200" dirty="0" smtClean="0">
                <a:latin typeface="Times New Roman" pitchFamily="18" charset="0"/>
                <a:cs typeface="Times New Roman" pitchFamily="18" charset="0"/>
              </a:rPr>
              <a:t> values </a:t>
            </a:r>
            <a:r>
              <a:rPr lang="en-US" sz="2200" dirty="0" smtClean="0">
                <a:latin typeface="Times New Roman" pitchFamily="18" charset="0"/>
                <a:cs typeface="Times New Roman" pitchFamily="18" charset="0"/>
              </a:rPr>
              <a:t>are the basic linear invariants of the scatter matrices. Their numerical values measure the ratio of between-cluster to within-cluster scatter in the direction of the eigenvectors, and partitions that yield large values are usually desirable. the fact that the rank of S</a:t>
            </a:r>
            <a:r>
              <a:rPr lang="en-US" sz="2200" baseline="-25000" dirty="0" smtClean="0">
                <a:latin typeface="Times New Roman" pitchFamily="18" charset="0"/>
                <a:cs typeface="Times New Roman" pitchFamily="18" charset="0"/>
              </a:rPr>
              <a:t>B</a:t>
            </a:r>
            <a:r>
              <a:rPr lang="en-US" sz="2200" dirty="0" smtClean="0">
                <a:latin typeface="Times New Roman" pitchFamily="18" charset="0"/>
                <a:cs typeface="Times New Roman" pitchFamily="18" charset="0"/>
              </a:rPr>
              <a:t> can not exceed c−1 means that no more than c−1 of these </a:t>
            </a:r>
            <a:r>
              <a:rPr lang="en-US" sz="2200" dirty="0" err="1" smtClean="0">
                <a:latin typeface="Times New Roman" pitchFamily="18" charset="0"/>
                <a:cs typeface="Times New Roman" pitchFamily="18" charset="0"/>
              </a:rPr>
              <a:t>eigen</a:t>
            </a:r>
            <a:r>
              <a:rPr lang="en-US" sz="2200" dirty="0" smtClean="0">
                <a:latin typeface="Times New Roman" pitchFamily="18" charset="0"/>
                <a:cs typeface="Times New Roman" pitchFamily="18" charset="0"/>
              </a:rPr>
              <a:t> values </a:t>
            </a:r>
            <a:r>
              <a:rPr lang="en-US" sz="2200" dirty="0" smtClean="0">
                <a:latin typeface="Times New Roman" pitchFamily="18" charset="0"/>
                <a:cs typeface="Times New Roman" pitchFamily="18" charset="0"/>
              </a:rPr>
              <a:t>can be nonzero</a:t>
            </a: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Nevertheless, good partitions are ones for which the nonzero </a:t>
            </a:r>
            <a:r>
              <a:rPr lang="en-US" sz="2200" dirty="0" err="1" smtClean="0">
                <a:latin typeface="Times New Roman" pitchFamily="18" charset="0"/>
                <a:cs typeface="Times New Roman" pitchFamily="18" charset="0"/>
              </a:rPr>
              <a:t>eigenvalues</a:t>
            </a:r>
            <a:r>
              <a:rPr lang="en-US" sz="2200" dirty="0" smtClean="0">
                <a:latin typeface="Times New Roman" pitchFamily="18" charset="0"/>
                <a:cs typeface="Times New Roman" pitchFamily="18" charset="0"/>
              </a:rPr>
              <a:t> are large. </a:t>
            </a:r>
          </a:p>
        </p:txBody>
      </p:sp>
      <p:pic>
        <p:nvPicPr>
          <p:cNvPr id="6146" name="Picture 2"/>
          <p:cNvPicPr>
            <a:picLocks noChangeAspect="1" noChangeArrowheads="1"/>
          </p:cNvPicPr>
          <p:nvPr/>
        </p:nvPicPr>
        <p:blipFill>
          <a:blip r:embed="rId2"/>
          <a:srcRect/>
          <a:stretch>
            <a:fillRect/>
          </a:stretch>
        </p:blipFill>
        <p:spPr bwMode="auto">
          <a:xfrm>
            <a:off x="1524001" y="1066801"/>
            <a:ext cx="4038600" cy="838199"/>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610600" cy="6524863"/>
          </a:xfrm>
          <a:prstGeom prst="rect">
            <a:avLst/>
          </a:prstGeom>
        </p:spPr>
        <p:txBody>
          <a:bodyPr wrap="square">
            <a:spAutoFit/>
          </a:bodyPr>
          <a:lstStyle/>
          <a:p>
            <a:pPr algn="just"/>
            <a:r>
              <a:rPr lang="en-US" sz="2200" dirty="0" smtClean="0">
                <a:latin typeface="Times New Roman" pitchFamily="18" charset="0"/>
                <a:cs typeface="Times New Roman" pitchFamily="18" charset="0"/>
              </a:rPr>
              <a:t>One can invent a great variety of invariant clustering criteria by composing appropriate functions of these </a:t>
            </a:r>
            <a:r>
              <a:rPr lang="en-US" sz="2200" dirty="0" err="1" smtClean="0">
                <a:latin typeface="Times New Roman" pitchFamily="18" charset="0"/>
                <a:cs typeface="Times New Roman" pitchFamily="18" charset="0"/>
              </a:rPr>
              <a:t>eigenvalues</a:t>
            </a:r>
            <a:r>
              <a:rPr lang="en-US" sz="2200" dirty="0" smtClean="0">
                <a:latin typeface="Times New Roman" pitchFamily="18" charset="0"/>
                <a:cs typeface="Times New Roman" pitchFamily="18" charset="0"/>
              </a:rPr>
              <a:t>. Some of these follow naturally from standard matrix operations. For example, since the trace of a matrix is the sum of its </a:t>
            </a:r>
            <a:r>
              <a:rPr lang="en-US" sz="2200" dirty="0" err="1" smtClean="0">
                <a:latin typeface="Times New Roman" pitchFamily="18" charset="0"/>
                <a:cs typeface="Times New Roman" pitchFamily="18" charset="0"/>
              </a:rPr>
              <a:t>eigenvalues</a:t>
            </a:r>
            <a:r>
              <a:rPr lang="en-US" sz="2200" dirty="0" smtClean="0">
                <a:latin typeface="Times New Roman" pitchFamily="18" charset="0"/>
                <a:cs typeface="Times New Roman" pitchFamily="18" charset="0"/>
              </a:rPr>
              <a:t>, one might elect to maximize the criterion </a:t>
            </a:r>
            <a:r>
              <a:rPr lang="en-US" sz="2200" dirty="0" smtClean="0">
                <a:latin typeface="Times New Roman" pitchFamily="18" charset="0"/>
                <a:cs typeface="Times New Roman" pitchFamily="18" charset="0"/>
              </a:rPr>
              <a:t>function:</a:t>
            </a: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By using the relation S</a:t>
            </a:r>
            <a:r>
              <a:rPr lang="en-US" sz="2200" baseline="-25000" dirty="0" smtClean="0">
                <a:latin typeface="Times New Roman" pitchFamily="18" charset="0"/>
                <a:cs typeface="Times New Roman" pitchFamily="18" charset="0"/>
              </a:rPr>
              <a:t>T</a:t>
            </a:r>
            <a:r>
              <a:rPr lang="en-US" sz="2200" dirty="0" smtClean="0">
                <a:latin typeface="Times New Roman" pitchFamily="18" charset="0"/>
                <a:cs typeface="Times New Roman" pitchFamily="18" charset="0"/>
              </a:rPr>
              <a:t> = </a:t>
            </a:r>
            <a:r>
              <a:rPr lang="en-US" sz="2200" dirty="0" smtClean="0">
                <a:latin typeface="Times New Roman" pitchFamily="18" charset="0"/>
                <a:cs typeface="Times New Roman" pitchFamily="18" charset="0"/>
              </a:rPr>
              <a:t>S</a:t>
            </a:r>
            <a:r>
              <a:rPr lang="en-US" sz="2200" baseline="-25000" dirty="0" smtClean="0">
                <a:latin typeface="Times New Roman" pitchFamily="18" charset="0"/>
                <a:cs typeface="Times New Roman" pitchFamily="18" charset="0"/>
              </a:rPr>
              <a:t>W</a:t>
            </a: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S</a:t>
            </a:r>
            <a:r>
              <a:rPr lang="en-US" sz="2200" baseline="-25000" dirty="0" smtClean="0">
                <a:latin typeface="Times New Roman" pitchFamily="18" charset="0"/>
                <a:cs typeface="Times New Roman" pitchFamily="18" charset="0"/>
              </a:rPr>
              <a:t>B</a:t>
            </a:r>
            <a:r>
              <a:rPr lang="en-US" sz="2200" dirty="0" smtClean="0">
                <a:latin typeface="Times New Roman" pitchFamily="18" charset="0"/>
                <a:cs typeface="Times New Roman" pitchFamily="18" charset="0"/>
              </a:rPr>
              <a:t>, one can derive the following invariant relatives of </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trS</a:t>
            </a:r>
            <a:r>
              <a:rPr lang="en-US" sz="2200" baseline="-25000" dirty="0" err="1" smtClean="0">
                <a:latin typeface="Times New Roman" pitchFamily="18" charset="0"/>
                <a:cs typeface="Times New Roman" pitchFamily="18" charset="0"/>
              </a:rPr>
              <a:t>W</a:t>
            </a: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and |</a:t>
            </a:r>
            <a:r>
              <a:rPr lang="en-US" sz="2200" dirty="0" smtClean="0">
                <a:latin typeface="Times New Roman" pitchFamily="18" charset="0"/>
                <a:cs typeface="Times New Roman" pitchFamily="18" charset="0"/>
              </a:rPr>
              <a:t>S</a:t>
            </a:r>
            <a:r>
              <a:rPr lang="en-US" sz="2200" baseline="-25000" dirty="0" smtClean="0">
                <a:latin typeface="Times New Roman" pitchFamily="18" charset="0"/>
                <a:cs typeface="Times New Roman" pitchFamily="18" charset="0"/>
              </a:rPr>
              <a:t>W</a:t>
            </a:r>
            <a:r>
              <a:rPr lang="en-US" sz="2200" dirty="0" smtClean="0">
                <a:latin typeface="Times New Roman" pitchFamily="18" charset="0"/>
                <a:cs typeface="Times New Roman" pitchFamily="18" charset="0"/>
              </a:rPr>
              <a:t>| :</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a:t>
            </a:r>
          </a:p>
          <a:p>
            <a:pPr algn="just"/>
            <a:r>
              <a:rPr lang="en-US" sz="2200" dirty="0" smtClean="0">
                <a:latin typeface="Times New Roman" pitchFamily="18" charset="0"/>
                <a:cs typeface="Times New Roman" pitchFamily="18" charset="0"/>
              </a:rPr>
              <a:t>	</a:t>
            </a:r>
          </a:p>
          <a:p>
            <a:pPr algn="just"/>
            <a:r>
              <a:rPr lang="en-US" sz="2200" dirty="0" smtClean="0">
                <a:latin typeface="Times New Roman" pitchFamily="18" charset="0"/>
                <a:cs typeface="Times New Roman" pitchFamily="18" charset="0"/>
              </a:rPr>
              <a:t>                       and</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                                                                </a:t>
            </a:r>
          </a:p>
          <a:p>
            <a:pPr algn="just"/>
            <a:r>
              <a:rPr lang="en-US" sz="2200" dirty="0" smtClean="0">
                <a:latin typeface="Times New Roman" pitchFamily="18" charset="0"/>
                <a:cs typeface="Times New Roman" pitchFamily="18" charset="0"/>
              </a:rPr>
              <a:t>	Since </a:t>
            </a:r>
            <a:r>
              <a:rPr lang="en-US" sz="2200" dirty="0" smtClean="0">
                <a:latin typeface="Times New Roman" pitchFamily="18" charset="0"/>
                <a:cs typeface="Times New Roman" pitchFamily="18" charset="0"/>
              </a:rPr>
              <a:t>all of these criterion functions are invariant to linear transformations, the same is true of the partitions that </a:t>
            </a:r>
            <a:r>
              <a:rPr lang="en-US" sz="2200" dirty="0" err="1" smtClean="0">
                <a:latin typeface="Times New Roman" pitchFamily="18" charset="0"/>
                <a:cs typeface="Times New Roman" pitchFamily="18" charset="0"/>
              </a:rPr>
              <a:t>extremize</a:t>
            </a:r>
            <a:r>
              <a:rPr lang="en-US" sz="2200" dirty="0" smtClean="0">
                <a:latin typeface="Times New Roman" pitchFamily="18" charset="0"/>
                <a:cs typeface="Times New Roman" pitchFamily="18" charset="0"/>
              </a:rPr>
              <a:t> them</a:t>
            </a:r>
            <a:r>
              <a:rPr lang="en-US" sz="2200" dirty="0" smtClean="0">
                <a:latin typeface="Times New Roman" pitchFamily="18" charset="0"/>
                <a:cs typeface="Times New Roman" pitchFamily="18" charset="0"/>
              </a:rPr>
              <a:t>.</a:t>
            </a:r>
            <a:endParaRPr lang="en-US" sz="2200" dirty="0" smtClean="0">
              <a:latin typeface="Times New Roman" pitchFamily="18" charset="0"/>
              <a:cs typeface="Times New Roman" pitchFamily="18" charset="0"/>
            </a:endParaRPr>
          </a:p>
        </p:txBody>
      </p:sp>
      <p:pic>
        <p:nvPicPr>
          <p:cNvPr id="7171" name="Picture 3"/>
          <p:cNvPicPr>
            <a:picLocks noChangeAspect="1" noChangeArrowheads="1"/>
          </p:cNvPicPr>
          <p:nvPr/>
        </p:nvPicPr>
        <p:blipFill>
          <a:blip r:embed="rId2"/>
          <a:srcRect/>
          <a:stretch>
            <a:fillRect/>
          </a:stretch>
        </p:blipFill>
        <p:spPr bwMode="auto">
          <a:xfrm>
            <a:off x="2057400" y="1905000"/>
            <a:ext cx="4191000" cy="1219199"/>
          </a:xfrm>
          <a:prstGeom prst="rect">
            <a:avLst/>
          </a:prstGeom>
          <a:noFill/>
          <a:ln w="9525">
            <a:noFill/>
            <a:miter lim="800000"/>
            <a:headEnd/>
            <a:tailEnd/>
          </a:ln>
          <a:effectLst/>
        </p:spPr>
      </p:pic>
      <p:pic>
        <p:nvPicPr>
          <p:cNvPr id="7172" name="Picture 4"/>
          <p:cNvPicPr>
            <a:picLocks noChangeAspect="1" noChangeArrowheads="1"/>
          </p:cNvPicPr>
          <p:nvPr/>
        </p:nvPicPr>
        <p:blipFill>
          <a:blip r:embed="rId3"/>
          <a:srcRect/>
          <a:stretch>
            <a:fillRect/>
          </a:stretch>
        </p:blipFill>
        <p:spPr bwMode="auto">
          <a:xfrm>
            <a:off x="3581400" y="3657600"/>
            <a:ext cx="5181600" cy="914400"/>
          </a:xfrm>
          <a:prstGeom prst="rect">
            <a:avLst/>
          </a:prstGeom>
          <a:noFill/>
          <a:ln w="9525">
            <a:noFill/>
            <a:miter lim="800000"/>
            <a:headEnd/>
            <a:tailEnd/>
          </a:ln>
          <a:effectLst/>
        </p:spPr>
      </p:pic>
      <p:pic>
        <p:nvPicPr>
          <p:cNvPr id="7173" name="Picture 5"/>
          <p:cNvPicPr>
            <a:picLocks noChangeAspect="1" noChangeArrowheads="1"/>
          </p:cNvPicPr>
          <p:nvPr/>
        </p:nvPicPr>
        <p:blipFill>
          <a:blip r:embed="rId4"/>
          <a:srcRect/>
          <a:stretch>
            <a:fillRect/>
          </a:stretch>
        </p:blipFill>
        <p:spPr bwMode="auto">
          <a:xfrm>
            <a:off x="3733800" y="4648200"/>
            <a:ext cx="4495800" cy="114300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228600"/>
            <a:ext cx="8839200" cy="6278642"/>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tabLst>
                <a:tab pos="900113" algn="l"/>
              </a:tabLst>
            </a:pPr>
            <a:r>
              <a:rPr lang="en-US" sz="2800" dirty="0" smtClean="0"/>
              <a:t>	</a:t>
            </a:r>
            <a:r>
              <a:rPr lang="en-US" sz="2200" dirty="0" smtClean="0">
                <a:latin typeface="Times New Roman" pitchFamily="18" charset="0"/>
                <a:cs typeface="Times New Roman" pitchFamily="18" charset="0"/>
              </a:rPr>
              <a:t>where θ = (θ1,..., </a:t>
            </a:r>
            <a:r>
              <a:rPr lang="en-US" sz="2200" dirty="0" err="1" smtClean="0">
                <a:latin typeface="Times New Roman" pitchFamily="18" charset="0"/>
                <a:cs typeface="Times New Roman" pitchFamily="18" charset="0"/>
              </a:rPr>
              <a:t>θc</a:t>
            </a:r>
            <a:r>
              <a:rPr lang="en-US" sz="2200" dirty="0" smtClean="0">
                <a:latin typeface="Times New Roman" pitchFamily="18" charset="0"/>
                <a:cs typeface="Times New Roman" pitchFamily="18" charset="0"/>
              </a:rPr>
              <a:t>). For obvious reasons, a density function of this form is called a </a:t>
            </a:r>
            <a:r>
              <a:rPr lang="en-US" sz="2200" b="1" dirty="0" smtClean="0">
                <a:latin typeface="Times New Roman" pitchFamily="18" charset="0"/>
                <a:cs typeface="Times New Roman" pitchFamily="18" charset="0"/>
              </a:rPr>
              <a:t>mixture density</a:t>
            </a:r>
            <a:r>
              <a:rPr lang="en-US" sz="2200" dirty="0" smtClean="0">
                <a:latin typeface="Times New Roman" pitchFamily="18" charset="0"/>
                <a:cs typeface="Times New Roman" pitchFamily="18" charset="0"/>
              </a:rPr>
              <a:t>. The conditional densities p(</a:t>
            </a:r>
            <a:r>
              <a:rPr lang="en-US" sz="2200" dirty="0" err="1" smtClean="0">
                <a:latin typeface="Times New Roman" pitchFamily="18" charset="0"/>
                <a:cs typeface="Times New Roman" pitchFamily="18" charset="0"/>
              </a:rPr>
              <a:t>x|ωj</a:t>
            </a:r>
            <a:r>
              <a:rPr lang="en-US" sz="2200" dirty="0" smtClean="0">
                <a:latin typeface="Times New Roman" pitchFamily="18" charset="0"/>
                <a:cs typeface="Times New Roman" pitchFamily="18" charset="0"/>
              </a:rPr>
              <a:t> , </a:t>
            </a:r>
            <a:r>
              <a:rPr lang="en-US" sz="2200" dirty="0" err="1" smtClean="0">
                <a:latin typeface="Times New Roman" pitchFamily="18" charset="0"/>
                <a:cs typeface="Times New Roman" pitchFamily="18" charset="0"/>
              </a:rPr>
              <a:t>θj</a:t>
            </a:r>
            <a:r>
              <a:rPr lang="en-US" sz="2200" dirty="0" smtClean="0">
                <a:latin typeface="Times New Roman" pitchFamily="18" charset="0"/>
                <a:cs typeface="Times New Roman" pitchFamily="18" charset="0"/>
              </a:rPr>
              <a:t> ) are called the </a:t>
            </a:r>
            <a:r>
              <a:rPr lang="en-US" sz="2200" b="1" dirty="0" smtClean="0">
                <a:latin typeface="Times New Roman" pitchFamily="18" charset="0"/>
                <a:cs typeface="Times New Roman" pitchFamily="18" charset="0"/>
              </a:rPr>
              <a:t>component densities</a:t>
            </a:r>
            <a:r>
              <a:rPr lang="en-US" sz="2200" dirty="0" smtClean="0">
                <a:latin typeface="Times New Roman" pitchFamily="18" charset="0"/>
                <a:cs typeface="Times New Roman" pitchFamily="18" charset="0"/>
              </a:rPr>
              <a:t>, and the prior probabilities P(</a:t>
            </a:r>
            <a:r>
              <a:rPr lang="en-US" sz="2200" dirty="0" err="1" smtClean="0">
                <a:latin typeface="Times New Roman" pitchFamily="18" charset="0"/>
                <a:cs typeface="Times New Roman" pitchFamily="18" charset="0"/>
              </a:rPr>
              <a:t>ωj</a:t>
            </a:r>
            <a:r>
              <a:rPr lang="en-US" sz="2200" dirty="0" smtClean="0">
                <a:latin typeface="Times New Roman" pitchFamily="18" charset="0"/>
                <a:cs typeface="Times New Roman" pitchFamily="18" charset="0"/>
              </a:rPr>
              <a:t> ) are called the </a:t>
            </a:r>
            <a:r>
              <a:rPr lang="en-US" sz="2200" b="1" dirty="0" smtClean="0">
                <a:latin typeface="Times New Roman" pitchFamily="18" charset="0"/>
                <a:cs typeface="Times New Roman" pitchFamily="18" charset="0"/>
              </a:rPr>
              <a:t>mixing parameters</a:t>
            </a:r>
            <a:r>
              <a:rPr lang="en-US" sz="2200" dirty="0" smtClean="0">
                <a:latin typeface="Times New Roman" pitchFamily="18" charset="0"/>
                <a:cs typeface="Times New Roman" pitchFamily="18" charset="0"/>
              </a:rPr>
              <a:t>. The mixing parameters can also be included among the unknown parameters, but for the moment we shall assume that only θ is unknown. </a:t>
            </a: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a:t>
            </a: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Our basic goal will be to use samples drawn from this mixture density to estimate the unknown parameter vector θ. Once we know θ we can decompose the mixture into its components and use a Bayesian classifier on the derived densities, if indeed classification is our final goal.</a:t>
            </a:r>
          </a:p>
          <a:p>
            <a:pPr lvl="0" algn="just" eaLnBrk="0" fontAlgn="base" hangingPunct="0">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Suppose that we had an unlimited number of samples, and that we used one of the nonparametric methods to determine the value of p(</a:t>
            </a:r>
            <a:r>
              <a:rPr lang="en-US" sz="2200" dirty="0" err="1" smtClean="0">
                <a:latin typeface="Times New Roman" pitchFamily="18" charset="0"/>
                <a:cs typeface="Times New Roman" pitchFamily="18" charset="0"/>
              </a:rPr>
              <a:t>x|θ</a:t>
            </a:r>
            <a:r>
              <a:rPr lang="en-US" sz="2200" dirty="0" smtClean="0">
                <a:latin typeface="Times New Roman" pitchFamily="18" charset="0"/>
                <a:cs typeface="Times New Roman" pitchFamily="18" charset="0"/>
              </a:rPr>
              <a:t>) for every x. If there is only one value of θ that will produce the observed values for p(</a:t>
            </a:r>
            <a:r>
              <a:rPr lang="en-US" sz="2200" dirty="0" err="1" smtClean="0">
                <a:latin typeface="Times New Roman" pitchFamily="18" charset="0"/>
                <a:cs typeface="Times New Roman" pitchFamily="18" charset="0"/>
              </a:rPr>
              <a:t>x|θ</a:t>
            </a:r>
            <a:r>
              <a:rPr lang="en-US" sz="2200" dirty="0" smtClean="0">
                <a:latin typeface="Times New Roman" pitchFamily="18" charset="0"/>
                <a:cs typeface="Times New Roman" pitchFamily="18" charset="0"/>
              </a:rPr>
              <a:t>), then a solution is at least possible in principle. However, if several different values of θ can produce the same values for p(</a:t>
            </a:r>
            <a:r>
              <a:rPr lang="en-US" sz="2200" dirty="0" err="1" smtClean="0">
                <a:latin typeface="Times New Roman" pitchFamily="18" charset="0"/>
                <a:cs typeface="Times New Roman" pitchFamily="18" charset="0"/>
              </a:rPr>
              <a:t>x|θ</a:t>
            </a:r>
            <a:r>
              <a:rPr lang="en-US" sz="2200" dirty="0" smtClean="0">
                <a:latin typeface="Times New Roman" pitchFamily="18" charset="0"/>
                <a:cs typeface="Times New Roman" pitchFamily="18" charset="0"/>
              </a:rPr>
              <a:t>), then there is no hope of obtaining a unique solution.</a:t>
            </a: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152400"/>
            <a:ext cx="8839200" cy="6617196"/>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tabLst>
                <a:tab pos="900113" algn="l"/>
              </a:tabLst>
            </a:pPr>
            <a:r>
              <a:rPr lang="en-US" sz="2800" b="1" dirty="0" smtClean="0">
                <a:solidFill>
                  <a:srgbClr val="FF0000"/>
                </a:solidFill>
                <a:latin typeface="Times New Roman" pitchFamily="18" charset="0"/>
                <a:cs typeface="Times New Roman" pitchFamily="18" charset="0"/>
              </a:rPr>
              <a:t>Identifiable:</a:t>
            </a:r>
            <a:endParaRPr lang="en-US" sz="2200" b="1" dirty="0" smtClean="0">
              <a:solidFill>
                <a:srgbClr val="FF0000"/>
              </a:solidFill>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A density p(</a:t>
            </a:r>
            <a:r>
              <a:rPr lang="en-US" sz="2200" dirty="0" err="1" smtClean="0">
                <a:latin typeface="Times New Roman" pitchFamily="18" charset="0"/>
                <a:cs typeface="Times New Roman" pitchFamily="18" charset="0"/>
              </a:rPr>
              <a:t>x|θ</a:t>
            </a:r>
            <a:r>
              <a:rPr lang="en-US" sz="2200" dirty="0" smtClean="0">
                <a:latin typeface="Times New Roman" pitchFamily="18" charset="0"/>
                <a:cs typeface="Times New Roman" pitchFamily="18" charset="0"/>
              </a:rPr>
              <a:t>) is said to be identifiable if θ != θ′ implies that there exists an x such that p(</a:t>
            </a:r>
            <a:r>
              <a:rPr lang="en-US" sz="2200" dirty="0" err="1" smtClean="0">
                <a:latin typeface="Times New Roman" pitchFamily="18" charset="0"/>
                <a:cs typeface="Times New Roman" pitchFamily="18" charset="0"/>
              </a:rPr>
              <a:t>x|θ</a:t>
            </a:r>
            <a:r>
              <a:rPr lang="en-US" sz="2200" dirty="0" smtClean="0">
                <a:latin typeface="Times New Roman" pitchFamily="18" charset="0"/>
                <a:cs typeface="Times New Roman" pitchFamily="18" charset="0"/>
              </a:rPr>
              <a:t>) != p(</a:t>
            </a:r>
            <a:r>
              <a:rPr lang="en-US" sz="2200" dirty="0" err="1" smtClean="0">
                <a:latin typeface="Times New Roman" pitchFamily="18" charset="0"/>
                <a:cs typeface="Times New Roman" pitchFamily="18" charset="0"/>
              </a:rPr>
              <a:t>x|θ</a:t>
            </a:r>
            <a:r>
              <a:rPr lang="en-US" sz="2200" dirty="0" smtClean="0">
                <a:latin typeface="Times New Roman" pitchFamily="18" charset="0"/>
                <a:cs typeface="Times New Roman" pitchFamily="18" charset="0"/>
              </a:rPr>
              <a:t>′ ). </a:t>
            </a: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Or in another way, a density p(</a:t>
            </a:r>
            <a:r>
              <a:rPr lang="en-US" sz="2200" dirty="0" err="1" smtClean="0">
                <a:latin typeface="Times New Roman" pitchFamily="18" charset="0"/>
                <a:cs typeface="Times New Roman" pitchFamily="18" charset="0"/>
              </a:rPr>
              <a:t>x|θ</a:t>
            </a:r>
            <a:r>
              <a:rPr lang="en-US" sz="2200" dirty="0" smtClean="0">
                <a:latin typeface="Times New Roman" pitchFamily="18" charset="0"/>
                <a:cs typeface="Times New Roman" pitchFamily="18" charset="0"/>
              </a:rPr>
              <a:t>) is not identifiable if we cannot recover a unique θ, even from an infinite amount of data. </a:t>
            </a: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In the discouraging situation where we cannot infer any of the individual parameters (i.e., components of θ), the density is completely unidentifiable.</a:t>
            </a: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Ex:  Consider the case where x is binary and P(</a:t>
            </a:r>
            <a:r>
              <a:rPr lang="en-US" sz="2200" dirty="0" err="1" smtClean="0">
                <a:latin typeface="Times New Roman" pitchFamily="18" charset="0"/>
                <a:cs typeface="Times New Roman" pitchFamily="18" charset="0"/>
              </a:rPr>
              <a:t>x|θ</a:t>
            </a:r>
            <a:r>
              <a:rPr lang="en-US" sz="2200" dirty="0" smtClean="0">
                <a:latin typeface="Times New Roman" pitchFamily="18" charset="0"/>
                <a:cs typeface="Times New Roman" pitchFamily="18" charset="0"/>
              </a:rPr>
              <a:t>) is the mixture</a:t>
            </a:r>
          </a:p>
          <a:p>
            <a:pPr lvl="0" algn="just" eaLnBrk="0" fontAlgn="base" hangingPunct="0">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r>
              <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	</a:t>
            </a:r>
            <a:r>
              <a:rPr lang="en-US" sz="2200" dirty="0" smtClean="0">
                <a:latin typeface="Times New Roman" pitchFamily="18" charset="0"/>
                <a:cs typeface="Times New Roman" pitchFamily="18" charset="0"/>
              </a:rPr>
              <a:t> Suppose, for example, that we know for our data that P(x = 1|θ)=0.6, and hence that P(x = 0|θ)=0.4. Then we know the function P(</a:t>
            </a:r>
            <a:r>
              <a:rPr lang="en-US" sz="2200" dirty="0" err="1" smtClean="0">
                <a:latin typeface="Times New Roman" pitchFamily="18" charset="0"/>
                <a:cs typeface="Times New Roman" pitchFamily="18" charset="0"/>
              </a:rPr>
              <a:t>x|θ</a:t>
            </a:r>
            <a:r>
              <a:rPr lang="en-US" sz="2200" dirty="0" smtClean="0">
                <a:latin typeface="Times New Roman" pitchFamily="18" charset="0"/>
                <a:cs typeface="Times New Roman" pitchFamily="18" charset="0"/>
              </a:rPr>
              <a:t>), but we cannot determine θ, and hence cannot extract the component distributions.</a:t>
            </a: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1219200" y="3810000"/>
            <a:ext cx="7162800" cy="16002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152400"/>
            <a:ext cx="8839200" cy="6524863"/>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The most we can say is that θ1+θ2 = 1.2. Thus, here we have a case in which the mixture distribution is completely unidentifiable, and hence a case for which unsupervised learning is impossible in principle.</a:t>
            </a: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ctr" eaLnBrk="0" fontAlgn="base" hangingPunct="0">
              <a:spcBef>
                <a:spcPct val="0"/>
              </a:spcBef>
              <a:spcAft>
                <a:spcPct val="0"/>
              </a:spcAft>
              <a:tabLst>
                <a:tab pos="900113" algn="l"/>
              </a:tabLst>
            </a:pPr>
            <a:r>
              <a:rPr lang="en-US" sz="3200" b="1" dirty="0" smtClean="0">
                <a:solidFill>
                  <a:srgbClr val="FF0000"/>
                </a:solidFill>
                <a:latin typeface="Times New Roman" pitchFamily="18" charset="0"/>
                <a:cs typeface="Times New Roman" pitchFamily="18" charset="0"/>
              </a:rPr>
              <a:t>Maximum-Likelihood Estimates</a:t>
            </a:r>
            <a:r>
              <a:rPr lang="en-US" sz="3600" b="1" dirty="0" smtClean="0">
                <a:latin typeface="Times New Roman" pitchFamily="18" charset="0"/>
                <a:cs typeface="Times New Roman" pitchFamily="18" charset="0"/>
              </a:rPr>
              <a:t> </a:t>
            </a:r>
            <a:endParaRPr lang="en-US" sz="2200" b="1"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Suppose now that we are given a set D = {x1,..., </a:t>
            </a:r>
            <a:r>
              <a:rPr lang="en-US" sz="2200" dirty="0" err="1" smtClean="0">
                <a:latin typeface="Times New Roman" pitchFamily="18" charset="0"/>
                <a:cs typeface="Times New Roman" pitchFamily="18" charset="0"/>
              </a:rPr>
              <a:t>xn</a:t>
            </a:r>
            <a:r>
              <a:rPr lang="en-US" sz="2200" dirty="0" smtClean="0">
                <a:latin typeface="Times New Roman" pitchFamily="18" charset="0"/>
                <a:cs typeface="Times New Roman" pitchFamily="18" charset="0"/>
              </a:rPr>
              <a:t>} of n unlabeled samples drawn independently from the mixture density.</a:t>
            </a: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cs typeface="Times New Roman" pitchFamily="18" charset="0"/>
            </a:endParaRPr>
          </a:p>
          <a:p>
            <a:pPr lvl="0" algn="just" eaLnBrk="0" fontAlgn="base" hangingPunct="0">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where the full parameter vector θ is fixed but unknown. The likelihood of the observed samples is, by definition, the joint density</a:t>
            </a:r>
            <a:endParaRPr lang="en-US" sz="2200" dirty="0" smtClean="0">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The maximum-likelihood estimate θˆ is that value of θ that maximizes p(</a:t>
            </a:r>
            <a:r>
              <a:rPr lang="en-US" sz="2200" dirty="0" err="1" smtClean="0">
                <a:latin typeface="Times New Roman" pitchFamily="18" charset="0"/>
                <a:cs typeface="Times New Roman" pitchFamily="18" charset="0"/>
              </a:rPr>
              <a:t>D|θ</a:t>
            </a:r>
            <a:r>
              <a:rPr lang="en-US" sz="2200" dirty="0" smtClean="0">
                <a:latin typeface="Times New Roman" pitchFamily="18" charset="0"/>
                <a:cs typeface="Times New Roman" pitchFamily="18" charset="0"/>
              </a:rPr>
              <a:t>).</a:t>
            </a: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1981201" y="2819400"/>
            <a:ext cx="5562600" cy="11430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2286000" y="4953000"/>
            <a:ext cx="4572000" cy="9906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152400"/>
            <a:ext cx="8839200" cy="6555641"/>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If we assume that p(</a:t>
            </a:r>
            <a:r>
              <a:rPr lang="en-US" sz="2200" dirty="0" err="1" smtClean="0">
                <a:latin typeface="Times New Roman" pitchFamily="18" charset="0"/>
                <a:cs typeface="Times New Roman" pitchFamily="18" charset="0"/>
              </a:rPr>
              <a:t>D|θ</a:t>
            </a:r>
            <a:r>
              <a:rPr lang="en-US" sz="2200" dirty="0" smtClean="0">
                <a:latin typeface="Times New Roman" pitchFamily="18" charset="0"/>
                <a:cs typeface="Times New Roman" pitchFamily="18" charset="0"/>
              </a:rPr>
              <a:t>) is a differentiable function of θ, then we can derive some interesting necessary conditions for θˆ. Let l be the logarithm of the likelihood, and let ∇</a:t>
            </a:r>
            <a:r>
              <a:rPr lang="en-US" sz="2200" dirty="0" err="1" smtClean="0">
                <a:latin typeface="Times New Roman" pitchFamily="18" charset="0"/>
                <a:cs typeface="Times New Roman" pitchFamily="18" charset="0"/>
              </a:rPr>
              <a:t>θi</a:t>
            </a:r>
            <a:r>
              <a:rPr lang="en-US" sz="2200" dirty="0" smtClean="0">
                <a:latin typeface="Times New Roman" pitchFamily="18" charset="0"/>
                <a:cs typeface="Times New Roman" pitchFamily="18" charset="0"/>
              </a:rPr>
              <a:t> l be the gradient of l with respect to </a:t>
            </a:r>
            <a:r>
              <a:rPr lang="en-US" sz="2200" dirty="0" err="1" smtClean="0">
                <a:latin typeface="Times New Roman" pitchFamily="18" charset="0"/>
                <a:cs typeface="Times New Roman" pitchFamily="18" charset="0"/>
              </a:rPr>
              <a:t>θi</a:t>
            </a:r>
            <a:r>
              <a:rPr lang="en-US" sz="2200" dirty="0" smtClean="0">
                <a:latin typeface="Times New Roman" pitchFamily="18" charset="0"/>
                <a:cs typeface="Times New Roman" pitchFamily="18" charset="0"/>
              </a:rPr>
              <a:t> . Then</a:t>
            </a:r>
          </a:p>
          <a:p>
            <a:pPr lvl="0" algn="just" eaLnBrk="0" fontAlgn="base" hangingPunct="0">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r>
              <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      and</a:t>
            </a:r>
          </a:p>
          <a:p>
            <a:pPr lvl="0" algn="just" eaLnBrk="0" fontAlgn="base" hangingPunct="0">
              <a:spcBef>
                <a:spcPct val="0"/>
              </a:spcBef>
              <a:spcAft>
                <a:spcPct val="0"/>
              </a:spcAft>
              <a:tabLst>
                <a:tab pos="900113" algn="l"/>
              </a:tabLst>
            </a:pPr>
            <a:r>
              <a:rPr lang="en-US" sz="2200" dirty="0" smtClean="0">
                <a:latin typeface="Times New Roman" pitchFamily="18" charset="0"/>
                <a:ea typeface="Arial Unicode MS" pitchFamily="34" charset="-128"/>
                <a:cs typeface="Times New Roman" pitchFamily="18" charset="0"/>
              </a:rPr>
              <a:t>               </a:t>
            </a:r>
          </a:p>
          <a:p>
            <a:pPr lvl="0" algn="just" eaLnBrk="0" fontAlgn="base" hangingPunct="0">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r>
              <a:rPr lang="en-US" sz="2400" dirty="0" smtClean="0"/>
              <a:t>	</a:t>
            </a:r>
            <a:r>
              <a:rPr lang="en-US" sz="2200" dirty="0" smtClean="0">
                <a:latin typeface="Times New Roman" pitchFamily="18" charset="0"/>
                <a:cs typeface="Times New Roman" pitchFamily="18" charset="0"/>
              </a:rPr>
              <a:t>If we assume that the elements of </a:t>
            </a:r>
            <a:r>
              <a:rPr lang="en-US" sz="2200" dirty="0" err="1" smtClean="0">
                <a:latin typeface="Times New Roman" pitchFamily="18" charset="0"/>
                <a:cs typeface="Times New Roman" pitchFamily="18" charset="0"/>
              </a:rPr>
              <a:t>θi</a:t>
            </a:r>
            <a:r>
              <a:rPr lang="en-US" sz="2200" dirty="0" smtClean="0">
                <a:latin typeface="Times New Roman" pitchFamily="18" charset="0"/>
                <a:cs typeface="Times New Roman" pitchFamily="18" charset="0"/>
              </a:rPr>
              <a:t> and </a:t>
            </a:r>
            <a:r>
              <a:rPr lang="en-US" sz="2200" dirty="0" err="1" smtClean="0">
                <a:latin typeface="Times New Roman" pitchFamily="18" charset="0"/>
                <a:cs typeface="Times New Roman" pitchFamily="18" charset="0"/>
              </a:rPr>
              <a:t>θj</a:t>
            </a:r>
            <a:r>
              <a:rPr lang="en-US" sz="2200" dirty="0" smtClean="0">
                <a:latin typeface="Times New Roman" pitchFamily="18" charset="0"/>
                <a:cs typeface="Times New Roman" pitchFamily="18" charset="0"/>
              </a:rPr>
              <a:t> are functionally independent if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j, and if we introduce the posterior probability</a:t>
            </a:r>
            <a:endParaRPr lang="en-US" sz="2200" dirty="0" smtClean="0">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The gradient of the log-likelihood can be written in the form:</a:t>
            </a:r>
          </a:p>
          <a:p>
            <a:pPr lvl="0" algn="just" eaLnBrk="0" fontAlgn="base" hangingPunct="0">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2895600" y="1371600"/>
            <a:ext cx="3200400" cy="761999"/>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2514601" y="2209801"/>
            <a:ext cx="5715000" cy="838199"/>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2057400" y="4114800"/>
            <a:ext cx="5791200" cy="838200"/>
          </a:xfrm>
          <a:prstGeom prst="rect">
            <a:avLst/>
          </a:prstGeom>
          <a:noFill/>
          <a:ln w="9525">
            <a:noFill/>
            <a:miter lim="800000"/>
            <a:headEnd/>
            <a:tailEnd/>
          </a:ln>
          <a:effectLst/>
        </p:spPr>
      </p:pic>
      <p:pic>
        <p:nvPicPr>
          <p:cNvPr id="4101" name="Picture 5"/>
          <p:cNvPicPr>
            <a:picLocks noChangeAspect="1" noChangeArrowheads="1"/>
          </p:cNvPicPr>
          <p:nvPr/>
        </p:nvPicPr>
        <p:blipFill>
          <a:blip r:embed="rId5"/>
          <a:srcRect/>
          <a:stretch>
            <a:fillRect/>
          </a:stretch>
        </p:blipFill>
        <p:spPr bwMode="auto">
          <a:xfrm>
            <a:off x="1143000" y="5334000"/>
            <a:ext cx="6705600" cy="9144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152400"/>
            <a:ext cx="8839200" cy="5663089"/>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Since the gradient must vanish at the value of </a:t>
            </a:r>
            <a:r>
              <a:rPr lang="en-US" sz="2200" dirty="0" err="1" smtClean="0">
                <a:latin typeface="Times New Roman" pitchFamily="18" charset="0"/>
                <a:cs typeface="Times New Roman" pitchFamily="18" charset="0"/>
              </a:rPr>
              <a:t>θi</a:t>
            </a:r>
            <a:r>
              <a:rPr lang="en-US" sz="2200" dirty="0" smtClean="0">
                <a:latin typeface="Times New Roman" pitchFamily="18" charset="0"/>
                <a:cs typeface="Times New Roman" pitchFamily="18" charset="0"/>
              </a:rPr>
              <a:t> that maximizes l, the maximum likelihood estimate θˆ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must satisfy the conditions</a:t>
            </a:r>
            <a:endParaRPr lang="en-US" sz="2200" dirty="0" smtClean="0">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Among the solutions to these equations for </a:t>
            </a:r>
            <a:r>
              <a:rPr lang="en-US" sz="2200" dirty="0" err="1" smtClean="0">
                <a:latin typeface="Times New Roman" pitchFamily="18" charset="0"/>
                <a:cs typeface="Times New Roman" pitchFamily="18" charset="0"/>
              </a:rPr>
              <a:t>θˆi</a:t>
            </a:r>
            <a:r>
              <a:rPr lang="en-US" sz="2200" dirty="0" smtClean="0">
                <a:latin typeface="Times New Roman" pitchFamily="18" charset="0"/>
                <a:cs typeface="Times New Roman" pitchFamily="18" charset="0"/>
              </a:rPr>
              <a:t> we may find the maximum-likelihood solution. In this case the search for the maximum value of p(</a:t>
            </a:r>
            <a:r>
              <a:rPr lang="en-US" sz="2200" dirty="0" err="1" smtClean="0">
                <a:latin typeface="Times New Roman" pitchFamily="18" charset="0"/>
                <a:cs typeface="Times New Roman" pitchFamily="18" charset="0"/>
              </a:rPr>
              <a:t>D|θ</a:t>
            </a:r>
            <a:r>
              <a:rPr lang="en-US" sz="2200" dirty="0" smtClean="0">
                <a:latin typeface="Times New Roman" pitchFamily="18" charset="0"/>
                <a:cs typeface="Times New Roman" pitchFamily="18" charset="0"/>
              </a:rPr>
              <a:t>) extends over θ and P(</a:t>
            </a:r>
            <a:r>
              <a:rPr lang="en-US" sz="2200" dirty="0" err="1" smtClean="0">
                <a:latin typeface="Times New Roman" pitchFamily="18" charset="0"/>
                <a:cs typeface="Times New Roman" pitchFamily="18" charset="0"/>
              </a:rPr>
              <a:t>ωi</a:t>
            </a:r>
            <a:r>
              <a:rPr lang="en-US" sz="2200" dirty="0" smtClean="0">
                <a:latin typeface="Times New Roman" pitchFamily="18" charset="0"/>
                <a:cs typeface="Times New Roman" pitchFamily="18" charset="0"/>
              </a:rPr>
              <a:t>), subject to the constraints:</a:t>
            </a:r>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P(</a:t>
            </a:r>
            <a:r>
              <a:rPr lang="en-US" sz="2200" dirty="0" err="1" smtClean="0">
                <a:latin typeface="Times New Roman" pitchFamily="18" charset="0"/>
                <a:cs typeface="Times New Roman" pitchFamily="18" charset="0"/>
              </a:rPr>
              <a:t>ωi</a:t>
            </a:r>
            <a:r>
              <a:rPr lang="en-US" sz="2200" dirty="0" smtClean="0">
                <a:latin typeface="Times New Roman" pitchFamily="18" charset="0"/>
                <a:cs typeface="Times New Roman" pitchFamily="18" charset="0"/>
              </a:rPr>
              <a:t>) ≥ 0 ,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 1,...,c          and</a:t>
            </a: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lang="en-US" sz="2200" dirty="0" smtClean="0">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a:p>
            <a:pPr lvl="0" algn="just" eaLnBrk="0" fontAlgn="base" hangingPunct="0">
              <a:spcBef>
                <a:spcPct val="0"/>
              </a:spcBef>
              <a:spcAft>
                <a:spcPct val="0"/>
              </a:spcAft>
              <a:tabLst>
                <a:tab pos="900113" algn="l"/>
              </a:tabLst>
            </a:pPr>
            <a:endParaRPr lang="en-US" sz="2400" dirty="0" smtClean="0"/>
          </a:p>
          <a:p>
            <a:pPr lvl="0" algn="just" eaLnBrk="0" fontAlgn="base" hangingPunct="0">
              <a:spcBef>
                <a:spcPct val="0"/>
              </a:spcBef>
              <a:spcAft>
                <a:spcPct val="0"/>
              </a:spcAft>
              <a:tabLst>
                <a:tab pos="900113" algn="l"/>
              </a:tabLst>
            </a:pPr>
            <a:r>
              <a:rPr lang="en-US" sz="2200" dirty="0" smtClean="0">
                <a:latin typeface="Times New Roman" pitchFamily="18" charset="0"/>
                <a:cs typeface="Times New Roman" pitchFamily="18" charset="0"/>
              </a:rPr>
              <a:t>	Let Pˆ(</a:t>
            </a:r>
            <a:r>
              <a:rPr lang="en-US" sz="2200" dirty="0" err="1" smtClean="0">
                <a:latin typeface="Times New Roman" pitchFamily="18" charset="0"/>
                <a:cs typeface="Times New Roman" pitchFamily="18" charset="0"/>
              </a:rPr>
              <a:t>ωi</a:t>
            </a:r>
            <a:r>
              <a:rPr lang="en-US" sz="2200" dirty="0" smtClean="0">
                <a:latin typeface="Times New Roman" pitchFamily="18" charset="0"/>
                <a:cs typeface="Times New Roman" pitchFamily="18" charset="0"/>
              </a:rPr>
              <a:t>) be the maximum-likelihood estimate for P(</a:t>
            </a:r>
            <a:r>
              <a:rPr lang="en-US" sz="2200" dirty="0" err="1" smtClean="0">
                <a:latin typeface="Times New Roman" pitchFamily="18" charset="0"/>
                <a:cs typeface="Times New Roman" pitchFamily="18" charset="0"/>
              </a:rPr>
              <a:t>ωi</a:t>
            </a:r>
            <a:r>
              <a:rPr lang="en-US" sz="2200" dirty="0" smtClean="0">
                <a:latin typeface="Times New Roman" pitchFamily="18" charset="0"/>
                <a:cs typeface="Times New Roman" pitchFamily="18" charset="0"/>
              </a:rPr>
              <a:t>), and let </a:t>
            </a:r>
            <a:r>
              <a:rPr lang="en-US" sz="2200" dirty="0" err="1" smtClean="0">
                <a:latin typeface="Times New Roman" pitchFamily="18" charset="0"/>
                <a:cs typeface="Times New Roman" pitchFamily="18" charset="0"/>
              </a:rPr>
              <a:t>θˆ</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be the maximum likelihood estimate for </a:t>
            </a:r>
            <a:r>
              <a:rPr lang="en-US" sz="2200" dirty="0" err="1" smtClean="0">
                <a:latin typeface="Times New Roman" pitchFamily="18" charset="0"/>
                <a:cs typeface="Times New Roman" pitchFamily="18" charset="0"/>
              </a:rPr>
              <a:t>θi</a:t>
            </a:r>
            <a:r>
              <a:rPr lang="en-US" sz="2200" dirty="0" smtClean="0">
                <a:latin typeface="Times New Roman" pitchFamily="18" charset="0"/>
                <a:cs typeface="Times New Roman" pitchFamily="18" charset="0"/>
              </a:rPr>
              <a:t>. It can be shown that if the likelihood function is differentiable and if Pˆ(</a:t>
            </a:r>
            <a:r>
              <a:rPr lang="en-US" sz="2200" dirty="0" err="1" smtClean="0">
                <a:latin typeface="Times New Roman" pitchFamily="18" charset="0"/>
                <a:cs typeface="Times New Roman" pitchFamily="18" charset="0"/>
              </a:rPr>
              <a:t>ωi</a:t>
            </a:r>
            <a:r>
              <a:rPr lang="en-US" sz="2200" dirty="0" smtClean="0">
                <a:latin typeface="Times New Roman" pitchFamily="18" charset="0"/>
                <a:cs typeface="Times New Roman" pitchFamily="18" charset="0"/>
              </a:rPr>
              <a:t>) != 0 for any </a:t>
            </a:r>
            <a:r>
              <a:rPr lang="en-US" sz="22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then Pˆ(</a:t>
            </a:r>
            <a:r>
              <a:rPr lang="en-US" sz="2200" dirty="0" err="1" smtClean="0">
                <a:latin typeface="Times New Roman" pitchFamily="18" charset="0"/>
                <a:cs typeface="Times New Roman" pitchFamily="18" charset="0"/>
              </a:rPr>
              <a:t>ωi</a:t>
            </a:r>
            <a:r>
              <a:rPr lang="en-US" sz="2200" dirty="0" smtClean="0">
                <a:latin typeface="Times New Roman" pitchFamily="18" charset="0"/>
                <a:cs typeface="Times New Roman" pitchFamily="18" charset="0"/>
              </a:rPr>
              <a:t>) and </a:t>
            </a:r>
            <a:r>
              <a:rPr lang="en-US" sz="2200" dirty="0" err="1" smtClean="0">
                <a:latin typeface="Times New Roman" pitchFamily="18" charset="0"/>
                <a:cs typeface="Times New Roman" pitchFamily="18" charset="0"/>
              </a:rPr>
              <a:t>θˆ</a:t>
            </a:r>
            <a:r>
              <a:rPr lang="en-US" sz="2200" baseline="-25000" dirty="0" err="1" smtClean="0">
                <a:latin typeface="Times New Roman" pitchFamily="18" charset="0"/>
                <a:cs typeface="Times New Roman" pitchFamily="18" charset="0"/>
              </a:rPr>
              <a:t>i</a:t>
            </a:r>
            <a:r>
              <a:rPr lang="en-US" sz="2200" dirty="0" smtClean="0">
                <a:latin typeface="Times New Roman" pitchFamily="18" charset="0"/>
                <a:cs typeface="Times New Roman" pitchFamily="18" charset="0"/>
              </a:rPr>
              <a:t> must satisfy:</a:t>
            </a:r>
            <a:endParaRPr kumimoji="0" lang="en-US" sz="22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endParaRPr>
          </a:p>
        </p:txBody>
      </p:sp>
      <p:pic>
        <p:nvPicPr>
          <p:cNvPr id="5122" name="Picture 2"/>
          <p:cNvPicPr>
            <a:picLocks noChangeAspect="1" noChangeArrowheads="1"/>
          </p:cNvPicPr>
          <p:nvPr/>
        </p:nvPicPr>
        <p:blipFill>
          <a:blip r:embed="rId2"/>
          <a:srcRect/>
          <a:stretch>
            <a:fillRect/>
          </a:stretch>
        </p:blipFill>
        <p:spPr bwMode="auto">
          <a:xfrm>
            <a:off x="1295400" y="1066801"/>
            <a:ext cx="6553200" cy="914399"/>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3124200" y="3352800"/>
            <a:ext cx="2819400" cy="8382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1479</TotalTime>
  <Words>599</Words>
  <Application>Microsoft Office PowerPoint</Application>
  <PresentationFormat>On-screen Show (4:3)</PresentationFormat>
  <Paragraphs>334</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DVS</dc:creator>
  <cp:lastModifiedBy>DVS</cp:lastModifiedBy>
  <cp:revision>14</cp:revision>
  <dcterms:created xsi:type="dcterms:W3CDTF">2006-08-16T00:00:00Z</dcterms:created>
  <dcterms:modified xsi:type="dcterms:W3CDTF">2024-03-28T18:06:06Z</dcterms:modified>
</cp:coreProperties>
</file>