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7" r:id="rId21"/>
    <p:sldId id="286" r:id="rId22"/>
    <p:sldId id="278" r:id="rId23"/>
    <p:sldId id="279" r:id="rId24"/>
    <p:sldId id="280" r:id="rId25"/>
    <p:sldId id="281" r:id="rId26"/>
    <p:sldId id="282" r:id="rId27"/>
    <p:sldId id="293" r:id="rId28"/>
    <p:sldId id="290" r:id="rId29"/>
    <p:sldId id="291" r:id="rId30"/>
    <p:sldId id="292" r:id="rId31"/>
    <p:sldId id="287" r:id="rId32"/>
    <p:sldId id="288" r:id="rId33"/>
    <p:sldId id="28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28600" y="228600"/>
            <a:ext cx="86106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900113" algn="l"/>
              </a:tabLst>
            </a:pPr>
            <a:r>
              <a:rPr kumimoji="0" lang="en-US" sz="28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UNIT-I</a:t>
            </a:r>
            <a:endParaRPr kumimoji="0" lang="en-US" sz="2800" b="0" i="0" u="sng"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900113" algn="l"/>
              </a:tabLst>
            </a:pPr>
            <a:endParaRPr kumimoji="0" lang="en-US"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900113" algn="l"/>
              </a:tabLst>
            </a:pPr>
            <a:r>
              <a:rPr kumimoji="0" lang="en-US"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Introduction:</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Machine perception, pattern recognition example, pattern recognition systems, the Design cycle, learning and adaptation</a:t>
            </a:r>
          </a:p>
          <a:p>
            <a:pPr marL="0" marR="0" lvl="0" indent="0" algn="just" defTabSz="914400" rtl="0" eaLnBrk="0" fontAlgn="base" latinLnBrk="0" hangingPunct="0">
              <a:lnSpc>
                <a:spcPct val="100000"/>
              </a:lnSpc>
              <a:spcBef>
                <a:spcPct val="0"/>
              </a:spcBef>
              <a:spcAft>
                <a:spcPct val="0"/>
              </a:spcAft>
              <a:buClrTx/>
              <a:buSzTx/>
              <a:buFontTx/>
              <a:buNone/>
              <a:tabLst>
                <a:tab pos="900113" algn="l"/>
              </a:tabLst>
            </a:pPr>
            <a:endParaRPr lang="en-US" sz="2800" dirty="0" smtClean="0">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900113" algn="l"/>
              </a:tabLst>
            </a:pPr>
            <a:endParaRPr kumimoji="0" lang="en-US"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900113" algn="l"/>
              </a:tabLst>
            </a:pPr>
            <a:endParaRPr kumimoji="0" lang="en-US"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900113" algn="l"/>
              </a:tabLst>
            </a:pPr>
            <a:r>
              <a:rPr kumimoji="0" lang="en-US"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Bayesian Decision Theory:</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Introduction, continuous features – two categories classifications, minimum error-rate classification-zero–one loss function, classifiers,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discriminant</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functions, and decision surface</a:t>
            </a: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0"/>
            <a:ext cx="9144000" cy="68634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and if for every x we insure that P(</a:t>
            </a:r>
            <a:r>
              <a:rPr lang="en-US" sz="2200" dirty="0" err="1" smtClean="0">
                <a:latin typeface="Times New Roman" pitchFamily="18" charset="0"/>
                <a:cs typeface="Times New Roman" pitchFamily="18" charset="0"/>
              </a:rPr>
              <a:t>error|x</a:t>
            </a:r>
            <a:r>
              <a:rPr lang="en-US" sz="2200" dirty="0" smtClean="0">
                <a:latin typeface="Times New Roman" pitchFamily="18" charset="0"/>
                <a:cs typeface="Times New Roman" pitchFamily="18" charset="0"/>
              </a:rPr>
              <a:t>) is as small as possible, then the integral must be as small as possible. Thus we have justified the following </a:t>
            </a:r>
            <a:r>
              <a:rPr lang="en-US" sz="2200" dirty="0" err="1" smtClean="0">
                <a:latin typeface="Times New Roman" pitchFamily="18" charset="0"/>
                <a:cs typeface="Times New Roman" pitchFamily="18" charset="0"/>
              </a:rPr>
              <a:t>Bayes</a:t>
            </a:r>
            <a:r>
              <a:rPr lang="en-US" sz="2200" dirty="0" smtClean="0">
                <a:latin typeface="Times New Roman" pitchFamily="18" charset="0"/>
                <a:cs typeface="Times New Roman" pitchFamily="18" charset="0"/>
              </a:rPr>
              <a:t>’ decision rule for minimizing the probability of error:</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b="1" dirty="0" err="1" smtClean="0">
                <a:latin typeface="Times New Roman" pitchFamily="18" charset="0"/>
                <a:cs typeface="Times New Roman" pitchFamily="18" charset="0"/>
              </a:rPr>
              <a:t>Bayes</a:t>
            </a:r>
            <a:r>
              <a:rPr lang="en-US" sz="2200" b="1" dirty="0" smtClean="0">
                <a:latin typeface="Times New Roman" pitchFamily="18" charset="0"/>
                <a:cs typeface="Times New Roman" pitchFamily="18" charset="0"/>
              </a:rPr>
              <a:t>’ Decision rule:</a:t>
            </a:r>
            <a:r>
              <a:rPr lang="en-US" sz="2200" dirty="0" smtClean="0">
                <a:latin typeface="Times New Roman" pitchFamily="18" charset="0"/>
                <a:cs typeface="Times New Roman" pitchFamily="18" charset="0"/>
              </a:rPr>
              <a:t> Decide ω1 if P(ω1|x) &gt; P(ω2|x); </a:t>
            </a: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Otherwise decide ω2,</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and P(</a:t>
            </a:r>
            <a:r>
              <a:rPr lang="en-US" sz="2200" dirty="0" err="1" smtClean="0">
                <a:latin typeface="Times New Roman" pitchFamily="18" charset="0"/>
                <a:cs typeface="Times New Roman" pitchFamily="18" charset="0"/>
              </a:rPr>
              <a:t>error|x</a:t>
            </a:r>
            <a:r>
              <a:rPr lang="en-US" sz="2200" dirty="0" smtClean="0">
                <a:latin typeface="Times New Roman" pitchFamily="18" charset="0"/>
                <a:cs typeface="Times New Roman" pitchFamily="18" charset="0"/>
              </a:rPr>
              <a:t>) = min [P(ω1|x), P(ω2|x)].</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b="1" dirty="0" smtClean="0">
                <a:latin typeface="Times New Roman" pitchFamily="18" charset="0"/>
                <a:cs typeface="Times New Roman" pitchFamily="18" charset="0"/>
              </a:rPr>
              <a:t>Evidence:</a:t>
            </a:r>
            <a:r>
              <a:rPr lang="en-US" sz="2200" dirty="0" smtClean="0">
                <a:latin typeface="Times New Roman" pitchFamily="18" charset="0"/>
                <a:cs typeface="Times New Roman" pitchFamily="18" charset="0"/>
              </a:rPr>
              <a:t> The evidence, p(x), is unimportant as far as making a decision is concerned. It is basically just a scale factor that states how frequently we will actually measure a pattern with feature value x and from above assures us that P(ω1|x) + P(ω2|x) = 1. By eliminating this scale factor, we obtain the following completely equivalent decision rule: </a:t>
            </a: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Decide ω1 if p(x|ω1)P(ω1) &gt; p(x|ω2)P(ω2);      otherwise decide ω2.</a:t>
            </a:r>
          </a:p>
        </p:txBody>
      </p:sp>
      <p:pic>
        <p:nvPicPr>
          <p:cNvPr id="3074" name="Picture 2"/>
          <p:cNvPicPr>
            <a:picLocks noChangeAspect="1" noChangeArrowheads="1"/>
          </p:cNvPicPr>
          <p:nvPr/>
        </p:nvPicPr>
        <p:blipFill>
          <a:blip r:embed="rId2"/>
          <a:srcRect/>
          <a:stretch>
            <a:fillRect/>
          </a:stretch>
        </p:blipFill>
        <p:spPr bwMode="auto">
          <a:xfrm>
            <a:off x="381000" y="304801"/>
            <a:ext cx="8458200" cy="914399"/>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0"/>
            <a:ext cx="9144000" cy="58169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lvl="0" indent="-514350" algn="just" fontAlgn="base">
              <a:spcBef>
                <a:spcPct val="0"/>
              </a:spcBef>
              <a:spcAft>
                <a:spcPct val="0"/>
              </a:spcAft>
              <a:buAutoNum type="romanLcParenR"/>
              <a:tabLst>
                <a:tab pos="900113" algn="l"/>
              </a:tabLst>
            </a:pPr>
            <a:r>
              <a:rPr lang="en-US" sz="2200" dirty="0" smtClean="0">
                <a:latin typeface="Times New Roman" pitchFamily="18" charset="0"/>
                <a:cs typeface="Times New Roman" pitchFamily="18" charset="0"/>
              </a:rPr>
              <a:t>If for some x we have p(x|ω1) = p(x|ω2), then that particular observation gives us no information about the state of nature; in this case, the decision hinges entirely on the prior probabilities. </a:t>
            </a:r>
          </a:p>
          <a:p>
            <a:pPr marL="514350" lvl="0" indent="-514350" algn="just" fontAlgn="base">
              <a:spcBef>
                <a:spcPct val="0"/>
              </a:spcBef>
              <a:spcAft>
                <a:spcPct val="0"/>
              </a:spcAft>
              <a:buAutoNum type="romanLcParenR"/>
              <a:tabLst>
                <a:tab pos="900113" algn="l"/>
              </a:tabLst>
            </a:pPr>
            <a:endParaRPr lang="en-US" sz="2200" dirty="0" smtClean="0">
              <a:latin typeface="Times New Roman" pitchFamily="18" charset="0"/>
              <a:cs typeface="Times New Roman" pitchFamily="18" charset="0"/>
            </a:endParaRPr>
          </a:p>
          <a:p>
            <a:pPr marL="514350" lvl="0" indent="-514350" algn="just" fontAlgn="base">
              <a:spcBef>
                <a:spcPct val="0"/>
              </a:spcBef>
              <a:spcAft>
                <a:spcPct val="0"/>
              </a:spcAft>
              <a:buAutoNum type="romanLcParenR"/>
              <a:tabLst>
                <a:tab pos="900113" algn="l"/>
              </a:tabLst>
            </a:pPr>
            <a:r>
              <a:rPr lang="en-US" sz="2200" dirty="0" smtClean="0">
                <a:latin typeface="Times New Roman" pitchFamily="18" charset="0"/>
                <a:cs typeface="Times New Roman" pitchFamily="18" charset="0"/>
              </a:rPr>
              <a:t>On the other hand, if P(ω1) = P(ω2), then the states of nature are equally probable; in this case the decision is based entirely on the likelihoods p(</a:t>
            </a:r>
            <a:r>
              <a:rPr lang="en-US" sz="2200" dirty="0" err="1" smtClean="0">
                <a:latin typeface="Times New Roman" pitchFamily="18" charset="0"/>
                <a:cs typeface="Times New Roman" pitchFamily="18" charset="0"/>
              </a:rPr>
              <a:t>x|ωj</a:t>
            </a:r>
            <a:r>
              <a:rPr lang="en-US" sz="2200" dirty="0" smtClean="0">
                <a:latin typeface="Times New Roman" pitchFamily="18" charset="0"/>
                <a:cs typeface="Times New Roman" pitchFamily="18" charset="0"/>
              </a:rPr>
              <a:t> ).</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3200" b="1" dirty="0" smtClean="0">
                <a:latin typeface="Times New Roman" pitchFamily="18" charset="0"/>
                <a:cs typeface="Times New Roman" pitchFamily="18" charset="0"/>
              </a:rPr>
              <a:t>Bayesian Decision Theory – Continuous Features:</a:t>
            </a:r>
          </a:p>
          <a:p>
            <a:pPr lvl="0" algn="just" fontAlgn="base">
              <a:spcBef>
                <a:spcPct val="0"/>
              </a:spcBef>
              <a:spcAft>
                <a:spcPct val="0"/>
              </a:spcAft>
              <a:tabLst>
                <a:tab pos="900113" algn="l"/>
              </a:tabLst>
            </a:pPr>
            <a:endParaRPr lang="en-US" sz="3200" b="1"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We shall now formalize the ideas just considered, and generalize them in four ways: </a:t>
            </a: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by allowing the use of more than one feature </a:t>
            </a: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by allowing more than two states of nature </a:t>
            </a: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by allowing actions other than merely deciding the state of nature </a:t>
            </a: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by introducing a loss function more general than the probability of error.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0"/>
            <a:ext cx="9144000" cy="486287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lvl="0" indent="-514350" algn="just" fontAlgn="base">
              <a:spcBef>
                <a:spcPct val="0"/>
              </a:spcBef>
              <a:spcAft>
                <a:spcPct val="0"/>
              </a:spcAft>
              <a:tabLst>
                <a:tab pos="900113" algn="l"/>
              </a:tabLst>
            </a:pPr>
            <a:r>
              <a:rPr lang="en-US" sz="2400" dirty="0" smtClean="0"/>
              <a:t> </a:t>
            </a:r>
            <a:r>
              <a:rPr lang="en-US" sz="2200" b="1" dirty="0" smtClean="0">
                <a:latin typeface="Times New Roman" pitchFamily="18" charset="0"/>
                <a:cs typeface="Times New Roman" pitchFamily="18" charset="0"/>
              </a:rPr>
              <a:t>Feature Space:</a:t>
            </a:r>
            <a:r>
              <a:rPr lang="en-US" sz="2200" dirty="0" smtClean="0">
                <a:latin typeface="Times New Roman" pitchFamily="18" charset="0"/>
                <a:cs typeface="Times New Roman" pitchFamily="18" charset="0"/>
              </a:rPr>
              <a:t> Allowing the use of more than one feature merely requires replacing the scalar x by the feature vector x, where x is in a d-dimensional Euclidean space R</a:t>
            </a:r>
            <a:r>
              <a:rPr lang="en-US" sz="2200" baseline="30000" dirty="0" smtClean="0">
                <a:latin typeface="Times New Roman" pitchFamily="18" charset="0"/>
                <a:cs typeface="Times New Roman" pitchFamily="18" charset="0"/>
              </a:rPr>
              <a:t>d</a:t>
            </a:r>
            <a:r>
              <a:rPr lang="en-US" sz="2200" dirty="0" smtClean="0">
                <a:latin typeface="Times New Roman" pitchFamily="18" charset="0"/>
                <a:cs typeface="Times New Roman" pitchFamily="18" charset="0"/>
              </a:rPr>
              <a:t> , called the feature space. </a:t>
            </a:r>
          </a:p>
          <a:p>
            <a:pPr marL="514350" lvl="0" indent="-51435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marL="514350" lvl="0" indent="-514350" algn="just" fontAlgn="base">
              <a:spcBef>
                <a:spcPct val="0"/>
              </a:spcBef>
              <a:spcAft>
                <a:spcPct val="0"/>
              </a:spcAft>
              <a:tabLst>
                <a:tab pos="900113" algn="l"/>
              </a:tabLst>
            </a:pPr>
            <a:r>
              <a:rPr lang="en-US" sz="2200" dirty="0" smtClean="0">
                <a:latin typeface="Times New Roman" pitchFamily="18" charset="0"/>
                <a:cs typeface="Times New Roman" pitchFamily="18" charset="0"/>
              </a:rPr>
              <a:t>Allowing more than two states of nature provides us with a useful generalization for a small notational expense. </a:t>
            </a:r>
          </a:p>
          <a:p>
            <a:pPr marL="514350" lvl="0" indent="-51435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marL="514350" lvl="0" indent="-514350" algn="just" fontAlgn="base">
              <a:spcBef>
                <a:spcPct val="0"/>
              </a:spcBef>
              <a:spcAft>
                <a:spcPct val="0"/>
              </a:spcAft>
              <a:tabLst>
                <a:tab pos="900113" algn="l"/>
              </a:tabLst>
            </a:pPr>
            <a:r>
              <a:rPr lang="en-US" sz="2200" dirty="0" smtClean="0">
                <a:latin typeface="Times New Roman" pitchFamily="18" charset="0"/>
                <a:cs typeface="Times New Roman" pitchFamily="18" charset="0"/>
              </a:rPr>
              <a:t>Allowing actions other than classification primarily allows the possibility of rejection, i.e., of refusing to make a decision in close cases; this is a useful option if being indecisive is not too costly. </a:t>
            </a:r>
          </a:p>
          <a:p>
            <a:pPr marL="514350" lvl="0" indent="-51435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marL="514350" lvl="0" indent="-514350" algn="just" fontAlgn="base">
              <a:spcBef>
                <a:spcPct val="0"/>
              </a:spcBef>
              <a:spcAft>
                <a:spcPct val="0"/>
              </a:spcAft>
              <a:tabLst>
                <a:tab pos="900113" algn="l"/>
              </a:tabLst>
            </a:pPr>
            <a:r>
              <a:rPr lang="en-US" sz="2200" dirty="0" smtClean="0">
                <a:latin typeface="Times New Roman" pitchFamily="18" charset="0"/>
                <a:cs typeface="Times New Roman" pitchFamily="18" charset="0"/>
              </a:rPr>
              <a:t>Loss function: Formally, the loss function states exactly how costly each action is, and is used to convert a probability determination into a decision. </a:t>
            </a:r>
          </a:p>
          <a:p>
            <a:pPr marL="514350" lvl="0" indent="-51435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0"/>
            <a:ext cx="91440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lvl="0" indent="-514350" algn="just" fontAlgn="base">
              <a:spcBef>
                <a:spcPct val="0"/>
              </a:spcBef>
              <a:spcAft>
                <a:spcPct val="0"/>
              </a:spcAft>
              <a:tabLst>
                <a:tab pos="900113" algn="l"/>
              </a:tabLst>
            </a:pPr>
            <a:r>
              <a:rPr lang="en-US" sz="2400" dirty="0" smtClean="0"/>
              <a:t> 	</a:t>
            </a:r>
            <a:r>
              <a:rPr lang="en-US" sz="2200" dirty="0" smtClean="0">
                <a:latin typeface="Times New Roman" pitchFamily="18" charset="0"/>
                <a:cs typeface="Times New Roman" pitchFamily="18" charset="0"/>
              </a:rPr>
              <a:t>Let ω</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 ..., </a:t>
            </a:r>
            <a:r>
              <a:rPr lang="en-US" sz="2200" dirty="0" err="1" smtClean="0">
                <a:latin typeface="Times New Roman" pitchFamily="18" charset="0"/>
                <a:cs typeface="Times New Roman" pitchFamily="18" charset="0"/>
              </a:rPr>
              <a:t>ω</a:t>
            </a:r>
            <a:r>
              <a:rPr lang="en-US" sz="2200" baseline="-25000" dirty="0" err="1" smtClean="0">
                <a:latin typeface="Times New Roman" pitchFamily="18" charset="0"/>
                <a:cs typeface="Times New Roman" pitchFamily="18" charset="0"/>
              </a:rPr>
              <a:t>c</a:t>
            </a:r>
            <a:r>
              <a:rPr lang="en-US" sz="2200" dirty="0" smtClean="0">
                <a:latin typeface="Times New Roman" pitchFamily="18" charset="0"/>
                <a:cs typeface="Times New Roman" pitchFamily="18" charset="0"/>
              </a:rPr>
              <a:t> be the finite set of c states of nature (“categories”) and α</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 ..., </a:t>
            </a:r>
          </a:p>
          <a:p>
            <a:pPr marL="514350" lvl="0" indent="-514350" algn="just" fontAlgn="base">
              <a:spcBef>
                <a:spcPct val="0"/>
              </a:spcBef>
              <a:spcAft>
                <a:spcPct val="0"/>
              </a:spcAft>
              <a:tabLst>
                <a:tab pos="900113" algn="l"/>
              </a:tabLst>
            </a:pPr>
            <a:r>
              <a:rPr lang="en-US" sz="2200" dirty="0" err="1" smtClean="0">
                <a:latin typeface="Times New Roman" pitchFamily="18" charset="0"/>
                <a:cs typeface="Times New Roman" pitchFamily="18" charset="0"/>
              </a:rPr>
              <a:t>α</a:t>
            </a:r>
            <a:r>
              <a:rPr lang="en-US" sz="2200" baseline="-25000" dirty="0" err="1" smtClean="0">
                <a:latin typeface="Times New Roman" pitchFamily="18" charset="0"/>
                <a:cs typeface="Times New Roman" pitchFamily="18" charset="0"/>
              </a:rPr>
              <a:t>a</a:t>
            </a:r>
            <a:r>
              <a:rPr lang="en-US" sz="2200" dirty="0" smtClean="0">
                <a:latin typeface="Times New Roman" pitchFamily="18" charset="0"/>
                <a:cs typeface="Times New Roman" pitchFamily="18" charset="0"/>
              </a:rPr>
              <a:t> be the finite set of a possible actions. The loss function λ(</a:t>
            </a:r>
            <a:r>
              <a:rPr lang="en-US" sz="2200" dirty="0" err="1" smtClean="0">
                <a:latin typeface="Times New Roman" pitchFamily="18" charset="0"/>
                <a:cs typeface="Times New Roman" pitchFamily="18" charset="0"/>
              </a:rPr>
              <a:t>α</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ω</a:t>
            </a:r>
            <a:r>
              <a:rPr lang="en-US" sz="2200" baseline="-25000" dirty="0" err="1" smtClean="0">
                <a:latin typeface="Times New Roman" pitchFamily="18" charset="0"/>
                <a:cs typeface="Times New Roman" pitchFamily="18" charset="0"/>
              </a:rPr>
              <a:t>j</a:t>
            </a:r>
            <a:r>
              <a:rPr lang="en-US" sz="2200" dirty="0" smtClean="0">
                <a:latin typeface="Times New Roman" pitchFamily="18" charset="0"/>
                <a:cs typeface="Times New Roman" pitchFamily="18" charset="0"/>
              </a:rPr>
              <a:t> ) describes </a:t>
            </a:r>
          </a:p>
          <a:p>
            <a:pPr marL="514350" lvl="0" indent="-514350" algn="just" fontAlgn="base">
              <a:spcBef>
                <a:spcPct val="0"/>
              </a:spcBef>
              <a:spcAft>
                <a:spcPct val="0"/>
              </a:spcAft>
              <a:tabLst>
                <a:tab pos="900113" algn="l"/>
              </a:tabLst>
            </a:pPr>
            <a:r>
              <a:rPr lang="en-US" sz="2200" dirty="0" smtClean="0">
                <a:latin typeface="Times New Roman" pitchFamily="18" charset="0"/>
                <a:cs typeface="Times New Roman" pitchFamily="18" charset="0"/>
              </a:rPr>
              <a:t>the loss incurred for taking action </a:t>
            </a:r>
            <a:r>
              <a:rPr lang="en-US" sz="2200" dirty="0" err="1" smtClean="0">
                <a:latin typeface="Times New Roman" pitchFamily="18" charset="0"/>
                <a:cs typeface="Times New Roman" pitchFamily="18" charset="0"/>
              </a:rPr>
              <a:t>α</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when the state of nature is </a:t>
            </a:r>
            <a:r>
              <a:rPr lang="en-US" sz="2200" dirty="0" err="1" smtClean="0">
                <a:latin typeface="Times New Roman" pitchFamily="18" charset="0"/>
                <a:cs typeface="Times New Roman" pitchFamily="18" charset="0"/>
              </a:rPr>
              <a:t>ω</a:t>
            </a:r>
            <a:r>
              <a:rPr lang="en-US" sz="2200" baseline="-25000" dirty="0" err="1" smtClean="0">
                <a:latin typeface="Times New Roman" pitchFamily="18" charset="0"/>
                <a:cs typeface="Times New Roman" pitchFamily="18" charset="0"/>
              </a:rPr>
              <a:t>j</a:t>
            </a:r>
            <a:r>
              <a:rPr lang="en-US" sz="2200" dirty="0" smtClean="0">
                <a:latin typeface="Times New Roman" pitchFamily="18" charset="0"/>
                <a:cs typeface="Times New Roman" pitchFamily="18" charset="0"/>
              </a:rPr>
              <a:t> . </a:t>
            </a:r>
          </a:p>
          <a:p>
            <a:pPr marL="514350" lvl="0" indent="-51435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marL="514350" lvl="0" indent="-514350" algn="just" fontAlgn="base">
              <a:spcBef>
                <a:spcPct val="0"/>
              </a:spcBef>
              <a:spcAft>
                <a:spcPct val="0"/>
              </a:spcAft>
              <a:tabLst>
                <a:tab pos="900113" algn="l"/>
              </a:tabLst>
            </a:pPr>
            <a:r>
              <a:rPr lang="en-US" sz="2200" dirty="0" smtClean="0">
                <a:latin typeface="Times New Roman" pitchFamily="18" charset="0"/>
                <a:cs typeface="Times New Roman" pitchFamily="18" charset="0"/>
              </a:rPr>
              <a:t>	Let the feature vector x be a d-component vector-valued random variable, </a:t>
            </a:r>
          </a:p>
          <a:p>
            <a:pPr marL="514350" lvl="0" indent="-514350" algn="just" fontAlgn="base">
              <a:spcBef>
                <a:spcPct val="0"/>
              </a:spcBef>
              <a:spcAft>
                <a:spcPct val="0"/>
              </a:spcAft>
              <a:tabLst>
                <a:tab pos="900113" algn="l"/>
              </a:tabLst>
            </a:pPr>
            <a:r>
              <a:rPr lang="en-US" sz="2200" dirty="0" smtClean="0">
                <a:latin typeface="Times New Roman" pitchFamily="18" charset="0"/>
                <a:cs typeface="Times New Roman" pitchFamily="18" charset="0"/>
              </a:rPr>
              <a:t>and let p(</a:t>
            </a:r>
            <a:r>
              <a:rPr lang="en-US" sz="2200" dirty="0" err="1" smtClean="0">
                <a:latin typeface="Times New Roman" pitchFamily="18" charset="0"/>
                <a:cs typeface="Times New Roman" pitchFamily="18" charset="0"/>
              </a:rPr>
              <a:t>x|ω</a:t>
            </a:r>
            <a:r>
              <a:rPr lang="en-US" sz="2200" baseline="-25000" dirty="0" err="1" smtClean="0">
                <a:latin typeface="Times New Roman" pitchFamily="18" charset="0"/>
                <a:cs typeface="Times New Roman" pitchFamily="18" charset="0"/>
              </a:rPr>
              <a:t>j</a:t>
            </a:r>
            <a:r>
              <a:rPr lang="en-US" sz="2200" dirty="0" smtClean="0">
                <a:latin typeface="Times New Roman" pitchFamily="18" charset="0"/>
                <a:cs typeface="Times New Roman" pitchFamily="18" charset="0"/>
              </a:rPr>
              <a:t> ) be the state conditional probability density function for x — the </a:t>
            </a:r>
          </a:p>
          <a:p>
            <a:pPr marL="514350" lvl="0" indent="-514350" algn="just" fontAlgn="base">
              <a:spcBef>
                <a:spcPct val="0"/>
              </a:spcBef>
              <a:spcAft>
                <a:spcPct val="0"/>
              </a:spcAft>
              <a:tabLst>
                <a:tab pos="900113" algn="l"/>
              </a:tabLst>
            </a:pPr>
            <a:r>
              <a:rPr lang="en-US" sz="2200" dirty="0" smtClean="0">
                <a:latin typeface="Times New Roman" pitchFamily="18" charset="0"/>
                <a:cs typeface="Times New Roman" pitchFamily="18" charset="0"/>
              </a:rPr>
              <a:t>probability density function for x conditioned on </a:t>
            </a:r>
            <a:r>
              <a:rPr lang="en-US" sz="2200" dirty="0" err="1" smtClean="0">
                <a:latin typeface="Times New Roman" pitchFamily="18" charset="0"/>
                <a:cs typeface="Times New Roman" pitchFamily="18" charset="0"/>
              </a:rPr>
              <a:t>ω</a:t>
            </a:r>
            <a:r>
              <a:rPr lang="en-US" sz="2200" baseline="-25000" dirty="0" err="1" smtClean="0">
                <a:latin typeface="Times New Roman" pitchFamily="18" charset="0"/>
                <a:cs typeface="Times New Roman" pitchFamily="18" charset="0"/>
              </a:rPr>
              <a:t>j</a:t>
            </a:r>
            <a:r>
              <a:rPr lang="en-US" sz="2200" dirty="0" smtClean="0">
                <a:latin typeface="Times New Roman" pitchFamily="18" charset="0"/>
                <a:cs typeface="Times New Roman" pitchFamily="18" charset="0"/>
              </a:rPr>
              <a:t> being the true state of </a:t>
            </a:r>
          </a:p>
          <a:p>
            <a:pPr marL="514350" lvl="0" indent="-514350" algn="just" fontAlgn="base">
              <a:spcBef>
                <a:spcPct val="0"/>
              </a:spcBef>
              <a:spcAft>
                <a:spcPct val="0"/>
              </a:spcAft>
              <a:tabLst>
                <a:tab pos="900113" algn="l"/>
              </a:tabLst>
            </a:pPr>
            <a:r>
              <a:rPr lang="en-US" sz="2200" dirty="0" smtClean="0">
                <a:latin typeface="Times New Roman" pitchFamily="18" charset="0"/>
                <a:cs typeface="Times New Roman" pitchFamily="18" charset="0"/>
              </a:rPr>
              <a:t>nature. </a:t>
            </a:r>
          </a:p>
          <a:p>
            <a:pPr marL="514350" lvl="0" indent="-51435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marL="514350" lvl="0" indent="-514350" algn="just" fontAlgn="base">
              <a:spcBef>
                <a:spcPct val="0"/>
              </a:spcBef>
              <a:spcAft>
                <a:spcPct val="0"/>
              </a:spcAft>
              <a:tabLst>
                <a:tab pos="900113" algn="l"/>
              </a:tabLst>
            </a:pPr>
            <a:r>
              <a:rPr lang="en-US" sz="2200" dirty="0" smtClean="0">
                <a:latin typeface="Times New Roman" pitchFamily="18" charset="0"/>
                <a:cs typeface="Times New Roman" pitchFamily="18" charset="0"/>
              </a:rPr>
              <a:t>	As before, P(</a:t>
            </a:r>
            <a:r>
              <a:rPr lang="en-US" sz="2200" dirty="0" err="1" smtClean="0">
                <a:latin typeface="Times New Roman" pitchFamily="18" charset="0"/>
                <a:cs typeface="Times New Roman" pitchFamily="18" charset="0"/>
              </a:rPr>
              <a:t>ω</a:t>
            </a:r>
            <a:r>
              <a:rPr lang="en-US" sz="2200" baseline="-25000" dirty="0" err="1" smtClean="0">
                <a:latin typeface="Times New Roman" pitchFamily="18" charset="0"/>
                <a:cs typeface="Times New Roman" pitchFamily="18" charset="0"/>
              </a:rPr>
              <a:t>j</a:t>
            </a:r>
            <a:r>
              <a:rPr lang="en-US" sz="2200" dirty="0" smtClean="0">
                <a:latin typeface="Times New Roman" pitchFamily="18" charset="0"/>
                <a:cs typeface="Times New Roman" pitchFamily="18" charset="0"/>
              </a:rPr>
              <a:t> ) describes the prior probability that nature is in state </a:t>
            </a:r>
            <a:r>
              <a:rPr lang="en-US" sz="2200" dirty="0" err="1" smtClean="0">
                <a:latin typeface="Times New Roman" pitchFamily="18" charset="0"/>
                <a:cs typeface="Times New Roman" pitchFamily="18" charset="0"/>
              </a:rPr>
              <a:t>ω</a:t>
            </a:r>
            <a:r>
              <a:rPr lang="en-US" sz="2200" baseline="-25000" dirty="0" err="1" smtClean="0">
                <a:latin typeface="Times New Roman" pitchFamily="18" charset="0"/>
                <a:cs typeface="Times New Roman" pitchFamily="18" charset="0"/>
              </a:rPr>
              <a:t>j</a:t>
            </a:r>
            <a:r>
              <a:rPr lang="en-US" sz="2200" baseline="-25000" dirty="0" smtClean="0">
                <a:latin typeface="Times New Roman" pitchFamily="18" charset="0"/>
                <a:cs typeface="Times New Roman" pitchFamily="18" charset="0"/>
              </a:rPr>
              <a:t>.</a:t>
            </a:r>
            <a:r>
              <a:rPr lang="en-US" sz="2200" dirty="0" smtClean="0">
                <a:latin typeface="Times New Roman" pitchFamily="18" charset="0"/>
                <a:cs typeface="Times New Roman" pitchFamily="18" charset="0"/>
              </a:rPr>
              <a:t> </a:t>
            </a:r>
          </a:p>
          <a:p>
            <a:pPr marL="514350" lvl="0" indent="-514350" algn="just" fontAlgn="base">
              <a:spcBef>
                <a:spcPct val="0"/>
              </a:spcBef>
              <a:spcAft>
                <a:spcPct val="0"/>
              </a:spcAft>
              <a:tabLst>
                <a:tab pos="900113" algn="l"/>
              </a:tabLst>
            </a:pPr>
            <a:r>
              <a:rPr lang="en-US" sz="2200" dirty="0" smtClean="0">
                <a:latin typeface="Times New Roman" pitchFamily="18" charset="0"/>
                <a:cs typeface="Times New Roman" pitchFamily="18" charset="0"/>
              </a:rPr>
              <a:t>Then the posterior probability P(ω |x) can be computed from p(</a:t>
            </a:r>
            <a:r>
              <a:rPr lang="en-US" sz="2200" dirty="0" err="1" smtClean="0">
                <a:latin typeface="Times New Roman" pitchFamily="18" charset="0"/>
                <a:cs typeface="Times New Roman" pitchFamily="18" charset="0"/>
              </a:rPr>
              <a:t>x|ω</a:t>
            </a:r>
            <a:r>
              <a:rPr lang="en-US" sz="2200" baseline="-25000" dirty="0" err="1" smtClean="0">
                <a:latin typeface="Times New Roman" pitchFamily="18" charset="0"/>
                <a:cs typeface="Times New Roman" pitchFamily="18" charset="0"/>
              </a:rPr>
              <a:t>j</a:t>
            </a:r>
            <a:r>
              <a:rPr lang="en-US" sz="2200" dirty="0" smtClean="0">
                <a:latin typeface="Times New Roman" pitchFamily="18" charset="0"/>
                <a:cs typeface="Times New Roman" pitchFamily="18" charset="0"/>
              </a:rPr>
              <a:t> ) by </a:t>
            </a:r>
            <a:r>
              <a:rPr lang="en-US" sz="2200" dirty="0" err="1" smtClean="0">
                <a:latin typeface="Times New Roman" pitchFamily="18" charset="0"/>
                <a:cs typeface="Times New Roman" pitchFamily="18" charset="0"/>
              </a:rPr>
              <a:t>Bayes</a:t>
            </a:r>
            <a:r>
              <a:rPr lang="en-US" sz="2200" dirty="0" smtClean="0">
                <a:latin typeface="Times New Roman" pitchFamily="18" charset="0"/>
                <a:cs typeface="Times New Roman" pitchFamily="18" charset="0"/>
              </a:rPr>
              <a:t>’ </a:t>
            </a:r>
          </a:p>
          <a:p>
            <a:pPr marL="514350" lvl="0" indent="-514350" algn="just" fontAlgn="base">
              <a:spcBef>
                <a:spcPct val="0"/>
              </a:spcBef>
              <a:spcAft>
                <a:spcPct val="0"/>
              </a:spcAft>
              <a:tabLst>
                <a:tab pos="900113" algn="l"/>
              </a:tabLst>
            </a:pPr>
            <a:r>
              <a:rPr lang="en-US" sz="2200" dirty="0" smtClean="0">
                <a:latin typeface="Times New Roman" pitchFamily="18" charset="0"/>
                <a:cs typeface="Times New Roman" pitchFamily="18" charset="0"/>
              </a:rPr>
              <a:t>formula:</a:t>
            </a:r>
          </a:p>
          <a:p>
            <a:pPr marL="514350" lvl="0" indent="-51435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srcRect/>
          <a:stretch>
            <a:fillRect/>
          </a:stretch>
        </p:blipFill>
        <p:spPr bwMode="auto">
          <a:xfrm>
            <a:off x="304800" y="4191000"/>
            <a:ext cx="8686800" cy="22860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0"/>
            <a:ext cx="9144000" cy="60631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lvl="0" indent="-514350" algn="just" fontAlgn="base">
              <a:spcBef>
                <a:spcPct val="0"/>
              </a:spcBef>
              <a:spcAft>
                <a:spcPct val="0"/>
              </a:spcAft>
              <a:tabLst>
                <a:tab pos="900113" algn="l"/>
              </a:tabLst>
            </a:pPr>
            <a:r>
              <a:rPr lang="en-US" sz="2400" dirty="0" smtClean="0"/>
              <a:t> 				</a:t>
            </a:r>
            <a:r>
              <a:rPr lang="en-US" sz="2200" dirty="0" smtClean="0">
                <a:latin typeface="Times New Roman" pitchFamily="18" charset="0"/>
                <a:cs typeface="Times New Roman" pitchFamily="18" charset="0"/>
              </a:rPr>
              <a:t> Suppose that we observe a particular x and that we contemplate taking action </a:t>
            </a:r>
            <a:r>
              <a:rPr lang="en-US" sz="2200" dirty="0" err="1" smtClean="0">
                <a:latin typeface="Times New Roman" pitchFamily="18" charset="0"/>
                <a:cs typeface="Times New Roman" pitchFamily="18" charset="0"/>
              </a:rPr>
              <a:t>αi</a:t>
            </a:r>
            <a:r>
              <a:rPr lang="en-US" sz="2200" dirty="0" smtClean="0">
                <a:latin typeface="Times New Roman" pitchFamily="18" charset="0"/>
                <a:cs typeface="Times New Roman" pitchFamily="18" charset="0"/>
              </a:rPr>
              <a:t> . If the true state of nature is </a:t>
            </a:r>
            <a:r>
              <a:rPr lang="en-US" sz="2200" dirty="0" err="1" smtClean="0">
                <a:latin typeface="Times New Roman" pitchFamily="18" charset="0"/>
                <a:cs typeface="Times New Roman" pitchFamily="18" charset="0"/>
              </a:rPr>
              <a:t>ω</a:t>
            </a:r>
            <a:r>
              <a:rPr lang="en-US" sz="2200" baseline="-25000" dirty="0" err="1" smtClean="0">
                <a:latin typeface="Times New Roman" pitchFamily="18" charset="0"/>
                <a:cs typeface="Times New Roman" pitchFamily="18" charset="0"/>
              </a:rPr>
              <a:t>j</a:t>
            </a:r>
            <a:r>
              <a:rPr lang="en-US" sz="2200" dirty="0" smtClean="0">
                <a:latin typeface="Times New Roman" pitchFamily="18" charset="0"/>
                <a:cs typeface="Times New Roman" pitchFamily="18" charset="0"/>
              </a:rPr>
              <a:t> , by definition we will incur the loss λ(</a:t>
            </a:r>
            <a:r>
              <a:rPr lang="en-US" sz="2200" dirty="0" err="1" smtClean="0">
                <a:latin typeface="Times New Roman" pitchFamily="18" charset="0"/>
                <a:cs typeface="Times New Roman" pitchFamily="18" charset="0"/>
              </a:rPr>
              <a:t>α</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ω</a:t>
            </a:r>
            <a:r>
              <a:rPr lang="en-US" sz="2200" baseline="-25000" dirty="0" err="1" smtClean="0">
                <a:latin typeface="Times New Roman" pitchFamily="18" charset="0"/>
                <a:cs typeface="Times New Roman" pitchFamily="18" charset="0"/>
              </a:rPr>
              <a:t>j</a:t>
            </a:r>
            <a:r>
              <a:rPr lang="en-US" sz="2200" dirty="0" smtClean="0">
                <a:latin typeface="Times New Roman" pitchFamily="18" charset="0"/>
                <a:cs typeface="Times New Roman" pitchFamily="18" charset="0"/>
              </a:rPr>
              <a:t> ). Since P(</a:t>
            </a:r>
            <a:r>
              <a:rPr lang="en-US" sz="2200" dirty="0" err="1" smtClean="0">
                <a:latin typeface="Times New Roman" pitchFamily="18" charset="0"/>
                <a:cs typeface="Times New Roman" pitchFamily="18" charset="0"/>
              </a:rPr>
              <a:t>ω</a:t>
            </a:r>
            <a:r>
              <a:rPr lang="en-US" sz="2200" baseline="-25000" dirty="0" err="1" smtClean="0">
                <a:latin typeface="Times New Roman" pitchFamily="18" charset="0"/>
                <a:cs typeface="Times New Roman" pitchFamily="18" charset="0"/>
              </a:rPr>
              <a:t>j</a:t>
            </a:r>
            <a:r>
              <a:rPr lang="en-US" sz="2200" dirty="0" smtClean="0">
                <a:latin typeface="Times New Roman" pitchFamily="18" charset="0"/>
                <a:cs typeface="Times New Roman" pitchFamily="18" charset="0"/>
              </a:rPr>
              <a:t> |x) is the probability that the true state of nature is </a:t>
            </a:r>
            <a:r>
              <a:rPr lang="en-US" sz="2200" dirty="0" err="1" smtClean="0">
                <a:latin typeface="Times New Roman" pitchFamily="18" charset="0"/>
                <a:cs typeface="Times New Roman" pitchFamily="18" charset="0"/>
              </a:rPr>
              <a:t>ω</a:t>
            </a:r>
            <a:r>
              <a:rPr lang="en-US" sz="2200" baseline="-25000" dirty="0" err="1" smtClean="0">
                <a:latin typeface="Times New Roman" pitchFamily="18" charset="0"/>
                <a:cs typeface="Times New Roman" pitchFamily="18" charset="0"/>
              </a:rPr>
              <a:t>j</a:t>
            </a:r>
            <a:r>
              <a:rPr lang="en-US" sz="2200" dirty="0" smtClean="0">
                <a:latin typeface="Times New Roman" pitchFamily="18" charset="0"/>
                <a:cs typeface="Times New Roman" pitchFamily="18" charset="0"/>
              </a:rPr>
              <a:t> , the expected loss associated with taking action </a:t>
            </a:r>
            <a:r>
              <a:rPr lang="en-US" sz="2200" dirty="0" err="1" smtClean="0">
                <a:latin typeface="Times New Roman" pitchFamily="18" charset="0"/>
                <a:cs typeface="Times New Roman" pitchFamily="18" charset="0"/>
              </a:rPr>
              <a:t>αi</a:t>
            </a:r>
            <a:r>
              <a:rPr lang="en-US" sz="2200" dirty="0" smtClean="0">
                <a:latin typeface="Times New Roman" pitchFamily="18" charset="0"/>
                <a:cs typeface="Times New Roman" pitchFamily="18" charset="0"/>
              </a:rPr>
              <a:t> is merely</a:t>
            </a:r>
          </a:p>
          <a:p>
            <a:pPr marL="514350" lvl="0" indent="-51435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marL="514350" lvl="0" indent="-51435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marL="514350" lvl="0" indent="-51435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marL="514350" lvl="0" indent="-514350" algn="just" fontAlgn="base">
              <a:spcBef>
                <a:spcPct val="0"/>
              </a:spcBef>
              <a:spcAft>
                <a:spcPct val="0"/>
              </a:spcAft>
              <a:tabLst>
                <a:tab pos="900113" algn="l"/>
              </a:tabLst>
            </a:pPr>
            <a:r>
              <a:rPr lang="en-US" sz="2400"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RISK:</a:t>
            </a:r>
            <a:r>
              <a:rPr lang="en-US" sz="22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In decision-theoretic terminology, an expected loss is called a risk, and R(</a:t>
            </a:r>
            <a:r>
              <a:rPr lang="en-US" sz="2400" dirty="0" err="1" smtClean="0">
                <a:latin typeface="Times New Roman" pitchFamily="18" charset="0"/>
                <a:cs typeface="Times New Roman" pitchFamily="18" charset="0"/>
              </a:rPr>
              <a:t>α</a:t>
            </a:r>
            <a:r>
              <a:rPr lang="en-US" sz="2400" baseline="-250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x) is called the conditional risk. Whenever we encounter a particular observation x, we can minimize our expected loss by selecting the action that minimizes the conditional risk. We shall now show that this </a:t>
            </a:r>
            <a:r>
              <a:rPr lang="en-US" sz="2400" dirty="0" err="1" smtClean="0">
                <a:latin typeface="Times New Roman" pitchFamily="18" charset="0"/>
                <a:cs typeface="Times New Roman" pitchFamily="18" charset="0"/>
              </a:rPr>
              <a:t>Bayes</a:t>
            </a:r>
            <a:r>
              <a:rPr lang="en-US" sz="2400" dirty="0" smtClean="0">
                <a:latin typeface="Times New Roman" pitchFamily="18" charset="0"/>
                <a:cs typeface="Times New Roman" pitchFamily="18" charset="0"/>
              </a:rPr>
              <a:t> decision procedure actually provides the optimal performance on an overall risk.</a:t>
            </a:r>
            <a:endParaRPr lang="en-US" sz="2200" dirty="0" smtClean="0">
              <a:latin typeface="Times New Roman" pitchFamily="18" charset="0"/>
              <a:cs typeface="Times New Roman" pitchFamily="18" charset="0"/>
            </a:endParaRPr>
          </a:p>
          <a:p>
            <a:pPr marL="514350" lvl="0" indent="-51435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marL="514350" lvl="0" indent="-51435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marL="514350" lvl="0" indent="-51435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srcRect/>
          <a:stretch>
            <a:fillRect/>
          </a:stretch>
        </p:blipFill>
        <p:spPr bwMode="auto">
          <a:xfrm>
            <a:off x="2590800" y="1752601"/>
            <a:ext cx="4343400" cy="990599"/>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52401"/>
            <a:ext cx="8534400" cy="5570756"/>
          </a:xfrm>
          <a:prstGeom prst="rect">
            <a:avLst/>
          </a:prstGeom>
        </p:spPr>
        <p:txBody>
          <a:bodyPr wrap="square">
            <a:spAutoFit/>
          </a:bodyPr>
          <a:lstStyle/>
          <a:p>
            <a:pPr algn="just"/>
            <a:r>
              <a:rPr lang="en-US" sz="2400" b="1" dirty="0" smtClean="0">
                <a:latin typeface="Times New Roman" pitchFamily="18" charset="0"/>
                <a:cs typeface="Times New Roman" pitchFamily="18" charset="0"/>
              </a:rPr>
              <a:t>Rule :</a:t>
            </a:r>
            <a:r>
              <a:rPr lang="en-US" sz="2400" b="1" dirty="0" smtClean="0"/>
              <a:t>	</a:t>
            </a:r>
            <a:r>
              <a:rPr lang="en-US" sz="2200" dirty="0" smtClean="0">
                <a:latin typeface="Times New Roman" pitchFamily="18" charset="0"/>
                <a:cs typeface="Times New Roman" pitchFamily="18" charset="0"/>
              </a:rPr>
              <a:t> A general decision rule is a function α(x) that tells us which action to take for every possible observation. To be more specific, for every x the decision function α(x) assumes one of the a values α</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 ..., </a:t>
            </a:r>
            <a:r>
              <a:rPr lang="en-US" sz="2200" dirty="0" err="1" smtClean="0">
                <a:latin typeface="Times New Roman" pitchFamily="18" charset="0"/>
                <a:cs typeface="Times New Roman" pitchFamily="18" charset="0"/>
              </a:rPr>
              <a:t>α</a:t>
            </a:r>
            <a:r>
              <a:rPr lang="en-US" sz="2200" baseline="-25000" dirty="0" err="1" smtClean="0">
                <a:latin typeface="Times New Roman" pitchFamily="18" charset="0"/>
                <a:cs typeface="Times New Roman" pitchFamily="18" charset="0"/>
              </a:rPr>
              <a:t>a</a:t>
            </a:r>
            <a:r>
              <a:rPr lang="en-US" sz="2200" dirty="0" smtClean="0">
                <a:latin typeface="Times New Roman" pitchFamily="18" charset="0"/>
                <a:cs typeface="Times New Roman" pitchFamily="18" charset="0"/>
              </a:rPr>
              <a:t>. </a:t>
            </a:r>
          </a:p>
          <a:p>
            <a:pPr algn="just"/>
            <a:r>
              <a:rPr lang="en-US" sz="2200" dirty="0" smtClean="0">
                <a:latin typeface="Times New Roman" pitchFamily="18" charset="0"/>
                <a:cs typeface="Times New Roman" pitchFamily="18" charset="0"/>
              </a:rPr>
              <a:t>	</a:t>
            </a:r>
          </a:p>
          <a:p>
            <a:pPr algn="just"/>
            <a:r>
              <a:rPr lang="en-US" sz="2200" dirty="0" smtClean="0">
                <a:latin typeface="Times New Roman" pitchFamily="18" charset="0"/>
                <a:cs typeface="Times New Roman" pitchFamily="18" charset="0"/>
              </a:rPr>
              <a:t>	The overall risk R is the expected loss associated with a given decision rule. Since R(</a:t>
            </a:r>
            <a:r>
              <a:rPr lang="en-US" sz="2200" dirty="0" err="1" smtClean="0">
                <a:latin typeface="Times New Roman" pitchFamily="18" charset="0"/>
                <a:cs typeface="Times New Roman" pitchFamily="18" charset="0"/>
              </a:rPr>
              <a:t>α</a:t>
            </a:r>
            <a:r>
              <a:rPr lang="en-US" sz="2200" baseline="-25000" dirty="0" err="1" smtClean="0">
                <a:latin typeface="Times New Roman" pitchFamily="18" charset="0"/>
                <a:cs typeface="Times New Roman" pitchFamily="18" charset="0"/>
              </a:rPr>
              <a:t>i</a:t>
            </a:r>
            <a:r>
              <a:rPr lang="en-US" sz="2200" baseline="-250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|x) is the conditional risk associated with action </a:t>
            </a:r>
            <a:r>
              <a:rPr lang="en-US" sz="2200" dirty="0" err="1" smtClean="0">
                <a:latin typeface="Times New Roman" pitchFamily="18" charset="0"/>
                <a:cs typeface="Times New Roman" pitchFamily="18" charset="0"/>
              </a:rPr>
              <a:t>α</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and since the decision rule specifies the action, the overall risk is given by:     </a:t>
            </a:r>
          </a:p>
          <a:p>
            <a:pPr algn="just"/>
            <a:r>
              <a:rPr lang="en-US" sz="2200" dirty="0" smtClean="0">
                <a:latin typeface="Times New Roman" pitchFamily="18" charset="0"/>
                <a:cs typeface="Times New Roman" pitchFamily="18" charset="0"/>
              </a:rPr>
              <a:t>          </a:t>
            </a: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r>
              <a:rPr lang="en-US" sz="2400" dirty="0" smtClean="0"/>
              <a:t>	</a:t>
            </a:r>
            <a:r>
              <a:rPr lang="en-US" sz="2200" dirty="0" smtClean="0">
                <a:latin typeface="Times New Roman" pitchFamily="18" charset="0"/>
                <a:cs typeface="Times New Roman" pitchFamily="18" charset="0"/>
              </a:rPr>
              <a:t>where </a:t>
            </a:r>
            <a:r>
              <a:rPr lang="en-US" sz="2200" dirty="0" err="1" smtClean="0">
                <a:latin typeface="Times New Roman" pitchFamily="18" charset="0"/>
                <a:cs typeface="Times New Roman" pitchFamily="18" charset="0"/>
              </a:rPr>
              <a:t>dx</a:t>
            </a:r>
            <a:r>
              <a:rPr lang="en-US" sz="2200" dirty="0" smtClean="0">
                <a:latin typeface="Times New Roman" pitchFamily="18" charset="0"/>
                <a:cs typeface="Times New Roman" pitchFamily="18" charset="0"/>
              </a:rPr>
              <a:t> is our notation for a d-space volume element, and where the integral extends over the entire feature space. Clearly, if α(x) is chosen so that R(</a:t>
            </a:r>
            <a:r>
              <a:rPr lang="en-US" sz="2200" dirty="0" err="1" smtClean="0">
                <a:latin typeface="Times New Roman" pitchFamily="18" charset="0"/>
                <a:cs typeface="Times New Roman" pitchFamily="18" charset="0"/>
              </a:rPr>
              <a:t>αi</a:t>
            </a:r>
            <a:r>
              <a:rPr lang="en-US" sz="2200" dirty="0" smtClean="0">
                <a:latin typeface="Times New Roman" pitchFamily="18" charset="0"/>
                <a:cs typeface="Times New Roman" pitchFamily="18" charset="0"/>
              </a:rPr>
              <a:t>(x)) is as small as possible for every x, then the overall risk will be minimized. This justifies the following statement of the </a:t>
            </a:r>
            <a:r>
              <a:rPr lang="en-US" sz="2200" dirty="0" err="1" smtClean="0">
                <a:latin typeface="Times New Roman" pitchFamily="18" charset="0"/>
                <a:cs typeface="Times New Roman" pitchFamily="18" charset="0"/>
              </a:rPr>
              <a:t>Bayes</a:t>
            </a:r>
            <a:r>
              <a:rPr lang="en-US" sz="2200" dirty="0" smtClean="0">
                <a:latin typeface="Times New Roman" pitchFamily="18" charset="0"/>
                <a:cs typeface="Times New Roman" pitchFamily="18" charset="0"/>
              </a:rPr>
              <a:t> decision rule: To minimize the overall risk, compute the conditional risk                    </a:t>
            </a:r>
            <a:endParaRPr lang="en-US" sz="2200"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srcRect/>
          <a:stretch>
            <a:fillRect/>
          </a:stretch>
        </p:blipFill>
        <p:spPr bwMode="auto">
          <a:xfrm>
            <a:off x="3543300" y="2743201"/>
            <a:ext cx="4305300" cy="9144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52401"/>
            <a:ext cx="8534400" cy="1107996"/>
          </a:xfrm>
          <a:prstGeom prst="rect">
            <a:avLst/>
          </a:prstGeom>
        </p:spPr>
        <p:txBody>
          <a:bodyPr wrap="square">
            <a:spAutoFit/>
          </a:bodyPr>
          <a:lstStyle/>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a:t>
            </a:r>
          </a:p>
          <a:p>
            <a:pPr algn="just"/>
            <a:r>
              <a:rPr lang="en-US" sz="2200" dirty="0" smtClean="0">
                <a:latin typeface="Times New Roman" pitchFamily="18" charset="0"/>
                <a:cs typeface="Times New Roman" pitchFamily="18" charset="0"/>
              </a:rPr>
              <a:t>	</a:t>
            </a:r>
            <a:endParaRPr lang="en-US" sz="22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990601" y="228601"/>
            <a:ext cx="5943600" cy="914399"/>
          </a:xfrm>
          <a:prstGeom prst="rect">
            <a:avLst/>
          </a:prstGeom>
          <a:noFill/>
          <a:ln w="9525">
            <a:noFill/>
            <a:miter lim="800000"/>
            <a:headEnd/>
            <a:tailEnd/>
          </a:ln>
          <a:effectLst/>
        </p:spPr>
      </p:pic>
      <p:sp>
        <p:nvSpPr>
          <p:cNvPr id="4" name="Rectangle 3"/>
          <p:cNvSpPr/>
          <p:nvPr/>
        </p:nvSpPr>
        <p:spPr>
          <a:xfrm>
            <a:off x="228600" y="152401"/>
            <a:ext cx="8686800" cy="6555641"/>
          </a:xfrm>
          <a:prstGeom prst="rect">
            <a:avLst/>
          </a:prstGeom>
        </p:spPr>
        <p:txBody>
          <a:bodyPr wrap="square">
            <a:spAutoFit/>
          </a:bodyPr>
          <a:lstStyle/>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for </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1,...,a and select the action </a:t>
            </a:r>
            <a:r>
              <a:rPr lang="en-US" sz="2200" dirty="0" err="1" smtClean="0">
                <a:latin typeface="Times New Roman" pitchFamily="18" charset="0"/>
                <a:cs typeface="Times New Roman" pitchFamily="18" charset="0"/>
              </a:rPr>
              <a:t>α</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for which R(</a:t>
            </a:r>
            <a:r>
              <a:rPr lang="en-US" sz="2200" dirty="0" err="1" smtClean="0">
                <a:latin typeface="Times New Roman" pitchFamily="18" charset="0"/>
                <a:cs typeface="Times New Roman" pitchFamily="18" charset="0"/>
              </a:rPr>
              <a:t>α</a:t>
            </a:r>
            <a:r>
              <a:rPr lang="en-US" sz="2200" baseline="-25000" dirty="0" err="1" smtClean="0">
                <a:latin typeface="Times New Roman" pitchFamily="18" charset="0"/>
                <a:cs typeface="Times New Roman" pitchFamily="18" charset="0"/>
              </a:rPr>
              <a:t>i</a:t>
            </a:r>
            <a:r>
              <a:rPr lang="en-US" sz="2200" dirty="0" err="1" smtClean="0">
                <a:latin typeface="Times New Roman" pitchFamily="18" charset="0"/>
                <a:cs typeface="Times New Roman" pitchFamily="18" charset="0"/>
              </a:rPr>
              <a:t>|x</a:t>
            </a:r>
            <a:r>
              <a:rPr lang="en-US" sz="2200" dirty="0" smtClean="0">
                <a:latin typeface="Times New Roman" pitchFamily="18" charset="0"/>
                <a:cs typeface="Times New Roman" pitchFamily="18" charset="0"/>
              </a:rPr>
              <a:t>) is minimum. </a:t>
            </a:r>
          </a:p>
          <a:p>
            <a:pPr algn="just"/>
            <a:r>
              <a:rPr lang="en-US" sz="2400" b="1" u="sng" dirty="0" err="1" smtClean="0">
                <a:latin typeface="Times New Roman" pitchFamily="18" charset="0"/>
                <a:cs typeface="Times New Roman" pitchFamily="18" charset="0"/>
              </a:rPr>
              <a:t>Bayes</a:t>
            </a:r>
            <a:r>
              <a:rPr lang="en-US" sz="2400" b="1" u="sng" dirty="0" smtClean="0">
                <a:latin typeface="Times New Roman" pitchFamily="18" charset="0"/>
                <a:cs typeface="Times New Roman" pitchFamily="18" charset="0"/>
              </a:rPr>
              <a:t> Risk:</a:t>
            </a:r>
            <a:endParaRPr lang="en-US" sz="2200" b="1" u="sng"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The resulting minimum overall risk is called the </a:t>
            </a:r>
            <a:r>
              <a:rPr lang="en-US" sz="2200" dirty="0" err="1" smtClean="0">
                <a:latin typeface="Times New Roman" pitchFamily="18" charset="0"/>
                <a:cs typeface="Times New Roman" pitchFamily="18" charset="0"/>
              </a:rPr>
              <a:t>Bayes</a:t>
            </a:r>
            <a:r>
              <a:rPr lang="en-US" sz="2200" dirty="0" smtClean="0">
                <a:latin typeface="Times New Roman" pitchFamily="18" charset="0"/>
                <a:cs typeface="Times New Roman" pitchFamily="18" charset="0"/>
              </a:rPr>
              <a:t> risk, denoted R</a:t>
            </a:r>
            <a:r>
              <a:rPr lang="en-US" sz="2200" baseline="30000" dirty="0" smtClean="0">
                <a:latin typeface="Times New Roman" pitchFamily="18" charset="0"/>
                <a:cs typeface="Times New Roman" pitchFamily="18" charset="0"/>
              </a:rPr>
              <a:t>∗</a:t>
            </a:r>
            <a:r>
              <a:rPr lang="en-US" sz="2200" dirty="0" smtClean="0">
                <a:latin typeface="Times New Roman" pitchFamily="18" charset="0"/>
                <a:cs typeface="Times New Roman" pitchFamily="18" charset="0"/>
              </a:rPr>
              <a:t> and is the best performance that can be achieved.  </a:t>
            </a:r>
          </a:p>
          <a:p>
            <a:pPr algn="just"/>
            <a:endParaRPr lang="en-US" sz="2200" b="1" dirty="0" smtClean="0">
              <a:latin typeface="Times New Roman" pitchFamily="18" charset="0"/>
              <a:cs typeface="Times New Roman" pitchFamily="18" charset="0"/>
            </a:endParaRPr>
          </a:p>
          <a:p>
            <a:pPr algn="just"/>
            <a:r>
              <a:rPr lang="en-US" sz="2200" b="1" dirty="0" smtClean="0">
                <a:latin typeface="Times New Roman" pitchFamily="18" charset="0"/>
                <a:cs typeface="Times New Roman" pitchFamily="18" charset="0"/>
              </a:rPr>
              <a:t>Two-Category Classification:</a:t>
            </a:r>
          </a:p>
          <a:p>
            <a:pPr algn="just"/>
            <a:r>
              <a:rPr lang="en-US" sz="2200" b="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 Let us consider these results when applied to the special case of two-category classification problems. </a:t>
            </a:r>
          </a:p>
          <a:p>
            <a:pPr algn="just"/>
            <a:r>
              <a:rPr lang="en-US" sz="2200" dirty="0" smtClean="0">
                <a:latin typeface="Times New Roman" pitchFamily="18" charset="0"/>
                <a:cs typeface="Times New Roman" pitchFamily="18" charset="0"/>
              </a:rPr>
              <a:t>	Here action α1 corresponds to deciding that the true state of nature is ω1, and action α2 corresponds to deciding that it is ω2. </a:t>
            </a:r>
          </a:p>
          <a:p>
            <a:pPr algn="just"/>
            <a:r>
              <a:rPr lang="en-US" sz="2200" dirty="0" smtClean="0">
                <a:latin typeface="Times New Roman" pitchFamily="18" charset="0"/>
                <a:cs typeface="Times New Roman" pitchFamily="18" charset="0"/>
              </a:rPr>
              <a:t>	For notational simplicity, let </a:t>
            </a:r>
            <a:r>
              <a:rPr lang="en-US" sz="2200" dirty="0" err="1" smtClean="0">
                <a:latin typeface="Times New Roman" pitchFamily="18" charset="0"/>
                <a:cs typeface="Times New Roman" pitchFamily="18" charset="0"/>
              </a:rPr>
              <a:t>λij</a:t>
            </a:r>
            <a:r>
              <a:rPr lang="en-US" sz="2200" dirty="0" smtClean="0">
                <a:latin typeface="Times New Roman" pitchFamily="18" charset="0"/>
                <a:cs typeface="Times New Roman" pitchFamily="18" charset="0"/>
              </a:rPr>
              <a:t> = λ(</a:t>
            </a:r>
            <a:r>
              <a:rPr lang="en-US" sz="2200" dirty="0" err="1" smtClean="0">
                <a:latin typeface="Times New Roman" pitchFamily="18" charset="0"/>
                <a:cs typeface="Times New Roman" pitchFamily="18" charset="0"/>
              </a:rPr>
              <a:t>αi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ωj</a:t>
            </a:r>
            <a:r>
              <a:rPr lang="en-US" sz="2200" dirty="0" smtClean="0">
                <a:latin typeface="Times New Roman" pitchFamily="18" charset="0"/>
                <a:cs typeface="Times New Roman" pitchFamily="18" charset="0"/>
              </a:rPr>
              <a:t> ) be the loss incurred for deciding </a:t>
            </a:r>
            <a:r>
              <a:rPr lang="en-US" sz="2200" dirty="0" err="1" smtClean="0">
                <a:latin typeface="Times New Roman" pitchFamily="18" charset="0"/>
                <a:cs typeface="Times New Roman" pitchFamily="18" charset="0"/>
              </a:rPr>
              <a:t>ωi</a:t>
            </a:r>
            <a:r>
              <a:rPr lang="en-US" sz="2200" dirty="0" smtClean="0">
                <a:latin typeface="Times New Roman" pitchFamily="18" charset="0"/>
                <a:cs typeface="Times New Roman" pitchFamily="18" charset="0"/>
              </a:rPr>
              <a:t> when the true state of nature is </a:t>
            </a:r>
            <a:r>
              <a:rPr lang="en-US" sz="2200" dirty="0" err="1" smtClean="0">
                <a:latin typeface="Times New Roman" pitchFamily="18" charset="0"/>
                <a:cs typeface="Times New Roman" pitchFamily="18" charset="0"/>
              </a:rPr>
              <a:t>ωj</a:t>
            </a:r>
            <a:r>
              <a:rPr lang="en-US" sz="2200" dirty="0" smtClean="0">
                <a:latin typeface="Times New Roman" pitchFamily="18" charset="0"/>
                <a:cs typeface="Times New Roman" pitchFamily="18" charset="0"/>
              </a:rPr>
              <a:t> . </a:t>
            </a:r>
          </a:p>
          <a:p>
            <a:pPr algn="just"/>
            <a:r>
              <a:rPr lang="en-US" sz="2200" dirty="0" smtClean="0">
                <a:latin typeface="Times New Roman" pitchFamily="18" charset="0"/>
                <a:cs typeface="Times New Roman" pitchFamily="18" charset="0"/>
              </a:rPr>
              <a:t>	If we write out the conditional risk given by above equation, we obtain:</a:t>
            </a:r>
          </a:p>
          <a:p>
            <a:pPr algn="just"/>
            <a:r>
              <a:rPr lang="en-US" sz="2200" dirty="0" smtClean="0">
                <a:latin typeface="Times New Roman" pitchFamily="18" charset="0"/>
                <a:cs typeface="Times New Roman" pitchFamily="18" charset="0"/>
              </a:rPr>
              <a:t>                     R(α1|x) = λ11P(ω1|x) + λ12P(ω2|x)      and </a:t>
            </a:r>
          </a:p>
          <a:p>
            <a:pPr algn="just"/>
            <a:r>
              <a:rPr lang="en-US" sz="2200" dirty="0" smtClean="0">
                <a:latin typeface="Times New Roman" pitchFamily="18" charset="0"/>
                <a:cs typeface="Times New Roman" pitchFamily="18" charset="0"/>
              </a:rPr>
              <a:t>                     R(α2|x) = λ21P(ω1|x) + λ22P(ω2|x).              </a:t>
            </a:r>
            <a:endParaRPr lang="en-US" sz="22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1"/>
            <a:ext cx="8686800" cy="5539978"/>
          </a:xfrm>
          <a:prstGeom prst="rect">
            <a:avLst/>
          </a:prstGeom>
        </p:spPr>
        <p:txBody>
          <a:bodyPr wrap="square">
            <a:spAutoFit/>
          </a:bodyPr>
          <a:lstStyle/>
          <a:p>
            <a:pPr algn="just"/>
            <a:r>
              <a:rPr lang="en-US" sz="2200" dirty="0" smtClean="0">
                <a:latin typeface="Times New Roman" pitchFamily="18" charset="0"/>
                <a:cs typeface="Times New Roman" pitchFamily="18" charset="0"/>
              </a:rPr>
              <a:t> 	The fundamental rule is:    Decide ω1 if R(α1|x) &lt; R(α2|x). </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In terms of the posterior probabilities:</a:t>
            </a:r>
          </a:p>
          <a:p>
            <a:pPr algn="just"/>
            <a:r>
              <a:rPr lang="en-US" sz="2200" dirty="0" smtClean="0">
                <a:latin typeface="Times New Roman" pitchFamily="18" charset="0"/>
                <a:cs typeface="Times New Roman" pitchFamily="18" charset="0"/>
              </a:rPr>
              <a:t>                     Decide ω1 if (λ21 − λ11)P(ω1|x) &gt; (λ12 − λ22)P(ω2|x).</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By employing </a:t>
            </a:r>
            <a:r>
              <a:rPr lang="en-US" sz="2200" dirty="0" err="1" smtClean="0">
                <a:latin typeface="Times New Roman" pitchFamily="18" charset="0"/>
                <a:cs typeface="Times New Roman" pitchFamily="18" charset="0"/>
              </a:rPr>
              <a:t>Bayes</a:t>
            </a:r>
            <a:r>
              <a:rPr lang="en-US" sz="2200" dirty="0" smtClean="0">
                <a:latin typeface="Times New Roman" pitchFamily="18" charset="0"/>
                <a:cs typeface="Times New Roman" pitchFamily="18" charset="0"/>
              </a:rPr>
              <a:t>’ formula, we can replace the posterior probabilities by the prior probabilities and the conditional densities.</a:t>
            </a:r>
          </a:p>
          <a:p>
            <a:pPr algn="just"/>
            <a:r>
              <a:rPr lang="en-US" sz="2200" dirty="0" smtClean="0">
                <a:latin typeface="Times New Roman" pitchFamily="18" charset="0"/>
                <a:cs typeface="Times New Roman" pitchFamily="18" charset="0"/>
              </a:rPr>
              <a:t>                    </a:t>
            </a:r>
          </a:p>
          <a:p>
            <a:pPr algn="just"/>
            <a:r>
              <a:rPr lang="en-US" sz="2200" dirty="0" smtClean="0">
                <a:latin typeface="Times New Roman" pitchFamily="18" charset="0"/>
                <a:cs typeface="Times New Roman" pitchFamily="18" charset="0"/>
              </a:rPr>
              <a:t>                   This results in the equivalent rule: </a:t>
            </a:r>
          </a:p>
          <a:p>
            <a:pPr algn="just"/>
            <a:r>
              <a:rPr lang="en-US" sz="2200" dirty="0" smtClean="0">
                <a:latin typeface="Times New Roman" pitchFamily="18" charset="0"/>
                <a:cs typeface="Times New Roman" pitchFamily="18" charset="0"/>
              </a:rPr>
              <a:t>      Decide ω1 if (λ21 − λ11)p(x|ω1)P(ω1) &gt; (λ12 − λ22)p(x|ω2)P(ω2),</a:t>
            </a:r>
          </a:p>
          <a:p>
            <a:pPr algn="just"/>
            <a:r>
              <a:rPr lang="en-US" sz="2200" dirty="0" smtClean="0">
                <a:latin typeface="Times New Roman" pitchFamily="18" charset="0"/>
                <a:cs typeface="Times New Roman" pitchFamily="18" charset="0"/>
              </a:rPr>
              <a:t>                and ω2 otherwise. </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Another alternative, which follows at once under the reasonable assumption that λ21 &gt; λ11, is to decide ω1 if:</a:t>
            </a:r>
          </a:p>
          <a:p>
            <a:pPr algn="just"/>
            <a:endParaRPr lang="en-US" sz="2400" dirty="0" smtClean="0"/>
          </a:p>
          <a:p>
            <a:pPr algn="just"/>
            <a:r>
              <a:rPr lang="en-US" sz="2200" dirty="0" smtClean="0">
                <a:latin typeface="Times New Roman" pitchFamily="18" charset="0"/>
                <a:cs typeface="Times New Roman" pitchFamily="18" charset="0"/>
              </a:rPr>
              <a:t>          </a:t>
            </a:r>
            <a:endParaRPr lang="en-US" sz="22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1981201" y="5029200"/>
            <a:ext cx="5029200" cy="10668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1"/>
            <a:ext cx="8686800" cy="6217087"/>
          </a:xfrm>
          <a:prstGeom prst="rect">
            <a:avLst/>
          </a:prstGeom>
        </p:spPr>
        <p:txBody>
          <a:bodyPr wrap="square">
            <a:spAutoFit/>
          </a:bodyPr>
          <a:lstStyle/>
          <a:p>
            <a:pPr algn="just"/>
            <a:r>
              <a:rPr lang="en-US" sz="2200"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Minimum-Error-Rate Classification: </a:t>
            </a:r>
            <a:r>
              <a:rPr lang="en-US" sz="2200" dirty="0" smtClean="0">
                <a:latin typeface="Times New Roman" pitchFamily="18" charset="0"/>
                <a:cs typeface="Times New Roman" pitchFamily="18" charset="0"/>
              </a:rPr>
              <a:t>  In classification problems, each state of nature is usually associated with a different one of the c classes, and the action </a:t>
            </a:r>
            <a:r>
              <a:rPr lang="en-US" sz="2200" dirty="0" err="1" smtClean="0">
                <a:latin typeface="Times New Roman" pitchFamily="18" charset="0"/>
                <a:cs typeface="Times New Roman" pitchFamily="18" charset="0"/>
              </a:rPr>
              <a:t>αi</a:t>
            </a:r>
            <a:r>
              <a:rPr lang="en-US" sz="2200" dirty="0" smtClean="0">
                <a:latin typeface="Times New Roman" pitchFamily="18" charset="0"/>
                <a:cs typeface="Times New Roman" pitchFamily="18" charset="0"/>
              </a:rPr>
              <a:t> is usually interpreted as the decision that the true state of nature is </a:t>
            </a:r>
            <a:r>
              <a:rPr lang="en-US" sz="2200" dirty="0" err="1" smtClean="0">
                <a:latin typeface="Times New Roman" pitchFamily="18" charset="0"/>
                <a:cs typeface="Times New Roman" pitchFamily="18" charset="0"/>
              </a:rPr>
              <a:t>ωi</a:t>
            </a:r>
            <a:r>
              <a:rPr lang="en-US" sz="2200" dirty="0" smtClean="0">
                <a:latin typeface="Times New Roman" pitchFamily="18" charset="0"/>
                <a:cs typeface="Times New Roman" pitchFamily="18" charset="0"/>
              </a:rPr>
              <a:t> . </a:t>
            </a:r>
          </a:p>
          <a:p>
            <a:pPr algn="just"/>
            <a:endParaRPr lang="en-US" sz="22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zero-one loss function:</a:t>
            </a:r>
            <a:endParaRPr lang="en-US" sz="2200" b="1"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If action </a:t>
            </a:r>
            <a:r>
              <a:rPr lang="en-US" sz="2200" dirty="0" err="1" smtClean="0">
                <a:latin typeface="Times New Roman" pitchFamily="18" charset="0"/>
                <a:cs typeface="Times New Roman" pitchFamily="18" charset="0"/>
              </a:rPr>
              <a:t>αi</a:t>
            </a:r>
            <a:r>
              <a:rPr lang="en-US" sz="2200" dirty="0" smtClean="0">
                <a:latin typeface="Times New Roman" pitchFamily="18" charset="0"/>
                <a:cs typeface="Times New Roman" pitchFamily="18" charset="0"/>
              </a:rPr>
              <a:t> is taken and the true state of nature is </a:t>
            </a:r>
            <a:r>
              <a:rPr lang="en-US" sz="2200" dirty="0" err="1" smtClean="0">
                <a:latin typeface="Times New Roman" pitchFamily="18" charset="0"/>
                <a:cs typeface="Times New Roman" pitchFamily="18" charset="0"/>
              </a:rPr>
              <a:t>ωj</a:t>
            </a:r>
            <a:r>
              <a:rPr lang="en-US" sz="2200" dirty="0" smtClean="0">
                <a:latin typeface="Times New Roman" pitchFamily="18" charset="0"/>
                <a:cs typeface="Times New Roman" pitchFamily="18" charset="0"/>
              </a:rPr>
              <a:t> , then the decision is correct if </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j, and in error if </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j. If errors are to be avoided, it is natural to seek a decision rule that minimizes the probability of error, i.e., the error rate. The loss function of interest for this case is hence the so-called symmetrical or zero-one loss function,</a:t>
            </a:r>
          </a:p>
          <a:p>
            <a:pPr algn="just"/>
            <a:r>
              <a:rPr lang="en-US" sz="2200" dirty="0" smtClean="0">
                <a:latin typeface="Times New Roman" pitchFamily="18" charset="0"/>
                <a:cs typeface="Times New Roman" pitchFamily="18" charset="0"/>
              </a:rPr>
              <a:t>          </a:t>
            </a: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This loss function assigns no loss to a correct decision, and assigns a unit loss to any error; thus, all errors are equally costly.∗ The risk corresponding to this loss function is precisely the average probability of error, since the conditional risk is</a:t>
            </a:r>
            <a:endParaRPr lang="en-US" sz="22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2209801" y="3886200"/>
            <a:ext cx="4800600" cy="7620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1"/>
            <a:ext cx="8686800" cy="1107996"/>
          </a:xfrm>
          <a:prstGeom prst="rect">
            <a:avLst/>
          </a:prstGeom>
        </p:spPr>
        <p:txBody>
          <a:bodyPr wrap="square">
            <a:spAutoFit/>
          </a:bodyPr>
          <a:lstStyle/>
          <a:p>
            <a:pPr algn="just"/>
            <a:r>
              <a:rPr lang="en-US" sz="2200" dirty="0" smtClean="0">
                <a:latin typeface="Times New Roman" pitchFamily="18" charset="0"/>
                <a:cs typeface="Times New Roman" pitchFamily="18" charset="0"/>
              </a:rPr>
              <a:t> 	</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a:t>
            </a:r>
            <a:endParaRPr lang="en-US" sz="2200"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2"/>
          <a:srcRect/>
          <a:stretch>
            <a:fillRect/>
          </a:stretch>
        </p:blipFill>
        <p:spPr bwMode="auto">
          <a:xfrm>
            <a:off x="457200" y="228600"/>
            <a:ext cx="8229600" cy="2209800"/>
          </a:xfrm>
          <a:prstGeom prst="rect">
            <a:avLst/>
          </a:prstGeom>
          <a:noFill/>
          <a:ln w="9525">
            <a:noFill/>
            <a:miter lim="800000"/>
            <a:headEnd/>
            <a:tailEnd/>
          </a:ln>
          <a:effectLst/>
        </p:spPr>
      </p:pic>
      <p:sp>
        <p:nvSpPr>
          <p:cNvPr id="5" name="Rectangle 4"/>
          <p:cNvSpPr/>
          <p:nvPr/>
        </p:nvSpPr>
        <p:spPr>
          <a:xfrm>
            <a:off x="228600" y="152401"/>
            <a:ext cx="8686800" cy="5847755"/>
          </a:xfrm>
          <a:prstGeom prst="rect">
            <a:avLst/>
          </a:prstGeom>
        </p:spPr>
        <p:txBody>
          <a:bodyPr wrap="square">
            <a:spAutoFit/>
          </a:bodyPr>
          <a:lstStyle/>
          <a:p>
            <a:pPr algn="just"/>
            <a:r>
              <a:rPr lang="en-US" sz="2200" dirty="0" smtClean="0">
                <a:latin typeface="Times New Roman" pitchFamily="18" charset="0"/>
                <a:cs typeface="Times New Roman" pitchFamily="18" charset="0"/>
              </a:rPr>
              <a:t> 	</a:t>
            </a:r>
          </a:p>
          <a:p>
            <a:pPr algn="just"/>
            <a:r>
              <a:rPr lang="en-US" sz="2200" dirty="0" smtClean="0">
                <a:latin typeface="Times New Roman" pitchFamily="18" charset="0"/>
                <a:cs typeface="Times New Roman" pitchFamily="18" charset="0"/>
              </a:rPr>
              <a:t>          </a:t>
            </a: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a:t>
            </a:r>
          </a:p>
          <a:p>
            <a:pPr algn="just"/>
            <a:r>
              <a:rPr lang="en-US" sz="2200" dirty="0" smtClean="0">
                <a:latin typeface="Times New Roman" pitchFamily="18" charset="0"/>
                <a:cs typeface="Times New Roman" pitchFamily="18" charset="0"/>
              </a:rPr>
              <a:t>	and P(</a:t>
            </a:r>
            <a:r>
              <a:rPr lang="en-US" sz="2200" dirty="0" err="1" smtClean="0">
                <a:latin typeface="Times New Roman" pitchFamily="18" charset="0"/>
                <a:cs typeface="Times New Roman" pitchFamily="18" charset="0"/>
              </a:rPr>
              <a:t>ωi</a:t>
            </a:r>
            <a:r>
              <a:rPr lang="en-US" sz="2200" dirty="0" smtClean="0">
                <a:latin typeface="Times New Roman" pitchFamily="18" charset="0"/>
                <a:cs typeface="Times New Roman" pitchFamily="18" charset="0"/>
              </a:rPr>
              <a:t> |x) is the conditional probability that action </a:t>
            </a:r>
            <a:r>
              <a:rPr lang="en-US" sz="2200" dirty="0" err="1" smtClean="0">
                <a:latin typeface="Times New Roman" pitchFamily="18" charset="0"/>
                <a:cs typeface="Times New Roman" pitchFamily="18" charset="0"/>
              </a:rPr>
              <a:t>αi</a:t>
            </a:r>
            <a:r>
              <a:rPr lang="en-US" sz="2200" dirty="0" smtClean="0">
                <a:latin typeface="Times New Roman" pitchFamily="18" charset="0"/>
                <a:cs typeface="Times New Roman" pitchFamily="18" charset="0"/>
              </a:rPr>
              <a:t> is correct. The </a:t>
            </a:r>
            <a:r>
              <a:rPr lang="en-US" sz="2200" dirty="0" err="1" smtClean="0">
                <a:latin typeface="Times New Roman" pitchFamily="18" charset="0"/>
                <a:cs typeface="Times New Roman" pitchFamily="18" charset="0"/>
              </a:rPr>
              <a:t>Bayes</a:t>
            </a:r>
            <a:r>
              <a:rPr lang="en-US" sz="2200" dirty="0" smtClean="0">
                <a:latin typeface="Times New Roman" pitchFamily="18" charset="0"/>
                <a:cs typeface="Times New Roman" pitchFamily="18" charset="0"/>
              </a:rPr>
              <a:t> decision rule to minimize risk calls for selecting the action that minimizes the conditional risk. Thus, to minimize the average probability of error, we should select the </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that maximizes the posterior probability P(</a:t>
            </a:r>
            <a:r>
              <a:rPr lang="en-US" sz="2200" dirty="0" err="1" smtClean="0">
                <a:latin typeface="Times New Roman" pitchFamily="18" charset="0"/>
                <a:cs typeface="Times New Roman" pitchFamily="18" charset="0"/>
              </a:rPr>
              <a:t>ωi</a:t>
            </a:r>
            <a:r>
              <a:rPr lang="en-US" sz="2200" dirty="0" smtClean="0">
                <a:latin typeface="Times New Roman" pitchFamily="18" charset="0"/>
                <a:cs typeface="Times New Roman" pitchFamily="18" charset="0"/>
              </a:rPr>
              <a:t> |x). </a:t>
            </a:r>
          </a:p>
          <a:p>
            <a:pPr algn="just"/>
            <a:r>
              <a:rPr lang="en-US" sz="2200" dirty="0" smtClean="0">
                <a:latin typeface="Times New Roman" pitchFamily="18" charset="0"/>
                <a:cs typeface="Times New Roman" pitchFamily="18" charset="0"/>
              </a:rPr>
              <a:t>	In other words, for minimum error rate: </a:t>
            </a:r>
          </a:p>
          <a:p>
            <a:pPr algn="just"/>
            <a:r>
              <a:rPr lang="en-US" sz="2200" dirty="0" smtClean="0">
                <a:latin typeface="Times New Roman" pitchFamily="18" charset="0"/>
                <a:cs typeface="Times New Roman" pitchFamily="18" charset="0"/>
              </a:rPr>
              <a:t>                          Decide </a:t>
            </a:r>
            <a:r>
              <a:rPr lang="en-US" sz="2200" dirty="0" err="1" smtClean="0">
                <a:latin typeface="Times New Roman" pitchFamily="18" charset="0"/>
                <a:cs typeface="Times New Roman" pitchFamily="18" charset="0"/>
              </a:rPr>
              <a:t>ωi</a:t>
            </a:r>
            <a:r>
              <a:rPr lang="en-US" sz="2200" dirty="0" smtClean="0">
                <a:latin typeface="Times New Roman" pitchFamily="18" charset="0"/>
                <a:cs typeface="Times New Roman" pitchFamily="18" charset="0"/>
              </a:rPr>
              <a:t> if P(</a:t>
            </a:r>
            <a:r>
              <a:rPr lang="en-US" sz="2200" dirty="0" err="1" smtClean="0">
                <a:latin typeface="Times New Roman" pitchFamily="18" charset="0"/>
                <a:cs typeface="Times New Roman" pitchFamily="18" charset="0"/>
              </a:rPr>
              <a:t>ωi</a:t>
            </a:r>
            <a:r>
              <a:rPr lang="en-US" sz="2200" dirty="0" smtClean="0">
                <a:latin typeface="Times New Roman" pitchFamily="18" charset="0"/>
                <a:cs typeface="Times New Roman" pitchFamily="18" charset="0"/>
              </a:rPr>
              <a:t> |x) &gt; P(</a:t>
            </a:r>
            <a:r>
              <a:rPr lang="en-US" sz="2200" dirty="0" err="1" smtClean="0">
                <a:latin typeface="Times New Roman" pitchFamily="18" charset="0"/>
                <a:cs typeface="Times New Roman" pitchFamily="18" charset="0"/>
              </a:rPr>
              <a:t>ωj</a:t>
            </a:r>
            <a:r>
              <a:rPr lang="en-US" sz="2200" dirty="0" smtClean="0">
                <a:latin typeface="Times New Roman" pitchFamily="18" charset="0"/>
                <a:cs typeface="Times New Roman" pitchFamily="18" charset="0"/>
              </a:rPr>
              <a:t> |x) for all j ̸= </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a:t>
            </a: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0"/>
            <a:ext cx="9144000" cy="66787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tabLst>
                <a:tab pos="900113" algn="l"/>
              </a:tabLst>
            </a:pPr>
            <a:r>
              <a:rPr lang="en-US" sz="2800" b="1" dirty="0" smtClean="0">
                <a:latin typeface="Times New Roman" pitchFamily="18" charset="0"/>
                <a:cs typeface="Times New Roman" pitchFamily="18" charset="0"/>
              </a:rPr>
              <a:t>Introduction:</a:t>
            </a:r>
          </a:p>
          <a:p>
            <a:pPr lvl="0" algn="just" fontAlgn="base">
              <a:spcBef>
                <a:spcPct val="0"/>
              </a:spcBef>
              <a:spcAft>
                <a:spcPct val="0"/>
              </a:spcAft>
              <a:tabLst>
                <a:tab pos="900113" algn="l"/>
              </a:tabLst>
            </a:pPr>
            <a:r>
              <a:rPr lang="en-US" sz="24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Bayesian decision theory is a fundamental statistical approach to the problem of pattern classification. This approach is based on quantifying the tradeoffs between various classification decisions using probability and the costs that accompany such decisions. It makes the assumption that the decision problem is posed in probabilistic terms, and that all of the relevant probability values are known.</a:t>
            </a: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Let us reconsider the hypothetical problem posed of designing a classifier to separate two kinds of fish: sea bass and salmon. </a:t>
            </a: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Suppose that an observer watching fish arrive along the conveyor belt finds it hard to predict what type will emerge next and that the sequence of types of fish appears to be random. In decision-theoretic terminology we would say that as each fish emerges nature is in one or the other of the two possible states: </a:t>
            </a: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Either the fish is a sea bass or the fish is a salmon. </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400" b="1" dirty="0" smtClean="0">
                <a:latin typeface="Times New Roman" pitchFamily="18" charset="0"/>
                <a:cs typeface="Times New Roman" pitchFamily="18" charset="0"/>
              </a:rPr>
              <a:t>state of nature: </a:t>
            </a:r>
            <a:r>
              <a:rPr lang="en-US" sz="2200" dirty="0" smtClean="0">
                <a:latin typeface="Times New Roman" pitchFamily="18" charset="0"/>
                <a:cs typeface="Times New Roman" pitchFamily="18" charset="0"/>
              </a:rPr>
              <a:t> We let ω denote the state of nature, with ω = ω1 for sea bass and ω = ω2 for salmon. Because the state of nature is so unpredictable, we consider ω to be a variable that must be described probabilistically.</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1"/>
            <a:ext cx="8686800" cy="6124754"/>
          </a:xfrm>
          <a:prstGeom prst="rect">
            <a:avLst/>
          </a:prstGeom>
        </p:spPr>
        <p:txBody>
          <a:bodyPr wrap="square">
            <a:spAutoFit/>
          </a:bodyPr>
          <a:lstStyle/>
          <a:p>
            <a:pPr algn="just"/>
            <a:r>
              <a:rPr lang="en-US" sz="22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Classifiers, </a:t>
            </a:r>
            <a:r>
              <a:rPr lang="en-US" sz="2800" b="1" dirty="0" err="1" smtClean="0">
                <a:latin typeface="Times New Roman" pitchFamily="18" charset="0"/>
                <a:cs typeface="Times New Roman" pitchFamily="18" charset="0"/>
              </a:rPr>
              <a:t>Discriminant</a:t>
            </a:r>
            <a:r>
              <a:rPr lang="en-US" sz="2800" b="1" dirty="0" smtClean="0">
                <a:latin typeface="Times New Roman" pitchFamily="18" charset="0"/>
                <a:cs typeface="Times New Roman" pitchFamily="18" charset="0"/>
              </a:rPr>
              <a:t> Functions and Decision Surfaces:</a:t>
            </a:r>
            <a:endParaRPr lang="en-US" sz="2400" b="1"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a:t>
            </a:r>
            <a:r>
              <a:rPr lang="en-US" sz="2400" u="sng" dirty="0" smtClean="0">
                <a:latin typeface="Times New Roman" pitchFamily="18" charset="0"/>
                <a:cs typeface="Times New Roman" pitchFamily="18" charset="0"/>
              </a:rPr>
              <a:t>The Multi-Category Case:</a:t>
            </a:r>
          </a:p>
          <a:p>
            <a:pPr algn="just"/>
            <a:r>
              <a:rPr lang="en-US" sz="24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There are many different ways to represent pattern classifiers. One of the most useful is in terms of a set of </a:t>
            </a:r>
            <a:r>
              <a:rPr lang="en-US" sz="2200" dirty="0" err="1" smtClean="0">
                <a:latin typeface="Times New Roman" pitchFamily="18" charset="0"/>
                <a:cs typeface="Times New Roman" pitchFamily="18" charset="0"/>
              </a:rPr>
              <a:t>discriminant</a:t>
            </a:r>
            <a:r>
              <a:rPr lang="en-US" sz="2200" dirty="0" smtClean="0">
                <a:latin typeface="Times New Roman" pitchFamily="18" charset="0"/>
                <a:cs typeface="Times New Roman" pitchFamily="18" charset="0"/>
              </a:rPr>
              <a:t> functions:</a:t>
            </a:r>
          </a:p>
          <a:p>
            <a:pPr algn="just"/>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g</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(x), </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1, ..., c. </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The classifier is said to assign a feature vector x to class </a:t>
            </a:r>
            <a:r>
              <a:rPr lang="en-US" sz="2200" dirty="0" err="1" smtClean="0">
                <a:latin typeface="Times New Roman" pitchFamily="18" charset="0"/>
                <a:cs typeface="Times New Roman" pitchFamily="18" charset="0"/>
              </a:rPr>
              <a:t>ω</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if </a:t>
            </a:r>
            <a:r>
              <a:rPr lang="en-US" sz="2200" dirty="0" err="1" smtClean="0">
                <a:latin typeface="Times New Roman" pitchFamily="18" charset="0"/>
                <a:cs typeface="Times New Roman" pitchFamily="18" charset="0"/>
              </a:rPr>
              <a:t>g</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(x) &gt; </a:t>
            </a:r>
            <a:r>
              <a:rPr lang="en-US" sz="2200" dirty="0" err="1" smtClean="0">
                <a:latin typeface="Times New Roman" pitchFamily="18" charset="0"/>
                <a:cs typeface="Times New Roman" pitchFamily="18" charset="0"/>
              </a:rPr>
              <a:t>gj</a:t>
            </a:r>
            <a:r>
              <a:rPr lang="en-US" sz="2200" dirty="0" smtClean="0">
                <a:latin typeface="Times New Roman" pitchFamily="18" charset="0"/>
                <a:cs typeface="Times New Roman" pitchFamily="18" charset="0"/>
              </a:rPr>
              <a:t> (x) for all j ̸= </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Thus, the classifier is viewed as a network or machine that computes c </a:t>
            </a:r>
            <a:r>
              <a:rPr lang="en-US" sz="2200" dirty="0" err="1" smtClean="0">
                <a:latin typeface="Times New Roman" pitchFamily="18" charset="0"/>
                <a:cs typeface="Times New Roman" pitchFamily="18" charset="0"/>
              </a:rPr>
              <a:t>discriminant</a:t>
            </a:r>
            <a:r>
              <a:rPr lang="en-US" sz="2200" dirty="0" smtClean="0">
                <a:latin typeface="Times New Roman" pitchFamily="18" charset="0"/>
                <a:cs typeface="Times New Roman" pitchFamily="18" charset="0"/>
              </a:rPr>
              <a:t> functions and selects the category corresponding to the largest </a:t>
            </a:r>
            <a:r>
              <a:rPr lang="en-US" sz="2200" dirty="0" err="1" smtClean="0">
                <a:latin typeface="Times New Roman" pitchFamily="18" charset="0"/>
                <a:cs typeface="Times New Roman" pitchFamily="18" charset="0"/>
              </a:rPr>
              <a:t>discriminant</a:t>
            </a:r>
            <a:r>
              <a:rPr lang="en-US" sz="2200" dirty="0" smtClean="0">
                <a:latin typeface="Times New Roman" pitchFamily="18" charset="0"/>
                <a:cs typeface="Times New Roman" pitchFamily="18" charset="0"/>
              </a:rPr>
              <a:t>. </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A network representation of a classifier is illustrated in  following Figure. </a:t>
            </a:r>
            <a:endParaRPr lang="en-US" sz="2200" u="sng"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04800" y="304801"/>
            <a:ext cx="8534400" cy="4110038"/>
          </a:xfrm>
          <a:prstGeom prst="rect">
            <a:avLst/>
          </a:prstGeom>
          <a:noFill/>
          <a:ln w="9525">
            <a:noFill/>
            <a:miter lim="800000"/>
            <a:headEnd/>
            <a:tailEnd/>
          </a:ln>
          <a:effectLst/>
        </p:spPr>
      </p:pic>
      <p:sp>
        <p:nvSpPr>
          <p:cNvPr id="3" name="Rectangle 2"/>
          <p:cNvSpPr/>
          <p:nvPr/>
        </p:nvSpPr>
        <p:spPr>
          <a:xfrm>
            <a:off x="304800" y="5105399"/>
            <a:ext cx="8534400" cy="1477328"/>
          </a:xfrm>
          <a:prstGeom prst="rect">
            <a:avLst/>
          </a:prstGeom>
        </p:spPr>
        <p:txBody>
          <a:bodyPr wrap="square">
            <a:spAutoFit/>
          </a:bodyPr>
          <a:lstStyle/>
          <a:p>
            <a:pPr algn="just"/>
            <a:r>
              <a:rPr lang="en-US" dirty="0" smtClean="0">
                <a:latin typeface="Times New Roman" pitchFamily="18" charset="0"/>
                <a:cs typeface="Times New Roman" pitchFamily="18" charset="0"/>
              </a:rPr>
              <a:t>Figure : The functional structure of a general statistical pattern classifier which includes d inputs and c </a:t>
            </a:r>
            <a:r>
              <a:rPr lang="en-US" dirty="0" err="1" smtClean="0">
                <a:latin typeface="Times New Roman" pitchFamily="18" charset="0"/>
                <a:cs typeface="Times New Roman" pitchFamily="18" charset="0"/>
              </a:rPr>
              <a:t>discriminant</a:t>
            </a:r>
            <a:r>
              <a:rPr lang="en-US" dirty="0" smtClean="0">
                <a:latin typeface="Times New Roman" pitchFamily="18" charset="0"/>
                <a:cs typeface="Times New Roman" pitchFamily="18" charset="0"/>
              </a:rPr>
              <a:t> functions </a:t>
            </a:r>
            <a:r>
              <a:rPr lang="en-US" dirty="0" err="1" smtClean="0">
                <a:latin typeface="Times New Roman" pitchFamily="18" charset="0"/>
                <a:cs typeface="Times New Roman" pitchFamily="18" charset="0"/>
              </a:rPr>
              <a:t>g</a:t>
            </a:r>
            <a:r>
              <a:rPr lang="en-US" baseline="-25000"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(x). A subsequent step determines which of the </a:t>
            </a:r>
            <a:r>
              <a:rPr lang="en-US" dirty="0" err="1" smtClean="0">
                <a:latin typeface="Times New Roman" pitchFamily="18" charset="0"/>
                <a:cs typeface="Times New Roman" pitchFamily="18" charset="0"/>
              </a:rPr>
              <a:t>discriminant</a:t>
            </a:r>
            <a:r>
              <a:rPr lang="en-US" dirty="0" smtClean="0">
                <a:latin typeface="Times New Roman" pitchFamily="18" charset="0"/>
                <a:cs typeface="Times New Roman" pitchFamily="18" charset="0"/>
              </a:rPr>
              <a:t> values is the maximum, and categorizes the input pattern accordingly. The arrows show the direction of the flow of information, though frequently the arrows are omitted when the direction of flow is self-evident.</a:t>
            </a:r>
            <a:endParaRPr lang="en-US"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1"/>
            <a:ext cx="8686800" cy="6524863"/>
          </a:xfrm>
          <a:prstGeom prst="rect">
            <a:avLst/>
          </a:prstGeom>
        </p:spPr>
        <p:txBody>
          <a:bodyPr wrap="square">
            <a:spAutoFit/>
          </a:bodyPr>
          <a:lstStyle/>
          <a:p>
            <a:pPr algn="just"/>
            <a:r>
              <a:rPr lang="en-US" sz="2200" dirty="0" smtClean="0">
                <a:latin typeface="Times New Roman" pitchFamily="18" charset="0"/>
                <a:cs typeface="Times New Roman" pitchFamily="18" charset="0"/>
              </a:rPr>
              <a:t>	 For the general case with risks, we can let </a:t>
            </a:r>
            <a:r>
              <a:rPr lang="en-US" sz="2200" dirty="0" err="1" smtClean="0">
                <a:latin typeface="Times New Roman" pitchFamily="18" charset="0"/>
                <a:cs typeface="Times New Roman" pitchFamily="18" charset="0"/>
              </a:rPr>
              <a:t>g</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(x) = −R(</a:t>
            </a:r>
            <a:r>
              <a:rPr lang="en-US" sz="2200" dirty="0" err="1" smtClean="0">
                <a:latin typeface="Times New Roman" pitchFamily="18" charset="0"/>
                <a:cs typeface="Times New Roman" pitchFamily="18" charset="0"/>
              </a:rPr>
              <a:t>α</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|x), since the maximum </a:t>
            </a:r>
            <a:r>
              <a:rPr lang="en-US" sz="2200" dirty="0" err="1" smtClean="0">
                <a:latin typeface="Times New Roman" pitchFamily="18" charset="0"/>
                <a:cs typeface="Times New Roman" pitchFamily="18" charset="0"/>
              </a:rPr>
              <a:t>discriminant</a:t>
            </a:r>
            <a:r>
              <a:rPr lang="en-US" sz="2200" dirty="0" smtClean="0">
                <a:latin typeface="Times New Roman" pitchFamily="18" charset="0"/>
                <a:cs typeface="Times New Roman" pitchFamily="18" charset="0"/>
              </a:rPr>
              <a:t> function will then correspond to the minimum conditional risk. </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For the minimum error-rate case, we can simplify things further by taking </a:t>
            </a:r>
            <a:r>
              <a:rPr lang="en-US" sz="2200" dirty="0" err="1" smtClean="0">
                <a:latin typeface="Times New Roman" pitchFamily="18" charset="0"/>
                <a:cs typeface="Times New Roman" pitchFamily="18" charset="0"/>
              </a:rPr>
              <a:t>g</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(x) = P(</a:t>
            </a:r>
            <a:r>
              <a:rPr lang="en-US" sz="2200" dirty="0" err="1" smtClean="0">
                <a:latin typeface="Times New Roman" pitchFamily="18" charset="0"/>
                <a:cs typeface="Times New Roman" pitchFamily="18" charset="0"/>
              </a:rPr>
              <a:t>ω</a:t>
            </a:r>
            <a:r>
              <a:rPr lang="en-US" sz="2200" baseline="-25000" dirty="0" err="1" smtClean="0">
                <a:latin typeface="Times New Roman" pitchFamily="18" charset="0"/>
                <a:cs typeface="Times New Roman" pitchFamily="18" charset="0"/>
              </a:rPr>
              <a:t>i</a:t>
            </a:r>
            <a:r>
              <a:rPr lang="en-US" sz="2200" dirty="0" err="1" smtClean="0">
                <a:latin typeface="Times New Roman" pitchFamily="18" charset="0"/>
                <a:cs typeface="Times New Roman" pitchFamily="18" charset="0"/>
              </a:rPr>
              <a:t>|x</a:t>
            </a:r>
            <a:r>
              <a:rPr lang="en-US" sz="2200" dirty="0" smtClean="0">
                <a:latin typeface="Times New Roman" pitchFamily="18" charset="0"/>
                <a:cs typeface="Times New Roman" pitchFamily="18" charset="0"/>
              </a:rPr>
              <a:t>), so that the maximum </a:t>
            </a:r>
            <a:r>
              <a:rPr lang="en-US" sz="2200" dirty="0" err="1" smtClean="0">
                <a:latin typeface="Times New Roman" pitchFamily="18" charset="0"/>
                <a:cs typeface="Times New Roman" pitchFamily="18" charset="0"/>
              </a:rPr>
              <a:t>discriminant</a:t>
            </a:r>
            <a:r>
              <a:rPr lang="en-US" sz="2200" dirty="0" smtClean="0">
                <a:latin typeface="Times New Roman" pitchFamily="18" charset="0"/>
                <a:cs typeface="Times New Roman" pitchFamily="18" charset="0"/>
              </a:rPr>
              <a:t> function corresponds to the maximum posterior probability.</a:t>
            </a:r>
          </a:p>
          <a:p>
            <a:pPr algn="just"/>
            <a:endParaRPr lang="en-US" sz="2200" u="sng"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Clearly, the choice of </a:t>
            </a:r>
            <a:r>
              <a:rPr lang="en-US" sz="2200" dirty="0" err="1" smtClean="0">
                <a:latin typeface="Times New Roman" pitchFamily="18" charset="0"/>
                <a:cs typeface="Times New Roman" pitchFamily="18" charset="0"/>
              </a:rPr>
              <a:t>discriminant</a:t>
            </a:r>
            <a:r>
              <a:rPr lang="en-US" sz="2200" dirty="0" smtClean="0">
                <a:latin typeface="Times New Roman" pitchFamily="18" charset="0"/>
                <a:cs typeface="Times New Roman" pitchFamily="18" charset="0"/>
              </a:rPr>
              <a:t> functions is not unique. We can always multiply all the </a:t>
            </a:r>
            <a:r>
              <a:rPr lang="en-US" sz="2200" dirty="0" err="1" smtClean="0">
                <a:latin typeface="Times New Roman" pitchFamily="18" charset="0"/>
                <a:cs typeface="Times New Roman" pitchFamily="18" charset="0"/>
              </a:rPr>
              <a:t>discriminant</a:t>
            </a:r>
            <a:r>
              <a:rPr lang="en-US" sz="2200" dirty="0" smtClean="0">
                <a:latin typeface="Times New Roman" pitchFamily="18" charset="0"/>
                <a:cs typeface="Times New Roman" pitchFamily="18" charset="0"/>
              </a:rPr>
              <a:t> functions by the same positive constant or shift them by the same additive constant without influencing the decision. </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More generally, if we replace every </a:t>
            </a:r>
            <a:r>
              <a:rPr lang="en-US" sz="2200" dirty="0" err="1" smtClean="0">
                <a:latin typeface="Times New Roman" pitchFamily="18" charset="0"/>
                <a:cs typeface="Times New Roman" pitchFamily="18" charset="0"/>
              </a:rPr>
              <a:t>g</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(x) by f(</a:t>
            </a:r>
            <a:r>
              <a:rPr lang="en-US" sz="2200" dirty="0" err="1" smtClean="0">
                <a:latin typeface="Times New Roman" pitchFamily="18" charset="0"/>
                <a:cs typeface="Times New Roman" pitchFamily="18" charset="0"/>
              </a:rPr>
              <a:t>g</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(x)), where f(·) is a monotonically increasing function, the resulting classification is unchanged. </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This observation can lead to significant analytical and computational simplifications.</a:t>
            </a:r>
            <a:endParaRPr lang="en-US" sz="2200" u="sng" dirty="0" smtClean="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1"/>
            <a:ext cx="8686800" cy="6524863"/>
          </a:xfrm>
          <a:prstGeom prst="rect">
            <a:avLst/>
          </a:prstGeom>
        </p:spPr>
        <p:txBody>
          <a:bodyPr wrap="square">
            <a:spAutoFit/>
          </a:bodyPr>
          <a:lstStyle/>
          <a:p>
            <a:pPr algn="just"/>
            <a:r>
              <a:rPr lang="en-US" sz="2200" dirty="0" smtClean="0">
                <a:latin typeface="Times New Roman" pitchFamily="18" charset="0"/>
                <a:cs typeface="Times New Roman" pitchFamily="18" charset="0"/>
              </a:rPr>
              <a:t>	</a:t>
            </a: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endParaRPr lang="en-US" sz="2200" u="sng"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Decision Region:</a:t>
            </a:r>
            <a:endParaRPr lang="en-US" sz="2200" b="1"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Even though the </a:t>
            </a:r>
            <a:r>
              <a:rPr lang="en-US" sz="2200" dirty="0" err="1" smtClean="0">
                <a:latin typeface="Times New Roman" pitchFamily="18" charset="0"/>
                <a:cs typeface="Times New Roman" pitchFamily="18" charset="0"/>
              </a:rPr>
              <a:t>discriminant</a:t>
            </a:r>
            <a:r>
              <a:rPr lang="en-US" sz="2200" dirty="0" smtClean="0">
                <a:latin typeface="Times New Roman" pitchFamily="18" charset="0"/>
                <a:cs typeface="Times New Roman" pitchFamily="18" charset="0"/>
              </a:rPr>
              <a:t> functions can be written in a variety of forms, the decision rules are equivalent. The effect of any decision rule is to divide the feature space into c decision regions, R1,...,</a:t>
            </a:r>
            <a:r>
              <a:rPr lang="en-US" sz="2200" dirty="0" err="1" smtClean="0">
                <a:latin typeface="Times New Roman" pitchFamily="18" charset="0"/>
                <a:cs typeface="Times New Roman" pitchFamily="18" charset="0"/>
              </a:rPr>
              <a:t>Rc</a:t>
            </a:r>
            <a:r>
              <a:rPr lang="en-US" sz="2200" dirty="0" smtClean="0">
                <a:latin typeface="Times New Roman" pitchFamily="18" charset="0"/>
                <a:cs typeface="Times New Roman" pitchFamily="18" charset="0"/>
              </a:rPr>
              <a:t>. If </a:t>
            </a:r>
            <a:r>
              <a:rPr lang="en-US" sz="2200" dirty="0" err="1" smtClean="0">
                <a:latin typeface="Times New Roman" pitchFamily="18" charset="0"/>
                <a:cs typeface="Times New Roman" pitchFamily="18" charset="0"/>
              </a:rPr>
              <a:t>g</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(x) &gt; </a:t>
            </a:r>
            <a:r>
              <a:rPr lang="en-US" sz="2200" dirty="0" err="1" smtClean="0">
                <a:latin typeface="Times New Roman" pitchFamily="18" charset="0"/>
                <a:cs typeface="Times New Roman" pitchFamily="18" charset="0"/>
              </a:rPr>
              <a:t>g</a:t>
            </a:r>
            <a:r>
              <a:rPr lang="en-US" sz="2200" baseline="-25000" dirty="0" err="1" smtClean="0">
                <a:latin typeface="Times New Roman" pitchFamily="18" charset="0"/>
                <a:cs typeface="Times New Roman" pitchFamily="18" charset="0"/>
              </a:rPr>
              <a:t>j</a:t>
            </a:r>
            <a:r>
              <a:rPr lang="en-US" sz="2200" dirty="0" smtClean="0">
                <a:latin typeface="Times New Roman" pitchFamily="18" charset="0"/>
                <a:cs typeface="Times New Roman" pitchFamily="18" charset="0"/>
              </a:rPr>
              <a:t>(x) for all j ̸= </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then x is in </a:t>
            </a:r>
            <a:r>
              <a:rPr lang="en-US" sz="2200" dirty="0" err="1" smtClean="0">
                <a:latin typeface="Times New Roman" pitchFamily="18" charset="0"/>
                <a:cs typeface="Times New Roman" pitchFamily="18" charset="0"/>
              </a:rPr>
              <a:t>R</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and the decision rule calls for us to assign x to </a:t>
            </a:r>
            <a:r>
              <a:rPr lang="en-US" sz="2200" dirty="0" err="1" smtClean="0">
                <a:latin typeface="Times New Roman" pitchFamily="18" charset="0"/>
                <a:cs typeface="Times New Roman" pitchFamily="18" charset="0"/>
              </a:rPr>
              <a:t>ω</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The regions are separated by decision boundaries, surfaces in feature space where ties occur among the largest </a:t>
            </a:r>
            <a:r>
              <a:rPr lang="en-US" sz="2200" dirty="0" err="1" smtClean="0">
                <a:latin typeface="Times New Roman" pitchFamily="18" charset="0"/>
                <a:cs typeface="Times New Roman" pitchFamily="18" charset="0"/>
              </a:rPr>
              <a:t>discriminant</a:t>
            </a:r>
            <a:r>
              <a:rPr lang="en-US" sz="2200" dirty="0" smtClean="0">
                <a:latin typeface="Times New Roman" pitchFamily="18" charset="0"/>
                <a:cs typeface="Times New Roman" pitchFamily="18" charset="0"/>
              </a:rPr>
              <a:t> functions </a:t>
            </a:r>
            <a:endParaRPr lang="en-US" sz="2200" u="sng"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685800" y="152399"/>
            <a:ext cx="8000999" cy="3276601"/>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304800" y="304801"/>
            <a:ext cx="8458199" cy="5005388"/>
          </a:xfrm>
          <a:prstGeom prst="rect">
            <a:avLst/>
          </a:prstGeom>
          <a:noFill/>
          <a:ln w="9525">
            <a:noFill/>
            <a:miter lim="800000"/>
            <a:headEnd/>
            <a:tailEnd/>
          </a:ln>
          <a:effectLst/>
        </p:spPr>
      </p:pic>
      <p:sp>
        <p:nvSpPr>
          <p:cNvPr id="3" name="Rectangle 2"/>
          <p:cNvSpPr/>
          <p:nvPr/>
        </p:nvSpPr>
        <p:spPr>
          <a:xfrm>
            <a:off x="304800" y="5791199"/>
            <a:ext cx="8610600" cy="923330"/>
          </a:xfrm>
          <a:prstGeom prst="rect">
            <a:avLst/>
          </a:prstGeom>
        </p:spPr>
        <p:txBody>
          <a:bodyPr wrap="square">
            <a:spAutoFit/>
          </a:bodyPr>
          <a:lstStyle/>
          <a:p>
            <a:pPr algn="just"/>
            <a:r>
              <a:rPr lang="en-US" dirty="0" smtClean="0">
                <a:latin typeface="Times New Roman" pitchFamily="18" charset="0"/>
                <a:cs typeface="Times New Roman" pitchFamily="18" charset="0"/>
              </a:rPr>
              <a:t>Figure: In this two-dimensional two-category classifier, the probability densities are Gaussian (with 1/e ellipses shown), the decision boundary consists of two hyperbolas, and thus the decision region R2 is not simply connected.</a:t>
            </a:r>
            <a:endParaRPr lang="en-US"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1"/>
            <a:ext cx="8686800" cy="5970865"/>
          </a:xfrm>
          <a:prstGeom prst="rect">
            <a:avLst/>
          </a:prstGeom>
        </p:spPr>
        <p:txBody>
          <a:bodyPr wrap="square">
            <a:spAutoFit/>
          </a:bodyPr>
          <a:lstStyle/>
          <a:p>
            <a:pPr algn="just"/>
            <a:r>
              <a:rPr lang="en-US" sz="2400" b="1" dirty="0" smtClean="0">
                <a:latin typeface="Times New Roman" pitchFamily="18" charset="0"/>
                <a:cs typeface="Times New Roman" pitchFamily="18" charset="0"/>
              </a:rPr>
              <a:t>The Two-Category Case:  </a:t>
            </a:r>
          </a:p>
          <a:p>
            <a:pPr algn="just"/>
            <a:endParaRPr lang="en-US" sz="2400" b="1" dirty="0" smtClean="0">
              <a:latin typeface="Times New Roman" pitchFamily="18" charset="0"/>
              <a:cs typeface="Times New Roman" pitchFamily="18" charset="0"/>
            </a:endParaRPr>
          </a:p>
          <a:p>
            <a:pPr algn="just"/>
            <a:r>
              <a:rPr lang="en-US" sz="2400" dirty="0" err="1" smtClean="0">
                <a:solidFill>
                  <a:srgbClr val="FF0000"/>
                </a:solidFill>
                <a:latin typeface="Times New Roman" pitchFamily="18" charset="0"/>
                <a:cs typeface="Times New Roman" pitchFamily="18" charset="0"/>
              </a:rPr>
              <a:t>Dichotomizer</a:t>
            </a:r>
            <a:r>
              <a:rPr lang="en-US" sz="2400" dirty="0" smtClean="0">
                <a:solidFill>
                  <a:srgbClr val="FF0000"/>
                </a:solidFill>
                <a:latin typeface="Times New Roman" pitchFamily="18" charset="0"/>
                <a:cs typeface="Times New Roman" pitchFamily="18" charset="0"/>
              </a:rPr>
              <a:t>:</a:t>
            </a:r>
            <a:endParaRPr lang="en-US" sz="2400" b="1" dirty="0" smtClean="0">
              <a:solidFill>
                <a:srgbClr val="FF0000"/>
              </a:solidFill>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While the two-category case is just a special instance of the multi category case, it has traditionally received separate treatment. Indeed, a classifier that places a pattern in one of only two categories has a special name called a </a:t>
            </a:r>
            <a:r>
              <a:rPr lang="en-US" sz="2200" dirty="0" err="1" smtClean="0">
                <a:latin typeface="Times New Roman" pitchFamily="18" charset="0"/>
                <a:cs typeface="Times New Roman" pitchFamily="18" charset="0"/>
              </a:rPr>
              <a:t>dichotomizer</a:t>
            </a:r>
            <a:r>
              <a:rPr lang="en-US" sz="2200" dirty="0" smtClean="0">
                <a:latin typeface="Times New Roman" pitchFamily="18" charset="0"/>
                <a:cs typeface="Times New Roman" pitchFamily="18" charset="0"/>
              </a:rPr>
              <a:t>. </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Instead of using two </a:t>
            </a:r>
            <a:r>
              <a:rPr lang="en-US" sz="2200" dirty="0" err="1" smtClean="0">
                <a:latin typeface="Times New Roman" pitchFamily="18" charset="0"/>
                <a:cs typeface="Times New Roman" pitchFamily="18" charset="0"/>
              </a:rPr>
              <a:t>discriminant</a:t>
            </a:r>
            <a:r>
              <a:rPr lang="en-US" sz="2200" dirty="0" smtClean="0">
                <a:latin typeface="Times New Roman" pitchFamily="18" charset="0"/>
                <a:cs typeface="Times New Roman" pitchFamily="18" charset="0"/>
              </a:rPr>
              <a:t> functions g</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 and g</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and assigning x to ω1 if g</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&gt;g</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it is more common to define a single </a:t>
            </a:r>
            <a:r>
              <a:rPr lang="en-US" sz="2200" dirty="0" err="1" smtClean="0">
                <a:latin typeface="Times New Roman" pitchFamily="18" charset="0"/>
                <a:cs typeface="Times New Roman" pitchFamily="18" charset="0"/>
              </a:rPr>
              <a:t>discriminant</a:t>
            </a:r>
            <a:r>
              <a:rPr lang="en-US" sz="2200" dirty="0" smtClean="0">
                <a:latin typeface="Times New Roman" pitchFamily="18" charset="0"/>
                <a:cs typeface="Times New Roman" pitchFamily="18" charset="0"/>
              </a:rPr>
              <a:t> function </a:t>
            </a:r>
          </a:p>
          <a:p>
            <a:pPr algn="just"/>
            <a:r>
              <a:rPr lang="en-US" sz="2200" dirty="0" smtClean="0">
                <a:latin typeface="Times New Roman" pitchFamily="18" charset="0"/>
                <a:cs typeface="Times New Roman" pitchFamily="18" charset="0"/>
              </a:rPr>
              <a:t>                                            g(x) ≡ g</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(x) − g</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(x), </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and to use the following decision rule: Decide ω</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 if g(x)&gt;0; otherwise decide ω</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Thus, a </a:t>
            </a:r>
            <a:r>
              <a:rPr lang="en-US" sz="2200" dirty="0" err="1" smtClean="0">
                <a:latin typeface="Times New Roman" pitchFamily="18" charset="0"/>
                <a:cs typeface="Times New Roman" pitchFamily="18" charset="0"/>
              </a:rPr>
              <a:t>dichotomizer</a:t>
            </a:r>
            <a:r>
              <a:rPr lang="en-US" sz="2200" dirty="0" smtClean="0">
                <a:latin typeface="Times New Roman" pitchFamily="18" charset="0"/>
                <a:cs typeface="Times New Roman" pitchFamily="18" charset="0"/>
              </a:rPr>
              <a:t> can be viewed as a machine that computes a single </a:t>
            </a:r>
            <a:r>
              <a:rPr lang="en-US" sz="2200" dirty="0" err="1" smtClean="0">
                <a:latin typeface="Times New Roman" pitchFamily="18" charset="0"/>
                <a:cs typeface="Times New Roman" pitchFamily="18" charset="0"/>
              </a:rPr>
              <a:t>discriminant</a:t>
            </a:r>
            <a:r>
              <a:rPr lang="en-US" sz="2200" dirty="0" smtClean="0">
                <a:latin typeface="Times New Roman" pitchFamily="18" charset="0"/>
                <a:cs typeface="Times New Roman" pitchFamily="18" charset="0"/>
              </a:rPr>
              <a:t> function g(x), and classifies x according to the algebraic sign of the result.</a:t>
            </a:r>
            <a:endParaRPr lang="en-US" sz="2200" u="sng"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1"/>
            <a:ext cx="8686800" cy="2246769"/>
          </a:xfrm>
          <a:prstGeom prst="rect">
            <a:avLst/>
          </a:prstGeom>
        </p:spPr>
        <p:txBody>
          <a:bodyPr wrap="square">
            <a:spAutoFit/>
          </a:bodyPr>
          <a:lstStyle/>
          <a:p>
            <a:pPr algn="just"/>
            <a:r>
              <a:rPr lang="en-US" sz="2400" dirty="0" smtClean="0"/>
              <a:t>	</a:t>
            </a:r>
            <a:r>
              <a:rPr lang="en-US" sz="2200" dirty="0" smtClean="0">
                <a:latin typeface="Times New Roman" pitchFamily="18" charset="0"/>
                <a:cs typeface="Times New Roman" pitchFamily="18" charset="0"/>
              </a:rPr>
              <a:t>From the various forms in which the minimum-error-rate </a:t>
            </a:r>
            <a:r>
              <a:rPr lang="en-US" sz="2200" dirty="0" err="1" smtClean="0">
                <a:latin typeface="Times New Roman" pitchFamily="18" charset="0"/>
                <a:cs typeface="Times New Roman" pitchFamily="18" charset="0"/>
              </a:rPr>
              <a:t>discriminant</a:t>
            </a:r>
            <a:r>
              <a:rPr lang="en-US" sz="2200" dirty="0" smtClean="0">
                <a:latin typeface="Times New Roman" pitchFamily="18" charset="0"/>
                <a:cs typeface="Times New Roman" pitchFamily="18" charset="0"/>
              </a:rPr>
              <a:t> function can be written, the following two are particularly convenient: </a:t>
            </a:r>
            <a:r>
              <a:rPr lang="en-US" sz="22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 </a:t>
            </a:r>
          </a:p>
          <a:p>
            <a:pPr algn="just"/>
            <a:endParaRPr lang="en-US" sz="2400" b="1" dirty="0" smtClean="0">
              <a:latin typeface="Times New Roman" pitchFamily="18" charset="0"/>
              <a:cs typeface="Times New Roman" pitchFamily="18" charset="0"/>
            </a:endParaRPr>
          </a:p>
          <a:p>
            <a:pPr algn="just"/>
            <a:endParaRPr lang="en-US" sz="2200" u="sng"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srcRect/>
          <a:stretch>
            <a:fillRect/>
          </a:stretch>
        </p:blipFill>
        <p:spPr bwMode="auto">
          <a:xfrm>
            <a:off x="2133600" y="1828800"/>
            <a:ext cx="5333999" cy="20574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1"/>
            <a:ext cx="8382000" cy="6370975"/>
          </a:xfrm>
          <a:prstGeom prst="rect">
            <a:avLst/>
          </a:prstGeom>
        </p:spPr>
        <p:txBody>
          <a:bodyPr wrap="square">
            <a:spAutoFit/>
          </a:bodyPr>
          <a:lstStyle/>
          <a:p>
            <a:pPr algn="just"/>
            <a:r>
              <a:rPr lang="en-US" sz="2800" b="1" dirty="0" smtClean="0">
                <a:latin typeface="Times New Roman" pitchFamily="18" charset="0"/>
                <a:cs typeface="Times New Roman" pitchFamily="18" charset="0"/>
              </a:rPr>
              <a:t>Problem:  </a:t>
            </a:r>
            <a:endParaRPr lang="en-US" sz="2200" b="1"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Consider an e-mail SPAM classification for every incoming e-mail is either a normal email(ω</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 or junk mail (ω</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We have two actions: α</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 keep the mail and α</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put mail to /dev/null. We select a loss function λ(α</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|ω</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 =0, λ(α</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|ω</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)=1, λ(α</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|ω</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)=3 and λ(α</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|ω</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)=0. In addition, we know that P(ω</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 = 0.4, P(ω</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 0.6. Now, an e-mail has been received and its feature vector is x. Based on the feature vector, we have computed p(x|ω</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 = 0.35, p(x|ω</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 0.65.  Find the posterior probabilities P(ω</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|x), P(ω</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|x) and conditional risk or minimum risk classifier R(α</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|x) and R(α</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|x).</a:t>
            </a:r>
          </a:p>
          <a:p>
            <a:pPr algn="just"/>
            <a:r>
              <a:rPr lang="en-US" sz="2800" b="1" dirty="0" smtClean="0">
                <a:latin typeface="Times New Roman" pitchFamily="18" charset="0"/>
                <a:cs typeface="Times New Roman" pitchFamily="18" charset="0"/>
              </a:rPr>
              <a:t>Solution:</a:t>
            </a:r>
          </a:p>
          <a:p>
            <a:pPr algn="just"/>
            <a:r>
              <a:rPr lang="en-US" sz="2200" dirty="0" smtClean="0">
                <a:latin typeface="Times New Roman" pitchFamily="18" charset="0"/>
                <a:cs typeface="Times New Roman" pitchFamily="18" charset="0"/>
              </a:rPr>
              <a:t>P(ω</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|x) = p(x|ω</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 * P(ω</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 = 0.35 * 0.4 = 0.14</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P(ω</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|x) = p(x|ω</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 P(ω</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 0.65 * 0.6 = 0.39</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R(α</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|x) = λ(α</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|ω</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 * P(ω</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|x) + λ(α</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|ω</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 P(ω</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|x) = 0 + 1 * 0.39 =0.39</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R(α</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|x) = λ(α</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|ω</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 * P(ω</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|x) + λ(α</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|ω</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 P(ω</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|x) = 3* 0.14 + 0= 0.42</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357188" y="428625"/>
            <a:ext cx="8405812" cy="6215063"/>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a:xfrm>
            <a:off x="214282" y="357188"/>
            <a:ext cx="8429656" cy="62865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0"/>
            <a:ext cx="9144000" cy="66479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tabLst>
                <a:tab pos="900113" algn="l"/>
              </a:tabLst>
            </a:pPr>
            <a:r>
              <a:rPr lang="en-US" sz="2800" b="1" dirty="0" smtClean="0">
                <a:latin typeface="Times New Roman" pitchFamily="18" charset="0"/>
                <a:cs typeface="Times New Roman" pitchFamily="18" charset="0"/>
              </a:rPr>
              <a:t>Prior:</a:t>
            </a:r>
            <a:endParaRPr lang="en-US" sz="2200" b="1"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Assume that there is some a priori probability (or simply prior) P(ω1) that the next fish is sea bass, and some prior probability P(ω2) that it is salmon.</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If we assume there are no other types of fish relevant here, then P(ω1) and P(ω2) sum to one. </a:t>
            </a: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P(ω1)  + P(ω2) =1</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These prior probabilities reflect our prior knowledge of how likely we are to get a sea bass or salmon before the fish actually appears. It might, for instance, depend upon the time of year or the choice of fishing area.</a:t>
            </a:r>
          </a:p>
          <a:p>
            <a:pPr lvl="0" algn="just" fontAlgn="base">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lvl="0" algn="just" fontAlgn="base">
              <a:spcBef>
                <a:spcPct val="0"/>
              </a:spcBef>
              <a:spcAft>
                <a:spcPct val="0"/>
              </a:spcAft>
              <a:tabLst>
                <a:tab pos="900113" algn="l"/>
              </a:tabLst>
            </a:pPr>
            <a:r>
              <a:rPr lang="en-US" sz="2400" dirty="0" smtClean="0"/>
              <a:t>	</a:t>
            </a:r>
            <a:r>
              <a:rPr lang="en-US" sz="2200" dirty="0" smtClean="0">
                <a:latin typeface="Times New Roman" pitchFamily="18" charset="0"/>
                <a:cs typeface="Times New Roman" pitchFamily="18" charset="0"/>
              </a:rPr>
              <a:t>Suppose for a moment that we were forced to make a decision about the type of fish that will appear next without being allowed to see it.</a:t>
            </a:r>
          </a:p>
          <a:p>
            <a:pPr lvl="0" algn="just" fontAlgn="base">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lvl="0" algn="just" fontAlgn="base">
              <a:spcBef>
                <a:spcPct val="0"/>
              </a:spcBef>
              <a:spcAft>
                <a:spcPct val="0"/>
              </a:spcAft>
              <a:tabLst>
                <a:tab pos="900113" algn="l"/>
              </a:tabLst>
            </a:pPr>
            <a:r>
              <a:rPr lang="en-US" sz="2400" b="1" dirty="0" smtClean="0">
                <a:latin typeface="Times New Roman" pitchFamily="18" charset="0"/>
                <a:cs typeface="Times New Roman" pitchFamily="18" charset="0"/>
              </a:rPr>
              <a:t>decision rule:  </a:t>
            </a:r>
            <a:r>
              <a:rPr lang="en-US" sz="2200" dirty="0" smtClean="0">
                <a:latin typeface="Times New Roman" pitchFamily="18" charset="0"/>
                <a:cs typeface="Times New Roman" pitchFamily="18" charset="0"/>
              </a:rPr>
              <a:t>    Decide ω1 if P(ω1) &gt; P(ω2); </a:t>
            </a: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Otherwise decide ω2.</a:t>
            </a: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This rule makes sense if we are to judge just one fish, but if we are to judge many fish, using this rule repeatedly may seem a bit strange.</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a:xfrm>
            <a:off x="428625" y="285729"/>
            <a:ext cx="8429625" cy="6215105"/>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1"/>
            <a:ext cx="8686800" cy="3293209"/>
          </a:xfrm>
          <a:prstGeom prst="rect">
            <a:avLst/>
          </a:prstGeom>
        </p:spPr>
        <p:txBody>
          <a:bodyPr wrap="square">
            <a:spAutoFit/>
          </a:bodyPr>
          <a:lstStyle/>
          <a:p>
            <a:pPr algn="just"/>
            <a:r>
              <a:rPr lang="en-US" sz="2000" dirty="0" smtClean="0">
                <a:latin typeface="Times New Roman" pitchFamily="18" charset="0"/>
                <a:cs typeface="Times New Roman" pitchFamily="18" charset="0"/>
              </a:rPr>
              <a:t>2.  Assume there are 5 different features with class label &lt;x1, x2, x3, x4, x5, class&gt;: {Name, Give Birth, Can Fly, Live in Water, have legs, class} is given in below table as training data. Let assume all the features are independent each other when class is given. The entire dataset is grouped into two classes as Mammals and non-mammals. Estimate the probabilities using Bayesian (Naïve </a:t>
            </a:r>
            <a:r>
              <a:rPr lang="en-US" sz="2000" dirty="0" err="1" smtClean="0">
                <a:latin typeface="Times New Roman" pitchFamily="18" charset="0"/>
                <a:cs typeface="Times New Roman" pitchFamily="18" charset="0"/>
              </a:rPr>
              <a:t>Bayes</a:t>
            </a:r>
            <a:r>
              <a:rPr lang="en-US" sz="2000" dirty="0" smtClean="0">
                <a:latin typeface="Times New Roman" pitchFamily="18" charset="0"/>
                <a:cs typeface="Times New Roman" pitchFamily="18" charset="0"/>
              </a:rPr>
              <a:t>) Classifier when a new test sample is?</a:t>
            </a:r>
          </a:p>
          <a:p>
            <a:pPr algn="just"/>
            <a:r>
              <a:rPr lang="en-US" sz="2000" dirty="0" smtClean="0">
                <a:latin typeface="Times New Roman" pitchFamily="18" charset="0"/>
                <a:cs typeface="Times New Roman" pitchFamily="18" charset="0"/>
              </a:rPr>
              <a:t>X=(Give Birth= yes, </a:t>
            </a:r>
            <a:r>
              <a:rPr lang="en-US" sz="2000" dirty="0" err="1" smtClean="0">
                <a:latin typeface="Times New Roman" pitchFamily="18" charset="0"/>
                <a:cs typeface="Times New Roman" pitchFamily="18" charset="0"/>
              </a:rPr>
              <a:t>Cn</a:t>
            </a:r>
            <a:r>
              <a:rPr lang="en-US" sz="2000" dirty="0" smtClean="0">
                <a:latin typeface="Times New Roman" pitchFamily="18" charset="0"/>
                <a:cs typeface="Times New Roman" pitchFamily="18" charset="0"/>
              </a:rPr>
              <a:t> fly=No, Live in water=yes, Have </a:t>
            </a:r>
            <a:r>
              <a:rPr lang="en-US" sz="2000" dirty="0" err="1" smtClean="0">
                <a:latin typeface="Times New Roman" pitchFamily="18" charset="0"/>
                <a:cs typeface="Times New Roman" pitchFamily="18" charset="0"/>
              </a:rPr>
              <a:t>leggs</a:t>
            </a:r>
            <a:r>
              <a:rPr lang="en-US" sz="2000" dirty="0" smtClean="0">
                <a:latin typeface="Times New Roman" pitchFamily="18" charset="0"/>
                <a:cs typeface="Times New Roman" pitchFamily="18" charset="0"/>
              </a:rPr>
              <a:t>=No, Class= ?)</a:t>
            </a:r>
          </a:p>
          <a:p>
            <a:pPr algn="just"/>
            <a:endParaRPr lang="en-US" sz="2400" b="1" dirty="0" smtClean="0">
              <a:latin typeface="Times New Roman" pitchFamily="18" charset="0"/>
              <a:cs typeface="Times New Roman" pitchFamily="18" charset="0"/>
            </a:endParaRPr>
          </a:p>
          <a:p>
            <a:pPr algn="just"/>
            <a:endParaRPr lang="en-US" sz="2200" u="sng"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p:txBody>
      </p:sp>
      <p:pic>
        <p:nvPicPr>
          <p:cNvPr id="3" name="Picture 2"/>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457200" y="2438400"/>
            <a:ext cx="8229600" cy="4191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381000" y="228600"/>
            <a:ext cx="8458200"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lvl="0" indent="-457200" algn="just" fontAlgn="base">
              <a:spcBef>
                <a:spcPct val="0"/>
              </a:spcBef>
              <a:spcAft>
                <a:spcPct val="0"/>
              </a:spcAft>
              <a:buAutoNum type="arabicPeriod"/>
            </a:pPr>
            <a:r>
              <a:rPr lang="en-US" sz="2200" dirty="0" smtClean="0">
                <a:latin typeface="Times New Roman" pitchFamily="18" charset="0"/>
                <a:cs typeface="Times New Roman" pitchFamily="18" charset="0"/>
              </a:rPr>
              <a:t>Describe the different modules in Pattern recognition system? Explain the modules by clearly specifying roles of each module?</a:t>
            </a:r>
          </a:p>
          <a:p>
            <a:pPr marL="457200" lvl="0" indent="-457200" algn="just" fontAlgn="base">
              <a:spcBef>
                <a:spcPct val="0"/>
              </a:spcBef>
              <a:spcAft>
                <a:spcPct val="0"/>
              </a:spcAft>
              <a:buAutoNum type="arabicPeriod"/>
            </a:pPr>
            <a:endParaRPr kumimoji="0" lang="en-US"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457200" lvl="0" indent="-457200" algn="just" fontAlgn="base">
              <a:spcBef>
                <a:spcPct val="0"/>
              </a:spcBef>
              <a:spcAft>
                <a:spcPct val="0"/>
              </a:spcAft>
              <a:buAutoNum type="arabicPeriod"/>
            </a:pPr>
            <a:r>
              <a:rPr lang="en-US" sz="2200" dirty="0" smtClean="0">
                <a:latin typeface="Times New Roman" pitchFamily="18" charset="0"/>
                <a:cs typeface="Times New Roman" pitchFamily="18" charset="0"/>
              </a:rPr>
              <a:t>Discuss the Design cycle of pattern recognition</a:t>
            </a:r>
          </a:p>
          <a:p>
            <a:pPr marL="457200" lvl="0" indent="-457200" algn="just" fontAlgn="base">
              <a:spcBef>
                <a:spcPct val="0"/>
              </a:spcBef>
              <a:spcAft>
                <a:spcPct val="0"/>
              </a:spcAft>
              <a:buAutoNum type="arabicPeriod"/>
            </a:pPr>
            <a:endParaRPr lang="en-US" sz="2200" dirty="0" smtClean="0">
              <a:latin typeface="Times New Roman" pitchFamily="18" charset="0"/>
              <a:cs typeface="Times New Roman" pitchFamily="18" charset="0"/>
            </a:endParaRPr>
          </a:p>
          <a:p>
            <a:pPr marL="457200" lvl="0" indent="-457200" algn="just" fontAlgn="base">
              <a:spcBef>
                <a:spcPct val="0"/>
              </a:spcBef>
              <a:spcAft>
                <a:spcPct val="0"/>
              </a:spcAft>
              <a:buAutoNum type="arabicPeriod"/>
            </a:pPr>
            <a:r>
              <a:rPr kumimoji="0" lang="en-US"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Define the following terms in pattern recognition.</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pPr>
            <a:r>
              <a:rPr kumimoji="0" lang="en-US"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 Feature Extraction</a:t>
            </a:r>
            <a:r>
              <a:rPr kumimoji="0" lang="en-US" sz="2200"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b</a:t>
            </a:r>
            <a:r>
              <a:rPr lang="en-US" sz="2200" dirty="0" smtClean="0">
                <a:latin typeface="Times New Roman" pitchFamily="18" charset="0"/>
                <a:ea typeface="Times New Roman" pitchFamily="18" charset="0"/>
                <a:cs typeface="Times New Roman" pitchFamily="18" charset="0"/>
              </a:rPr>
              <a:t>)</a:t>
            </a:r>
            <a:r>
              <a:rPr kumimoji="0" lang="en-US"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Over-fitting</a:t>
            </a:r>
            <a:r>
              <a:rPr lang="en-US" sz="2200" dirty="0" smtClean="0">
                <a:latin typeface="Times New Roman" pitchFamily="18" charset="0"/>
                <a:ea typeface="Times New Roman" pitchFamily="18" charset="0"/>
                <a:cs typeface="Times New Roman" pitchFamily="18" charset="0"/>
              </a:rPr>
              <a:t>  c) </a:t>
            </a:r>
            <a:r>
              <a:rPr kumimoji="0" lang="en-US"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Missing f</a:t>
            </a:r>
            <a:r>
              <a:rPr lang="en-US" sz="2200" dirty="0" smtClean="0">
                <a:latin typeface="Times New Roman" pitchFamily="18" charset="0"/>
                <a:ea typeface="Times New Roman" pitchFamily="18" charset="0"/>
                <a:cs typeface="Times New Roman" pitchFamily="18" charset="0"/>
              </a:rPr>
              <a:t>eatures</a:t>
            </a:r>
            <a:endParaRPr kumimoji="0" lang="en-US"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defTabSz="914400" rtl="0" eaLnBrk="0" fontAlgn="base" latinLnBrk="0" hangingPunct="0">
              <a:lnSpc>
                <a:spcPct val="100000"/>
              </a:lnSpc>
              <a:spcBef>
                <a:spcPct val="0"/>
              </a:spcBef>
              <a:spcAft>
                <a:spcPct val="0"/>
              </a:spcAft>
              <a:buClrTx/>
              <a:buSzTx/>
              <a:tabLst/>
            </a:pPr>
            <a:r>
              <a:rPr lang="en-US" sz="2200" dirty="0" smtClean="0">
                <a:latin typeface="Times New Roman" pitchFamily="18" charset="0"/>
                <a:ea typeface="Times New Roman" pitchFamily="18" charset="0"/>
                <a:cs typeface="Times New Roman" pitchFamily="18" charset="0"/>
              </a:rPr>
              <a:t>        d</a:t>
            </a:r>
            <a:r>
              <a:rPr kumimoji="0" lang="en-US"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Segmentation</a:t>
            </a:r>
          </a:p>
          <a:p>
            <a:pPr marL="0" marR="0" lvl="0" indent="0" defTabSz="914400" rtl="0" eaLnBrk="0" fontAlgn="base" latinLnBrk="0" hangingPunct="0">
              <a:lnSpc>
                <a:spcPct val="100000"/>
              </a:lnSpc>
              <a:spcBef>
                <a:spcPct val="0"/>
              </a:spcBef>
              <a:spcAft>
                <a:spcPct val="0"/>
              </a:spcAft>
              <a:buClrTx/>
              <a:buSzTx/>
              <a:tabLst/>
            </a:pPr>
            <a:endParaRPr kumimoji="0" lang="en-US"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defTabSz="914400" rtl="0" eaLnBrk="0" fontAlgn="base" latinLnBrk="0" hangingPunct="0">
              <a:lnSpc>
                <a:spcPct val="100000"/>
              </a:lnSpc>
              <a:spcBef>
                <a:spcPct val="0"/>
              </a:spcBef>
              <a:spcAft>
                <a:spcPct val="0"/>
              </a:spcAft>
              <a:buClrTx/>
              <a:buSzTx/>
              <a:tabLst/>
            </a:pPr>
            <a:r>
              <a:rPr lang="en-US" sz="2200" dirty="0" smtClean="0">
                <a:latin typeface="Times New Roman" pitchFamily="18" charset="0"/>
                <a:cs typeface="Times New Roman" pitchFamily="18" charset="0"/>
              </a:rPr>
              <a:t>4. Define the following terms with an example.</a:t>
            </a:r>
          </a:p>
          <a:p>
            <a:pPr lvl="0"/>
            <a:r>
              <a:rPr lang="en-US" sz="2200" dirty="0" smtClean="0">
                <a:latin typeface="Times New Roman" pitchFamily="18" charset="0"/>
                <a:cs typeface="Times New Roman" pitchFamily="18" charset="0"/>
              </a:rPr>
              <a:t>       a) Supervised Learning             b) Unsupervised Learning</a:t>
            </a:r>
          </a:p>
          <a:p>
            <a:r>
              <a:rPr lang="en-US" sz="2200" dirty="0" smtClean="0">
                <a:latin typeface="Times New Roman" pitchFamily="18" charset="0"/>
                <a:cs typeface="Times New Roman" pitchFamily="18" charset="0"/>
              </a:rPr>
              <a:t>       c) Reinforcement Learning</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0"/>
            <a:ext cx="8458200" cy="4154984"/>
          </a:xfrm>
          <a:prstGeom prst="rect">
            <a:avLst/>
          </a:prstGeom>
        </p:spPr>
        <p:txBody>
          <a:bodyPr wrap="square">
            <a:spAutoFit/>
          </a:bodyPr>
          <a:lstStyle/>
          <a:p>
            <a:pPr marL="342900" indent="-342900" algn="just">
              <a:buAutoNum type="arabicPeriod"/>
            </a:pPr>
            <a:r>
              <a:rPr lang="en-US" sz="2200" dirty="0" smtClean="0">
                <a:latin typeface="Times New Roman" pitchFamily="18" charset="0"/>
                <a:cs typeface="Times New Roman" pitchFamily="18" charset="0"/>
              </a:rPr>
              <a:t>Explain the </a:t>
            </a:r>
            <a:r>
              <a:rPr lang="en-US" sz="2200" dirty="0" err="1" smtClean="0">
                <a:latin typeface="Times New Roman" pitchFamily="18" charset="0"/>
                <a:cs typeface="Times New Roman" pitchFamily="18" charset="0"/>
              </a:rPr>
              <a:t>bayes</a:t>
            </a:r>
            <a:r>
              <a:rPr lang="en-US" sz="2200" dirty="0" smtClean="0">
                <a:latin typeface="Times New Roman" pitchFamily="18" charset="0"/>
                <a:cs typeface="Times New Roman" pitchFamily="18" charset="0"/>
              </a:rPr>
              <a:t> theorem with all the parameters? Describe any two approaches that serve as sources for the probability values?</a:t>
            </a:r>
          </a:p>
          <a:p>
            <a:pPr marL="342900" indent="-342900" algn="just"/>
            <a:endParaRPr lang="en-US" sz="2200" dirty="0" smtClean="0">
              <a:latin typeface="Times New Roman" pitchFamily="18" charset="0"/>
              <a:cs typeface="Times New Roman" pitchFamily="18" charset="0"/>
            </a:endParaRPr>
          </a:p>
          <a:p>
            <a:pPr lvl="0" algn="just"/>
            <a:r>
              <a:rPr lang="en-US" sz="2200" dirty="0" smtClean="0">
                <a:latin typeface="Times New Roman" pitchFamily="18" charset="0"/>
                <a:cs typeface="Times New Roman" pitchFamily="18" charset="0"/>
              </a:rPr>
              <a:t>2. Discuss the </a:t>
            </a:r>
            <a:r>
              <a:rPr lang="en-US" sz="2200" dirty="0" err="1" smtClean="0">
                <a:latin typeface="Times New Roman" pitchFamily="18" charset="0"/>
                <a:cs typeface="Times New Roman" pitchFamily="18" charset="0"/>
              </a:rPr>
              <a:t>Bayes</a:t>
            </a:r>
            <a:r>
              <a:rPr lang="en-US" sz="2200" dirty="0" smtClean="0">
                <a:latin typeface="Times New Roman" pitchFamily="18" charset="0"/>
                <a:cs typeface="Times New Roman" pitchFamily="18" charset="0"/>
              </a:rPr>
              <a:t> Decision Theorem for Continuous feature?  Or Two category classification on minimize the overall risk  or Derive the optimum decision rule to minimize risk R using </a:t>
            </a:r>
            <a:r>
              <a:rPr lang="en-US" sz="2200" dirty="0" err="1" smtClean="0">
                <a:latin typeface="Times New Roman" pitchFamily="18" charset="0"/>
                <a:cs typeface="Times New Roman" pitchFamily="18" charset="0"/>
              </a:rPr>
              <a:t>Bayes</a:t>
            </a:r>
            <a:r>
              <a:rPr lang="en-US" sz="2200" dirty="0" smtClean="0">
                <a:latin typeface="Times New Roman" pitchFamily="18" charset="0"/>
                <a:cs typeface="Times New Roman" pitchFamily="18" charset="0"/>
              </a:rPr>
              <a:t> decision rule for two-category classification.</a:t>
            </a:r>
          </a:p>
          <a:p>
            <a:pPr lvl="0" algn="just"/>
            <a:endParaRPr lang="en-US" sz="2200" dirty="0" smtClean="0">
              <a:latin typeface="Times New Roman" pitchFamily="18" charset="0"/>
              <a:cs typeface="Times New Roman" pitchFamily="18" charset="0"/>
            </a:endParaRPr>
          </a:p>
          <a:p>
            <a:pPr lvl="0" algn="just"/>
            <a:r>
              <a:rPr lang="en-US" sz="2200" dirty="0" smtClean="0">
                <a:latin typeface="Times New Roman" pitchFamily="18" charset="0"/>
                <a:cs typeface="Times New Roman" pitchFamily="18" charset="0"/>
              </a:rPr>
              <a:t>3. Discuss Zero-One Loss Function for conditional risk decision rule.</a:t>
            </a:r>
          </a:p>
          <a:p>
            <a:pPr lvl="0" algn="just"/>
            <a:endParaRPr lang="en-US" sz="2200" dirty="0" smtClean="0">
              <a:latin typeface="Times New Roman" pitchFamily="18" charset="0"/>
              <a:cs typeface="Times New Roman" pitchFamily="18" charset="0"/>
            </a:endParaRPr>
          </a:p>
          <a:p>
            <a:pPr lvl="0" algn="just"/>
            <a:r>
              <a:rPr lang="en-US" sz="2200" dirty="0" smtClean="0">
                <a:latin typeface="Times New Roman" pitchFamily="18" charset="0"/>
                <a:cs typeface="Times New Roman" pitchFamily="18" charset="0"/>
              </a:rPr>
              <a:t>4. Discuss in detail about </a:t>
            </a:r>
            <a:r>
              <a:rPr lang="en-US" sz="2200" dirty="0" err="1" smtClean="0">
                <a:latin typeface="Times New Roman" pitchFamily="18" charset="0"/>
                <a:cs typeface="Times New Roman" pitchFamily="18" charset="0"/>
              </a:rPr>
              <a:t>discriminant</a:t>
            </a:r>
            <a:r>
              <a:rPr lang="en-US" sz="2200" dirty="0" smtClean="0">
                <a:latin typeface="Times New Roman" pitchFamily="18" charset="0"/>
                <a:cs typeface="Times New Roman" pitchFamily="18" charset="0"/>
              </a:rPr>
              <a:t> function and decision surface (Multi category case and Two category case)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0"/>
            <a:ext cx="9144000" cy="65556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How well it works depends upon the values of the prior probabilities. If P(ω1) is very much greater than P(ω2), our decision in favor of ω1 will be right most of the time. If P(ω1) = P(ω2), we have only a fifty-fifty chance of being right. </a:t>
            </a: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In general, the probability of error is the smaller of P(ω1) and P(ω2), and we shall see later that under these conditions no other decision rule can yield a larger probability of being right.</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In most circumstances we are not asked to make decisions with so little information. In our example, we might for instance use a lightness measurement x to improve our classifier. Different fish will yield different lightness readings and we express this variability in probabilistic terms; we consider x to be a continuous random variable whose distribution depends on the state of nature, and is expressed as p(x|ω1).</a:t>
            </a:r>
          </a:p>
          <a:p>
            <a:pPr lvl="0" algn="just" fontAlgn="base">
              <a:spcBef>
                <a:spcPct val="0"/>
              </a:spcBef>
              <a:spcAft>
                <a:spcPct val="0"/>
              </a:spcAft>
              <a:tabLst>
                <a:tab pos="900113" algn="l"/>
              </a:tabLst>
            </a:pPr>
            <a:r>
              <a:rPr lang="en-US" sz="2400" dirty="0" smtClean="0"/>
              <a:t>	</a:t>
            </a:r>
            <a:r>
              <a:rPr lang="en-US" sz="2200" dirty="0" smtClean="0">
                <a:latin typeface="Times New Roman" pitchFamily="18" charset="0"/>
                <a:cs typeface="Times New Roman" pitchFamily="18" charset="0"/>
              </a:rPr>
              <a:t>This is the probability density function for x given that the state of nature is ω1.</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This is the </a:t>
            </a:r>
            <a:r>
              <a:rPr lang="en-US" sz="2200" b="1" dirty="0" smtClean="0">
                <a:latin typeface="Times New Roman" pitchFamily="18" charset="0"/>
                <a:cs typeface="Times New Roman" pitchFamily="18" charset="0"/>
              </a:rPr>
              <a:t>class-conditional probability</a:t>
            </a:r>
            <a:r>
              <a:rPr lang="en-US" sz="2200" dirty="0" smtClean="0">
                <a:latin typeface="Times New Roman" pitchFamily="18" charset="0"/>
                <a:cs typeface="Times New Roman" pitchFamily="18" charset="0"/>
              </a:rPr>
              <a:t> density function and also called </a:t>
            </a:r>
            <a:r>
              <a:rPr lang="en-US" sz="2200" b="1" dirty="0" smtClean="0">
                <a:latin typeface="Times New Roman" pitchFamily="18" charset="0"/>
                <a:cs typeface="Times New Roman" pitchFamily="18" charset="0"/>
              </a:rPr>
              <a:t>state-conditional probability</a:t>
            </a:r>
            <a:r>
              <a:rPr lang="en-US" sz="2200" dirty="0" smtClean="0">
                <a:latin typeface="Times New Roman" pitchFamily="18" charset="0"/>
                <a:cs typeface="Times New Roman" pitchFamily="18" charset="0"/>
              </a:rPr>
              <a:t> density function.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0"/>
            <a:ext cx="9144000" cy="68634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tabLst>
                <a:tab pos="900113" algn="l"/>
              </a:tabLst>
            </a:pPr>
            <a:r>
              <a:rPr lang="en-US" sz="2000" b="1" dirty="0" smtClean="0">
                <a:latin typeface="Times New Roman" pitchFamily="18" charset="0"/>
                <a:cs typeface="Times New Roman" pitchFamily="18" charset="0"/>
              </a:rPr>
              <a:t>Note:</a:t>
            </a:r>
            <a:r>
              <a:rPr lang="en-US" sz="20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The difference between p(x|ω1) and p(x|ω2) describes the difference in lightness between populations of sea bass and salmon (Fig.2.1)</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Figure 2.1: Hypothetical class-conditional probability density functions show the probability density of measuring a particular feature value x given the pattern is in category </a:t>
            </a:r>
            <a:r>
              <a:rPr lang="en-US" sz="2200" dirty="0" err="1" smtClean="0">
                <a:latin typeface="Times New Roman" pitchFamily="18" charset="0"/>
                <a:cs typeface="Times New Roman" pitchFamily="18" charset="0"/>
              </a:rPr>
              <a:t>ωi</a:t>
            </a:r>
            <a:r>
              <a:rPr lang="en-US" sz="2200" dirty="0" smtClean="0">
                <a:latin typeface="Times New Roman" pitchFamily="18" charset="0"/>
                <a:cs typeface="Times New Roman" pitchFamily="18" charset="0"/>
              </a:rPr>
              <a:t> . If x represents the length of a fish, the two curves might describe the difference in length of populations of two types of fish. Density functions are normalized, and thus the area under each curve is 1.0. </a:t>
            </a:r>
          </a:p>
        </p:txBody>
      </p:sp>
      <p:pic>
        <p:nvPicPr>
          <p:cNvPr id="1026" name="Picture 2"/>
          <p:cNvPicPr>
            <a:picLocks noChangeAspect="1" noChangeArrowheads="1"/>
          </p:cNvPicPr>
          <p:nvPr/>
        </p:nvPicPr>
        <p:blipFill>
          <a:blip r:embed="rId2"/>
          <a:srcRect/>
          <a:stretch>
            <a:fillRect/>
          </a:stretch>
        </p:blipFill>
        <p:spPr bwMode="auto">
          <a:xfrm>
            <a:off x="457200" y="914399"/>
            <a:ext cx="8077200" cy="4191001"/>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0"/>
            <a:ext cx="9144000" cy="787908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Suppose that we know both the prior probabilities P(</a:t>
            </a:r>
            <a:r>
              <a:rPr lang="en-US" sz="2200" dirty="0" err="1" smtClean="0">
                <a:latin typeface="Times New Roman" pitchFamily="18" charset="0"/>
                <a:cs typeface="Times New Roman" pitchFamily="18" charset="0"/>
              </a:rPr>
              <a:t>ωj</a:t>
            </a:r>
            <a:r>
              <a:rPr lang="en-US" sz="2200" dirty="0" smtClean="0">
                <a:latin typeface="Times New Roman" pitchFamily="18" charset="0"/>
                <a:cs typeface="Times New Roman" pitchFamily="18" charset="0"/>
              </a:rPr>
              <a:t> ) and the conditional densities p(</a:t>
            </a:r>
            <a:r>
              <a:rPr lang="en-US" sz="2200" dirty="0" err="1" smtClean="0">
                <a:latin typeface="Times New Roman" pitchFamily="18" charset="0"/>
                <a:cs typeface="Times New Roman" pitchFamily="18" charset="0"/>
              </a:rPr>
              <a:t>x|ωj</a:t>
            </a:r>
            <a:r>
              <a:rPr lang="en-US" sz="2200" dirty="0" smtClean="0">
                <a:latin typeface="Times New Roman" pitchFamily="18" charset="0"/>
                <a:cs typeface="Times New Roman" pitchFamily="18" charset="0"/>
              </a:rPr>
              <a:t> ). Suppose further that we measure the lightness of a fish and discover that its value is x. How does this measurement influence our attitude concerning the true state of nature — that is, the category of the fish? .</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We note first that the (joint) probability density of finding a pattern that is in category </a:t>
            </a:r>
            <a:r>
              <a:rPr lang="en-US" sz="2200" dirty="0" err="1" smtClean="0">
                <a:latin typeface="Times New Roman" pitchFamily="18" charset="0"/>
                <a:cs typeface="Times New Roman" pitchFamily="18" charset="0"/>
              </a:rPr>
              <a:t>ωj</a:t>
            </a:r>
            <a:r>
              <a:rPr lang="en-US" sz="2200" dirty="0" smtClean="0">
                <a:latin typeface="Times New Roman" pitchFamily="18" charset="0"/>
                <a:cs typeface="Times New Roman" pitchFamily="18" charset="0"/>
              </a:rPr>
              <a:t> and has feature value x can be written two ways: </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p(</a:t>
            </a:r>
            <a:r>
              <a:rPr lang="en-US" sz="2200" dirty="0" err="1" smtClean="0">
                <a:latin typeface="Times New Roman" pitchFamily="18" charset="0"/>
                <a:cs typeface="Times New Roman" pitchFamily="18" charset="0"/>
              </a:rPr>
              <a:t>ωj</a:t>
            </a:r>
            <a:r>
              <a:rPr lang="en-US" sz="2200" dirty="0" smtClean="0">
                <a:latin typeface="Times New Roman" pitchFamily="18" charset="0"/>
                <a:cs typeface="Times New Roman" pitchFamily="18" charset="0"/>
              </a:rPr>
              <a:t> , x) = P(</a:t>
            </a:r>
            <a:r>
              <a:rPr lang="en-US" sz="2200" dirty="0" err="1" smtClean="0">
                <a:latin typeface="Times New Roman" pitchFamily="18" charset="0"/>
                <a:cs typeface="Times New Roman" pitchFamily="18" charset="0"/>
              </a:rPr>
              <a:t>ωj</a:t>
            </a:r>
            <a:r>
              <a:rPr lang="en-US" sz="2200" dirty="0" smtClean="0">
                <a:latin typeface="Times New Roman" pitchFamily="18" charset="0"/>
                <a:cs typeface="Times New Roman" pitchFamily="18" charset="0"/>
              </a:rPr>
              <a:t> |x)p(x) = p(</a:t>
            </a:r>
            <a:r>
              <a:rPr lang="en-US" sz="2200" dirty="0" err="1" smtClean="0">
                <a:latin typeface="Times New Roman" pitchFamily="18" charset="0"/>
                <a:cs typeface="Times New Roman" pitchFamily="18" charset="0"/>
              </a:rPr>
              <a:t>x|ωj</a:t>
            </a:r>
            <a:r>
              <a:rPr lang="en-US" sz="2200" dirty="0" smtClean="0">
                <a:latin typeface="Times New Roman" pitchFamily="18" charset="0"/>
                <a:cs typeface="Times New Roman" pitchFamily="18" charset="0"/>
              </a:rPr>
              <a:t> )P(</a:t>
            </a:r>
            <a:r>
              <a:rPr lang="en-US" sz="2200" dirty="0" err="1" smtClean="0">
                <a:latin typeface="Times New Roman" pitchFamily="18" charset="0"/>
                <a:cs typeface="Times New Roman" pitchFamily="18" charset="0"/>
              </a:rPr>
              <a:t>ωj</a:t>
            </a:r>
            <a:r>
              <a:rPr lang="en-US" sz="2200" dirty="0" smtClean="0">
                <a:latin typeface="Times New Roman" pitchFamily="18" charset="0"/>
                <a:cs typeface="Times New Roman" pitchFamily="18" charset="0"/>
              </a:rPr>
              <a:t> ). </a:t>
            </a: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a:t>
            </a: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Rearranging these leads us to </a:t>
            </a:r>
            <a:r>
              <a:rPr lang="en-US" sz="2200" dirty="0" err="1" smtClean="0">
                <a:latin typeface="Times New Roman" pitchFamily="18" charset="0"/>
                <a:cs typeface="Times New Roman" pitchFamily="18" charset="0"/>
              </a:rPr>
              <a:t>Bayes</a:t>
            </a:r>
            <a:r>
              <a:rPr lang="en-US" sz="2200" dirty="0" smtClean="0">
                <a:latin typeface="Times New Roman" pitchFamily="18" charset="0"/>
                <a:cs typeface="Times New Roman" pitchFamily="18" charset="0"/>
              </a:rPr>
              <a:t>’ formula: </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0" y="228600"/>
            <a:ext cx="9144000" cy="6324601"/>
          </a:xfrm>
          <a:prstGeom prst="rect">
            <a:avLst/>
          </a:prstGeom>
          <a:noFill/>
          <a:ln w="9525">
            <a:noFill/>
            <a:miter lim="800000"/>
            <a:headEnd/>
            <a:tailEnd/>
          </a:ln>
          <a:effectLst/>
        </p:spPr>
      </p:pic>
      <p:sp>
        <p:nvSpPr>
          <p:cNvPr id="3" name="Rectangle 2"/>
          <p:cNvSpPr/>
          <p:nvPr/>
        </p:nvSpPr>
        <p:spPr>
          <a:xfrm>
            <a:off x="457201" y="228600"/>
            <a:ext cx="2590799" cy="461665"/>
          </a:xfrm>
          <a:prstGeom prst="rect">
            <a:avLst/>
          </a:prstGeom>
        </p:spPr>
        <p:txBody>
          <a:bodyPr wrap="square">
            <a:spAutoFit/>
          </a:bodyPr>
          <a:lstStyle/>
          <a:p>
            <a:r>
              <a:rPr lang="en-US" sz="2400" b="1" u="sng" dirty="0" err="1" smtClean="0">
                <a:latin typeface="Times New Roman" pitchFamily="18" charset="0"/>
                <a:cs typeface="Times New Roman" pitchFamily="18" charset="0"/>
              </a:rPr>
              <a:t>Bayes</a:t>
            </a:r>
            <a:r>
              <a:rPr lang="en-US" sz="2400" b="1" u="sng" dirty="0" smtClean="0">
                <a:latin typeface="Times New Roman" pitchFamily="18" charset="0"/>
                <a:cs typeface="Times New Roman" pitchFamily="18" charset="0"/>
              </a:rPr>
              <a:t>’ formula:</a:t>
            </a:r>
            <a:endParaRPr lang="en-US" sz="2400" b="1" u="sng"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76200"/>
            <a:ext cx="9144000" cy="66787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a:t>
            </a:r>
            <a:r>
              <a:rPr lang="en-US" sz="2400" dirty="0" smtClean="0"/>
              <a:t> </a:t>
            </a:r>
            <a:r>
              <a:rPr lang="en-US" sz="2200" dirty="0" err="1" smtClean="0">
                <a:latin typeface="Times New Roman" pitchFamily="18" charset="0"/>
                <a:cs typeface="Times New Roman" pitchFamily="18" charset="0"/>
              </a:rPr>
              <a:t>Bayes</a:t>
            </a:r>
            <a:r>
              <a:rPr lang="en-US" sz="2200" dirty="0" smtClean="0">
                <a:latin typeface="Times New Roman" pitchFamily="18" charset="0"/>
                <a:cs typeface="Times New Roman" pitchFamily="18" charset="0"/>
              </a:rPr>
              <a:t>’ formula shows that by observing the value of x we can convert the prior probability P(</a:t>
            </a:r>
            <a:r>
              <a:rPr lang="en-US" sz="2200" dirty="0" err="1" smtClean="0">
                <a:latin typeface="Times New Roman" pitchFamily="18" charset="0"/>
                <a:cs typeface="Times New Roman" pitchFamily="18" charset="0"/>
              </a:rPr>
              <a:t>ωj</a:t>
            </a:r>
            <a:r>
              <a:rPr lang="en-US" sz="2200" dirty="0" smtClean="0">
                <a:latin typeface="Times New Roman" pitchFamily="18" charset="0"/>
                <a:cs typeface="Times New Roman" pitchFamily="18" charset="0"/>
              </a:rPr>
              <a:t> ) to the a posteriori probability (or posterior) probability P(</a:t>
            </a:r>
            <a:r>
              <a:rPr lang="en-US" sz="2200" dirty="0" err="1" smtClean="0">
                <a:latin typeface="Times New Roman" pitchFamily="18" charset="0"/>
                <a:cs typeface="Times New Roman" pitchFamily="18" charset="0"/>
              </a:rPr>
              <a:t>ωj</a:t>
            </a:r>
            <a:r>
              <a:rPr lang="en-US" sz="2200" dirty="0" smtClean="0">
                <a:latin typeface="Times New Roman" pitchFamily="18" charset="0"/>
                <a:cs typeface="Times New Roman" pitchFamily="18" charset="0"/>
              </a:rPr>
              <a:t> |x) — the probability of the state of nature being </a:t>
            </a:r>
            <a:r>
              <a:rPr lang="en-US" sz="2200" dirty="0" err="1" smtClean="0">
                <a:latin typeface="Times New Roman" pitchFamily="18" charset="0"/>
                <a:cs typeface="Times New Roman" pitchFamily="18" charset="0"/>
              </a:rPr>
              <a:t>ωj</a:t>
            </a:r>
            <a:r>
              <a:rPr lang="en-US" sz="2200" dirty="0" smtClean="0">
                <a:latin typeface="Times New Roman" pitchFamily="18" charset="0"/>
                <a:cs typeface="Times New Roman" pitchFamily="18" charset="0"/>
              </a:rPr>
              <a:t> given that feature value x has been measured. We call p(</a:t>
            </a:r>
            <a:r>
              <a:rPr lang="en-US" sz="2200" dirty="0" err="1" smtClean="0">
                <a:latin typeface="Times New Roman" pitchFamily="18" charset="0"/>
                <a:cs typeface="Times New Roman" pitchFamily="18" charset="0"/>
              </a:rPr>
              <a:t>x|ωj</a:t>
            </a:r>
            <a:r>
              <a:rPr lang="en-US" sz="2200" dirty="0" smtClean="0">
                <a:latin typeface="Times New Roman" pitchFamily="18" charset="0"/>
                <a:cs typeface="Times New Roman" pitchFamily="18" charset="0"/>
              </a:rPr>
              <a:t> ) the likelihood of </a:t>
            </a:r>
            <a:r>
              <a:rPr lang="en-US" sz="2200" dirty="0" err="1" smtClean="0">
                <a:latin typeface="Times New Roman" pitchFamily="18" charset="0"/>
                <a:cs typeface="Times New Roman" pitchFamily="18" charset="0"/>
              </a:rPr>
              <a:t>ωj</a:t>
            </a:r>
            <a:r>
              <a:rPr lang="en-US" sz="2200" dirty="0" smtClean="0">
                <a:latin typeface="Times New Roman" pitchFamily="18" charset="0"/>
                <a:cs typeface="Times New Roman" pitchFamily="18" charset="0"/>
              </a:rPr>
              <a:t> with respect to x </a:t>
            </a: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The variation of P(</a:t>
            </a:r>
            <a:r>
              <a:rPr lang="en-US" sz="2200" dirty="0" err="1" smtClean="0">
                <a:latin typeface="Times New Roman" pitchFamily="18" charset="0"/>
                <a:cs typeface="Times New Roman" pitchFamily="18" charset="0"/>
              </a:rPr>
              <a:t>ωj</a:t>
            </a:r>
            <a:r>
              <a:rPr lang="en-US" sz="2200" dirty="0" smtClean="0">
                <a:latin typeface="Times New Roman" pitchFamily="18" charset="0"/>
                <a:cs typeface="Times New Roman" pitchFamily="18" charset="0"/>
              </a:rPr>
              <a:t> |x) with x is illustrated in Fig. 2.2 for the case P(ω1)=2/3 and P(ω2)=1/3.</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400" dirty="0" smtClean="0"/>
              <a:t>	</a:t>
            </a:r>
            <a:r>
              <a:rPr lang="en-US" sz="2200" dirty="0" smtClean="0">
                <a:latin typeface="Times New Roman" pitchFamily="18" charset="0"/>
                <a:cs typeface="Times New Roman" pitchFamily="18" charset="0"/>
              </a:rPr>
              <a:t>If we have an observation x for which P(ω1|x) is greater than P(ω2|x), we would naturally be inclined to decide that the true state of nature is ω1. Similarly, if P(ω2|x) is greater than P(ω1|x), we would be inclined to choose ω2. To justify this decision procedure, let us calculate the probability of error whenever we make a decision. Whenever we observe a particular x,</a:t>
            </a:r>
          </a:p>
          <a:p>
            <a:pPr lvl="0" algn="just" fontAlgn="base">
              <a:spcBef>
                <a:spcPct val="0"/>
              </a:spcBef>
              <a:spcAft>
                <a:spcPct val="0"/>
              </a:spcAft>
              <a:tabLst>
                <a:tab pos="900113" algn="l"/>
              </a:tabLst>
            </a:pPr>
            <a:endParaRPr lang="en-US" sz="24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400" dirty="0" smtClean="0"/>
              <a:t>	</a:t>
            </a:r>
            <a:r>
              <a:rPr lang="en-US" sz="2200" dirty="0" smtClean="0">
                <a:latin typeface="Times New Roman" pitchFamily="18" charset="0"/>
                <a:cs typeface="Times New Roman" pitchFamily="18" charset="0"/>
              </a:rPr>
              <a:t>Clearly, for a given x we can minimize the probability of error by deciding ω1 if P(ω1|x) &gt; P(ω2|x) and ω2 otherwise.</a:t>
            </a:r>
          </a:p>
        </p:txBody>
      </p:sp>
      <p:pic>
        <p:nvPicPr>
          <p:cNvPr id="2050" name="Picture 2"/>
          <p:cNvPicPr>
            <a:picLocks noChangeAspect="1" noChangeArrowheads="1"/>
          </p:cNvPicPr>
          <p:nvPr/>
        </p:nvPicPr>
        <p:blipFill>
          <a:blip r:embed="rId2"/>
          <a:srcRect/>
          <a:stretch>
            <a:fillRect/>
          </a:stretch>
        </p:blipFill>
        <p:spPr bwMode="auto">
          <a:xfrm>
            <a:off x="914400" y="4648200"/>
            <a:ext cx="7086600" cy="9906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76200"/>
            <a:ext cx="9144000" cy="68634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a:t>
            </a:r>
          </a:p>
          <a:p>
            <a:pPr lvl="0" algn="just" fontAlgn="base">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Figure 2.2: Posterior probabilities for the particular priors P(ω1) = 2/3 and P(ω2) = 1/3 for the class-conditional probability densities shown in Fig. 2.1. Thus in this case, given that a pattern is measured to have feature value x = 14, the probability it is in category ω2 is roughly 0.08, and that it is in ω1 is 0.92. At every x, the posteriors sum to 1.0</a:t>
            </a:r>
          </a:p>
        </p:txBody>
      </p:sp>
      <p:pic>
        <p:nvPicPr>
          <p:cNvPr id="1026" name="Picture 2"/>
          <p:cNvPicPr>
            <a:picLocks noChangeAspect="1" noChangeArrowheads="1"/>
          </p:cNvPicPr>
          <p:nvPr/>
        </p:nvPicPr>
        <p:blipFill>
          <a:blip r:embed="rId2"/>
          <a:srcRect/>
          <a:stretch>
            <a:fillRect/>
          </a:stretch>
        </p:blipFill>
        <p:spPr bwMode="auto">
          <a:xfrm>
            <a:off x="457200" y="304800"/>
            <a:ext cx="8153399" cy="4538663"/>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587</TotalTime>
  <Words>812</Words>
  <Application>Microsoft Office PowerPoint</Application>
  <PresentationFormat>On-screen Show (4:3)</PresentationFormat>
  <Paragraphs>279</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DVS</dc:creator>
  <cp:lastModifiedBy>DVS</cp:lastModifiedBy>
  <cp:revision>19</cp:revision>
  <dcterms:created xsi:type="dcterms:W3CDTF">2006-08-16T00:00:00Z</dcterms:created>
  <dcterms:modified xsi:type="dcterms:W3CDTF">2024-01-29T17:34:35Z</dcterms:modified>
</cp:coreProperties>
</file>