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228600"/>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00113" algn="l"/>
              </a:tabLst>
            </a:pPr>
            <a:r>
              <a:rPr kumimoji="0" lang="en-US" sz="32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 III</a:t>
            </a:r>
          </a:p>
          <a:p>
            <a:pPr marL="0" marR="0" lvl="0" indent="0" defTabSz="914400" rtl="0" eaLnBrk="1" fontAlgn="base" latinLnBrk="0" hangingPunct="1">
              <a:lnSpc>
                <a:spcPct val="100000"/>
              </a:lnSpc>
              <a:spcBef>
                <a:spcPct val="0"/>
              </a:spcBef>
              <a:spcAft>
                <a:spcPct val="0"/>
              </a:spcAft>
              <a:buClrTx/>
              <a:buSzTx/>
              <a:buFontTx/>
              <a:buNone/>
              <a:tabLst>
                <a:tab pos="900113" algn="l"/>
              </a:tabLst>
            </a:pPr>
            <a:endParaRPr lang="en-US" sz="3200" b="1" dirty="0" smtClean="0">
              <a:latin typeface="Times New Roman" pitchFamily="18" charset="0"/>
              <a:ea typeface="Times New Roman" pitchFamily="18" charset="0"/>
              <a:cs typeface="Times New Roman" pitchFamily="18" charset="0"/>
            </a:endParaRPr>
          </a:p>
          <a:p>
            <a:pPr lvl="0" algn="just" fontAlgn="base">
              <a:spcBef>
                <a:spcPct val="0"/>
              </a:spcBef>
              <a:spcAft>
                <a:spcPct val="0"/>
              </a:spcAft>
              <a:tabLst>
                <a:tab pos="900113" algn="l"/>
              </a:tabLst>
            </a:pPr>
            <a:r>
              <a:rPr lang="en-US" sz="2800" b="1" dirty="0" smtClean="0">
                <a:latin typeface="Times New Roman" pitchFamily="18" charset="0"/>
                <a:cs typeface="Times New Roman" pitchFamily="18" charset="0"/>
              </a:rPr>
              <a:t>Maximum likelihood and Bayesian parameter estimation:</a:t>
            </a:r>
            <a:r>
              <a:rPr lang="en-US" sz="2800" dirty="0" smtClean="0">
                <a:latin typeface="Times New Roman" pitchFamily="18" charset="0"/>
                <a:cs typeface="Times New Roman" pitchFamily="18" charset="0"/>
              </a:rPr>
              <a:t> Introduction, maximum likelihood Estimation, Bayesian estimation, Bayesian parameter estimation–Gaussian case.</a:t>
            </a: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tab pos="900113" algn="l"/>
              </a:tabLst>
            </a:pPr>
            <a:endPar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lang="en-US" sz="32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that is, each of the d components of µˆ must vanish. Multiplying by Σ and rearranging, we obtain:</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The maximum likelihood estimate for the unknown population mean is just the arithmetic average of the training samples.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971800" y="914400"/>
            <a:ext cx="2667000" cy="99060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The Gaussian Case: Unknown µ and Σ </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the more general (and more typical) multivariate normal case, neither the mean µ nor the covariance matrix Σ is known. Thus, these unknown parameters constitute the components of the parameter vector θ. Consider first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case with 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µ and 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Here the log-likelihood of a single point is: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By applying                          </a:t>
            </a:r>
            <a:r>
              <a:rPr lang="en-US" sz="2400" dirty="0" smtClean="0"/>
              <a:t>to the </a:t>
            </a:r>
            <a:r>
              <a:rPr lang="en-US" sz="2200" dirty="0" smtClean="0">
                <a:latin typeface="Times New Roman" pitchFamily="18" charset="0"/>
                <a:cs typeface="Times New Roman" pitchFamily="18" charset="0"/>
              </a:rPr>
              <a:t>full log-likelihood leads to the conditions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33400" y="2514600"/>
            <a:ext cx="8305800" cy="1905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200400" y="5334000"/>
            <a:ext cx="2971799" cy="8382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1752601" y="4648200"/>
            <a:ext cx="1676399" cy="533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where ˆθ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ˆθ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are the maximum likelihood estimates for 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respectively. By substituting ˆµ = ˆθ</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ˆσ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ˆθ</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doing a little rearranging, we obtain the following maximum likelihood estimates for µ and σ </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While the analysis of the multivariate case is basically very similar, considerably more manipulations are involved. Just as we would predict, though, the result is that the maximum likelihood estimates for µ and Σ are given by:</a:t>
            </a:r>
          </a:p>
        </p:txBody>
      </p:sp>
      <p:pic>
        <p:nvPicPr>
          <p:cNvPr id="4098" name="Picture 2"/>
          <p:cNvPicPr>
            <a:picLocks noChangeAspect="1" noChangeArrowheads="1"/>
          </p:cNvPicPr>
          <p:nvPr/>
        </p:nvPicPr>
        <p:blipFill>
          <a:blip r:embed="rId2"/>
          <a:srcRect/>
          <a:stretch>
            <a:fillRect/>
          </a:stretch>
        </p:blipFill>
        <p:spPr bwMode="auto">
          <a:xfrm>
            <a:off x="1905000" y="381001"/>
            <a:ext cx="5334000" cy="1219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600200" y="2819400"/>
            <a:ext cx="5791200" cy="2133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76400" y="304800"/>
            <a:ext cx="5791200" cy="1905000"/>
          </a:xfrm>
          <a:prstGeom prst="rect">
            <a:avLst/>
          </a:prstGeom>
          <a:noFill/>
          <a:ln w="9525">
            <a:noFill/>
            <a:miter lim="800000"/>
            <a:headEnd/>
            <a:tailEnd/>
          </a:ln>
          <a:effectLst/>
        </p:spPr>
      </p:pic>
      <p:sp>
        <p:nvSpPr>
          <p:cNvPr id="3" name="Rectangle 2"/>
          <p:cNvSpPr>
            <a:spLocks noChangeArrowheads="1"/>
          </p:cNvSpPr>
          <p:nvPr/>
        </p:nvSpPr>
        <p:spPr bwMode="auto">
          <a:xfrm>
            <a:off x="152400" y="228600"/>
            <a:ext cx="88392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Thus, we find that the maximum likelihood estimate for the mean vector is the sample mean. The maximum likelihood estimate for the covariance matrix is the arithmetic average of the n matrices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baseline="30000" dirty="0" smtClean="0">
                <a:latin typeface="Times New Roman" pitchFamily="18" charset="0"/>
                <a:cs typeface="Times New Roman" pitchFamily="18" charset="0"/>
              </a:rPr>
              <a:t>t</a:t>
            </a: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endParaRPr lang="en-US" sz="22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we saw how we could design an optimal classifier if we knew the prior probabilities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the class-conditional densities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Unfortunately, in pattern recognition applications we rarely if ever have this kind of complete knowledge about the probabilistic structure of the problem.</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One approach to this problem is to use the samples to estimate the unknown probabilities and probability densities, and to use the resulting estimates as if they were the true values.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number of available samples always seems too small, and serious problems arise when the dimensionality of the feature vector x is large. If we know the number of parameters in advance and our general knowledge about the problem permits us to parameterize the conditional densities, then the severity of these problems can be reduced significantly. Suppose, for example, that we can reasonably assume that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a normal density with mean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covariance matrix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although we do not know the exact values of these quantities.</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This knowledge simplifies the problem from one of estimating an unknown function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to one of estimating the parameters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r>
              <a:rPr lang="en-US" sz="3200" dirty="0" smtClean="0">
                <a:latin typeface="Times New Roman" pitchFamily="18" charset="0"/>
                <a:cs typeface="Times New Roman" pitchFamily="18" charset="0"/>
              </a:rPr>
              <a:t>Maximum Likelihood Estimation:</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Maximum likelihood estimation methods have a number of attractive attributes. First, they nearly always have good convergence properties as the number of training samples increases. Further, maximum likelihood estimation often can be simpler than alternate methods, such as Bayesian techniques or other methods.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b="1" dirty="0" smtClean="0">
                <a:latin typeface="Times New Roman" pitchFamily="18" charset="0"/>
                <a:cs typeface="Times New Roman" pitchFamily="18" charset="0"/>
              </a:rPr>
              <a:t>The General Principle:</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Suppose that we separate a collection of samples according to class, so that we have c sets, D1, ..., Dc, with the samples in </a:t>
            </a:r>
            <a:r>
              <a:rPr lang="en-US" sz="2200" dirty="0" err="1" smtClean="0">
                <a:latin typeface="Times New Roman" pitchFamily="18" charset="0"/>
                <a:cs typeface="Times New Roman" pitchFamily="18" charset="0"/>
              </a:rPr>
              <a:t>Dj</a:t>
            </a:r>
            <a:r>
              <a:rPr lang="en-US" sz="2200" dirty="0" smtClean="0">
                <a:latin typeface="Times New Roman" pitchFamily="18" charset="0"/>
                <a:cs typeface="Times New Roman" pitchFamily="18" charset="0"/>
              </a:rPr>
              <a:t> having been drawn independently according to the probability law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We say such samples are </a:t>
            </a:r>
            <a:r>
              <a:rPr lang="en-US" sz="2200" dirty="0" err="1" smtClean="0">
                <a:latin typeface="Times New Roman" pitchFamily="18" charset="0"/>
                <a:cs typeface="Times New Roman" pitchFamily="18" charset="0"/>
              </a:rPr>
              <a:t>i.i.d</a:t>
            </a:r>
            <a:r>
              <a:rPr lang="en-US" sz="2200" dirty="0" smtClean="0">
                <a:latin typeface="Times New Roman" pitchFamily="18" charset="0"/>
                <a:cs typeface="Times New Roman" pitchFamily="18" charset="0"/>
              </a:rPr>
              <a:t>. — independent identically distributed random variables.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assume that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has a known parametric form, and is therefore determined uniquely by the value of a parameter vector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For example, we might have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 N(µj , </a:t>
            </a:r>
            <a:r>
              <a:rPr lang="en-US" sz="2200" dirty="0" err="1" smtClean="0">
                <a:latin typeface="Times New Roman" pitchFamily="18" charset="0"/>
                <a:cs typeface="Times New Roman" pitchFamily="18" charset="0"/>
              </a:rPr>
              <a:t>Σj</a:t>
            </a:r>
            <a:r>
              <a:rPr lang="en-US" sz="2200" dirty="0" smtClean="0">
                <a:latin typeface="Times New Roman" pitchFamily="18" charset="0"/>
                <a:cs typeface="Times New Roman" pitchFamily="18" charset="0"/>
              </a:rPr>
              <a:t> ), where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consists of the components of µj and </a:t>
            </a:r>
            <a:r>
              <a:rPr lang="en-US" sz="2200" dirty="0" err="1" smtClean="0">
                <a:latin typeface="Times New Roman" pitchFamily="18" charset="0"/>
                <a:cs typeface="Times New Roman" pitchFamily="18" charset="0"/>
              </a:rPr>
              <a:t>Σj</a:t>
            </a:r>
            <a:r>
              <a:rPr lang="en-US" sz="2200" dirty="0" smtClean="0">
                <a:latin typeface="Times New Roman" pitchFamily="18" charset="0"/>
                <a:cs typeface="Times New Roman" pitchFamily="18" charset="0"/>
              </a:rPr>
              <a:t> . To show the dependence of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on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explicitly, we write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t>	</a:t>
            </a:r>
            <a:r>
              <a:rPr lang="en-US" sz="2200" dirty="0" smtClean="0">
                <a:latin typeface="Times New Roman" pitchFamily="18" charset="0"/>
                <a:cs typeface="Times New Roman" pitchFamily="18" charset="0"/>
              </a:rPr>
              <a:t>Our problem is to use the information provided by the training samples to obtain good estimates for the unknown parameter vectors θ1, ..., </a:t>
            </a:r>
            <a:r>
              <a:rPr lang="en-US" sz="2200" dirty="0" err="1" smtClean="0">
                <a:latin typeface="Times New Roman" pitchFamily="18" charset="0"/>
                <a:cs typeface="Times New Roman" pitchFamily="18" charset="0"/>
              </a:rPr>
              <a:t>θc</a:t>
            </a:r>
            <a:r>
              <a:rPr lang="en-US" sz="2200" dirty="0" smtClean="0">
                <a:latin typeface="Times New Roman" pitchFamily="18" charset="0"/>
                <a:cs typeface="Times New Roman" pitchFamily="18" charset="0"/>
              </a:rPr>
              <a:t> associated with each category. To simplify t To simplify treatment of this problem, we shall assume that samples in Di give no information about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j . — that is, we shall assume that the parameters for the different classes are functionally independent. This permits us to work with each class separately, and to simplify our notation by deleting indications of class distinctions. With this assumption we thus have c separate problems of the following form: Use a set D of training samples drawn independently from the probability density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to estimate the unknown parameter vector θ.</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Suppose that D contains n samples, x1, ...,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Then, since the samples were drawn independently, we have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t>	</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t>	</a:t>
            </a:r>
            <a:r>
              <a:rPr lang="en-US" sz="2200" dirty="0" smtClean="0">
                <a:latin typeface="Times New Roman" pitchFamily="18" charset="0"/>
                <a:cs typeface="Times New Roman" pitchFamily="18" charset="0"/>
              </a:rPr>
              <a:t>viewed as a function of θ,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called the likelihood of θ with respect to the set of samples. The maximum likelihood estimate of θ is, by definition, the value θˆ that maximizes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Intuitively, this estimate corresponds to the value of θ that in some sense best agrees with or supports the actually observed training samples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a well behaved, differentiable function of θ, θˆ can be found by the standard methods of differential calculus. If the number of parameters to be set is p, then we let θ denote the p-component vector θ = (θ1, ..., </a:t>
            </a:r>
            <a:r>
              <a:rPr lang="en-US" sz="2200" dirty="0" err="1" smtClean="0">
                <a:latin typeface="Times New Roman" pitchFamily="18" charset="0"/>
                <a:cs typeface="Times New Roman" pitchFamily="18" charset="0"/>
              </a:rPr>
              <a:t>θp</a:t>
            </a:r>
            <a:r>
              <a:rPr lang="en-US" sz="2200" dirty="0" smtClean="0">
                <a:latin typeface="Times New Roman" pitchFamily="18" charset="0"/>
                <a:cs typeface="Times New Roman" pitchFamily="18" charset="0"/>
              </a:rPr>
              <a:t>)</a:t>
            </a:r>
            <a:r>
              <a:rPr lang="en-US" sz="2200" baseline="30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and ∇</a:t>
            </a:r>
            <a:r>
              <a:rPr lang="en-US" sz="2200" baseline="-25000" dirty="0" smtClean="0">
                <a:latin typeface="Times New Roman" pitchFamily="18" charset="0"/>
                <a:cs typeface="Times New Roman" pitchFamily="18" charset="0"/>
              </a:rPr>
              <a:t>θ</a:t>
            </a:r>
            <a:r>
              <a:rPr lang="en-US" sz="2200" dirty="0" smtClean="0">
                <a:latin typeface="Times New Roman" pitchFamily="18" charset="0"/>
                <a:cs typeface="Times New Roman" pitchFamily="18" charset="0"/>
              </a:rPr>
              <a:t> be the gradient operator </a:t>
            </a:r>
          </a:p>
        </p:txBody>
      </p:sp>
      <p:pic>
        <p:nvPicPr>
          <p:cNvPr id="1026" name="Picture 2"/>
          <p:cNvPicPr>
            <a:picLocks noChangeAspect="1" noChangeArrowheads="1"/>
          </p:cNvPicPr>
          <p:nvPr/>
        </p:nvPicPr>
        <p:blipFill>
          <a:blip r:embed="rId2"/>
          <a:srcRect/>
          <a:stretch>
            <a:fillRect/>
          </a:stretch>
        </p:blipFill>
        <p:spPr bwMode="auto">
          <a:xfrm>
            <a:off x="3833813" y="1295401"/>
            <a:ext cx="3176587" cy="12191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04800" y="380999"/>
            <a:ext cx="8534400" cy="624840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If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a well behaved, differentiable function of θ, θˆ can be found by the standard methods of differential calculus. If the number of parameters to be set is p, then we let θ denote the p-component vector θ = (θ1, ..., </a:t>
            </a:r>
            <a:r>
              <a:rPr lang="en-US" sz="2200" dirty="0" err="1" smtClean="0">
                <a:latin typeface="Times New Roman" pitchFamily="18" charset="0"/>
                <a:cs typeface="Times New Roman" pitchFamily="18" charset="0"/>
              </a:rPr>
              <a:t>θp</a:t>
            </a:r>
            <a:r>
              <a:rPr lang="en-US" sz="2200" dirty="0" smtClean="0">
                <a:latin typeface="Times New Roman" pitchFamily="18" charset="0"/>
                <a:cs typeface="Times New Roman" pitchFamily="18" charset="0"/>
              </a:rPr>
              <a:t>) t , and ∇θ be the gradient operator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define l(</a:t>
            </a:r>
            <a:r>
              <a:rPr lang="el-GR" sz="2200" dirty="0" smtClean="0">
                <a:latin typeface="Times New Roman" pitchFamily="18" charset="0"/>
                <a:cs typeface="Times New Roman" pitchFamily="18" charset="0"/>
              </a:rPr>
              <a:t>θ) </a:t>
            </a:r>
            <a:r>
              <a:rPr lang="en-US" sz="2200" dirty="0" smtClean="0">
                <a:latin typeface="Times New Roman" pitchFamily="18" charset="0"/>
                <a:cs typeface="Times New Roman" pitchFamily="18" charset="0"/>
              </a:rPr>
              <a:t>as the log-likelihood function,    l(</a:t>
            </a:r>
            <a:r>
              <a:rPr lang="el-GR" sz="2200" dirty="0" smtClean="0">
                <a:latin typeface="Times New Roman" pitchFamily="18" charset="0"/>
                <a:cs typeface="Times New Roman" pitchFamily="18" charset="0"/>
              </a:rPr>
              <a:t>θ) ≡ </a:t>
            </a:r>
            <a:r>
              <a:rPr lang="en-US" sz="2200" dirty="0" err="1" smtClean="0">
                <a:latin typeface="Times New Roman" pitchFamily="18" charset="0"/>
                <a:cs typeface="Times New Roman" pitchFamily="18" charset="0"/>
              </a:rPr>
              <a:t>ln</a:t>
            </a:r>
            <a:r>
              <a:rPr lang="en-US" sz="2200" dirty="0" smtClean="0">
                <a:latin typeface="Times New Roman" pitchFamily="18" charset="0"/>
                <a:cs typeface="Times New Roman" pitchFamily="18" charset="0"/>
              </a:rPr>
              <a:t> p(D|</a:t>
            </a:r>
            <a:r>
              <a:rPr lang="el-GR" sz="2200" dirty="0" smtClean="0">
                <a:latin typeface="Times New Roman" pitchFamily="18" charset="0"/>
                <a:cs typeface="Times New Roman" pitchFamily="18" charset="0"/>
              </a:rPr>
              <a:t>θ).</a:t>
            </a: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We can then write our solution formally as the argument θ that maximizes the log likelihood, i.e.,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4048124" y="1752600"/>
            <a:ext cx="2581276" cy="13716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4876800" y="4495800"/>
            <a:ext cx="3886200" cy="1524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152400"/>
            <a:ext cx="8534400" cy="4491039"/>
          </a:xfrm>
          <a:prstGeom prst="rect">
            <a:avLst/>
          </a:prstGeom>
          <a:noFill/>
          <a:ln w="9525">
            <a:noFill/>
            <a:miter lim="800000"/>
            <a:headEnd/>
            <a:tailEnd/>
          </a:ln>
          <a:effectLst/>
        </p:spPr>
      </p:pic>
      <p:sp>
        <p:nvSpPr>
          <p:cNvPr id="3" name="Rectangle 2"/>
          <p:cNvSpPr/>
          <p:nvPr/>
        </p:nvSpPr>
        <p:spPr>
          <a:xfrm>
            <a:off x="381000" y="4953000"/>
            <a:ext cx="8458200" cy="769441"/>
          </a:xfrm>
          <a:prstGeom prst="rect">
            <a:avLst/>
          </a:prstGeom>
        </p:spPr>
        <p:txBody>
          <a:bodyPr wrap="square">
            <a:spAutoFit/>
          </a:bodyPr>
          <a:lstStyle/>
          <a:p>
            <a:r>
              <a:rPr lang="en-US" sz="2200" dirty="0" smtClean="0">
                <a:latin typeface="Times New Roman" pitchFamily="18" charset="0"/>
                <a:cs typeface="Times New Roman" pitchFamily="18" charset="0"/>
              </a:rPr>
              <a:t>A solution θˆ to above Eq. could represent a true global maximum, a local maximum or minimum, or (rarely) an inflection point of l(θ).</a:t>
            </a:r>
            <a:endParaRPr lang="en-US"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The Gaussian Case: Unknown µ</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To see how maximum likelihood methods results apply to a specific case, suppose that the samples are drawn from a multivariate normal population with mean µ and covariance matrix Σ. For simplicity, consider first the case where only the mean is unknown. Under this condition, we consider a sample point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and find:</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Identifying θ with µ, we see from above equation that the maximum likelihood estimate for µ must satisfy</a:t>
            </a:r>
          </a:p>
        </p:txBody>
      </p:sp>
      <p:pic>
        <p:nvPicPr>
          <p:cNvPr id="1026" name="Picture 2"/>
          <p:cNvPicPr>
            <a:picLocks noChangeAspect="1" noChangeArrowheads="1"/>
          </p:cNvPicPr>
          <p:nvPr/>
        </p:nvPicPr>
        <p:blipFill>
          <a:blip r:embed="rId2"/>
          <a:srcRect/>
          <a:stretch>
            <a:fillRect/>
          </a:stretch>
        </p:blipFill>
        <p:spPr bwMode="auto">
          <a:xfrm>
            <a:off x="533400" y="2286000"/>
            <a:ext cx="8077200" cy="1752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1" y="5029199"/>
            <a:ext cx="3200400" cy="10668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TotalTime>
  <Words>95</Words>
  <Application>Microsoft Office PowerPoint</Application>
  <PresentationFormat>On-screen Show (4:3)</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14</cp:revision>
  <dcterms:created xsi:type="dcterms:W3CDTF">2006-08-16T00:00:00Z</dcterms:created>
  <dcterms:modified xsi:type="dcterms:W3CDTF">2024-01-31T16:25:55Z</dcterms:modified>
</cp:coreProperties>
</file>