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8610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00113" algn="l"/>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UNIT-I</a:t>
            </a:r>
            <a:endParaRPr kumimoji="0" lang="en-US" sz="28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Machine perception, pattern recognition example, pattern recognition systems, the Design cycle, learning and adaptation</a:t>
            </a: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28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Bayesian Decision Theory: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Introduction, continuous features – two categories classifications, minimum error-rate classification-zero–one loss function, classifiers,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discriminant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functions, and decision surface</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609600" y="304800"/>
            <a:ext cx="8305800" cy="5257800"/>
          </a:xfrm>
          <a:prstGeom prst="rect">
            <a:avLst/>
          </a:prstGeom>
          <a:noFill/>
          <a:ln w="9525">
            <a:noFill/>
            <a:miter lim="800000"/>
            <a:headEnd/>
            <a:tailEnd/>
          </a:ln>
          <a:effectLst/>
        </p:spPr>
      </p:pic>
      <p:sp>
        <p:nvSpPr>
          <p:cNvPr id="3" name="Rectangle 2"/>
          <p:cNvSpPr/>
          <p:nvPr/>
        </p:nvSpPr>
        <p:spPr>
          <a:xfrm>
            <a:off x="228600" y="5791200"/>
            <a:ext cx="8763000" cy="923330"/>
          </a:xfrm>
          <a:prstGeom prst="rect">
            <a:avLst/>
          </a:prstGeom>
        </p:spPr>
        <p:txBody>
          <a:bodyPr wrap="square">
            <a:spAutoFit/>
          </a:bodyPr>
          <a:lstStyle/>
          <a:p>
            <a:pPr algn="just"/>
            <a:r>
              <a:rPr lang="en-US" dirty="0" smtClean="0">
                <a:latin typeface="Times New Roman" pitchFamily="18" charset="0"/>
                <a:cs typeface="Times New Roman" pitchFamily="18" charset="0"/>
              </a:rPr>
              <a:t>Figure 1.5: Overly complex models for the fish will lead to decision boundaries that are complicated. While such a decision may lead to perfect classification of our training samples, it would lead to poor performance on future patterns. </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1077218"/>
          </a:xfrm>
          <a:prstGeom prst="rect">
            <a:avLst/>
          </a:prstGeom>
        </p:spPr>
        <p:txBody>
          <a:bodyPr wrap="square">
            <a:spAutoFit/>
          </a:bodyPr>
          <a:lstStyle/>
          <a:p>
            <a:r>
              <a:rPr lang="en-US" sz="3200" dirty="0" smtClean="0">
                <a:latin typeface="Times New Roman" pitchFamily="18" charset="0"/>
                <a:cs typeface="Times New Roman" pitchFamily="18" charset="0"/>
              </a:rPr>
              <a:t>pattern recognition systems:</a:t>
            </a:r>
          </a:p>
          <a:p>
            <a:endParaRPr lang="en-US" sz="3200"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srcRect/>
          <a:stretch>
            <a:fillRect/>
          </a:stretch>
        </p:blipFill>
        <p:spPr bwMode="auto">
          <a:xfrm>
            <a:off x="1905000" y="762000"/>
            <a:ext cx="6857999" cy="5943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1077218"/>
          </a:xfrm>
          <a:prstGeom prst="rect">
            <a:avLst/>
          </a:prstGeom>
        </p:spPr>
        <p:txBody>
          <a:bodyPr wrap="square">
            <a:spAutoFit/>
          </a:bodyPr>
          <a:lstStyle/>
          <a:p>
            <a:r>
              <a:rPr lang="en-US" sz="3200" dirty="0" smtClean="0">
                <a:latin typeface="Times New Roman" pitchFamily="18" charset="0"/>
                <a:cs typeface="Times New Roman" pitchFamily="18" charset="0"/>
              </a:rPr>
              <a:t>Design Cycle:</a:t>
            </a:r>
          </a:p>
          <a:p>
            <a:endParaRPr lang="en-US" sz="3200"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a:srcRect/>
          <a:stretch>
            <a:fillRect/>
          </a:stretch>
        </p:blipFill>
        <p:spPr bwMode="auto">
          <a:xfrm>
            <a:off x="2667000" y="685800"/>
            <a:ext cx="6172200" cy="5943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3416320"/>
          </a:xfrm>
          <a:prstGeom prst="rect">
            <a:avLst/>
          </a:prstGeom>
        </p:spPr>
        <p:txBody>
          <a:bodyPr wrap="square">
            <a:spAutoFit/>
          </a:bodyPr>
          <a:lstStyle/>
          <a:p>
            <a:r>
              <a:rPr lang="en-US" sz="3200" dirty="0" smtClean="0">
                <a:latin typeface="Times New Roman" pitchFamily="18" charset="0"/>
                <a:cs typeface="Times New Roman" pitchFamily="18" charset="0"/>
              </a:rPr>
              <a:t>Learning and Adaptation:</a:t>
            </a:r>
          </a:p>
          <a:p>
            <a:endParaRPr lang="en-US" sz="32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Supervised Learning</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Unsupervised Learning</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Reinforcement Learning</a:t>
            </a:r>
            <a:endParaRPr lang="en-US" sz="2400" b="1"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286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900113" algn="l"/>
              </a:tabLst>
            </a:pPr>
            <a:r>
              <a:rPr lang="en-US" sz="2800" b="1" dirty="0" smtClean="0">
                <a:latin typeface="Times New Roman" pitchFamily="18" charset="0"/>
                <a:cs typeface="Times New Roman" pitchFamily="18" charset="0"/>
              </a:rPr>
              <a:t>Machine Perception:</a:t>
            </a:r>
          </a:p>
          <a:p>
            <a:pPr lvl="0" fontAlgn="base">
              <a:spcBef>
                <a:spcPct val="0"/>
              </a:spcBef>
              <a:spcAft>
                <a:spcPct val="0"/>
              </a:spcAft>
              <a:tabLst>
                <a:tab pos="900113" algn="l"/>
              </a:tabLst>
            </a:pPr>
            <a:endParaRPr lang="en-US" sz="2800" b="1" dirty="0" smtClean="0">
              <a:latin typeface="Times New Roman" pitchFamily="18" charset="0"/>
              <a:cs typeface="Times New Roman" pitchFamily="18" charset="0"/>
            </a:endParaRPr>
          </a:p>
          <a:p>
            <a:pPr lvl="0" fontAlgn="base">
              <a:spcBef>
                <a:spcPct val="0"/>
              </a:spcBef>
              <a:spcAft>
                <a:spcPct val="0"/>
              </a:spcAft>
              <a:tabLst>
                <a:tab pos="900113" algn="l"/>
              </a:tabLst>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natural that we should seek to design and build machines that can recognize patterns. </a:t>
            </a:r>
          </a:p>
          <a:p>
            <a:pPr lvl="0"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Ex:</a:t>
            </a: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Automated speech recognition, </a:t>
            </a: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       ii) Fingerprint identification, </a:t>
            </a: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       iii) Optical character recognition, </a:t>
            </a: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       iv) DNA sequence identification and much more..</a:t>
            </a:r>
          </a:p>
          <a:p>
            <a:pPr lvl="0"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fontAlgn="base">
              <a:spcBef>
                <a:spcPct val="0"/>
              </a:spcBef>
              <a:spcAft>
                <a:spcPct val="0"/>
              </a:spcAft>
              <a:tabLst>
                <a:tab pos="900113" algn="l"/>
              </a:tabLst>
            </a:pPr>
            <a:r>
              <a:rPr lang="en-US" sz="2400" dirty="0" smtClean="0">
                <a:latin typeface="Times New Roman" pitchFamily="18" charset="0"/>
                <a:cs typeface="Times New Roman" pitchFamily="18" charset="0"/>
              </a:rPr>
              <a:t>             It is clear that reliable, accurate pattern recognition by machine would be immensely useful.</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28600"/>
            <a:ext cx="86106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900113" algn="l"/>
              </a:tabLst>
            </a:pPr>
            <a:r>
              <a:rPr lang="en-US" sz="2800" b="1" dirty="0" smtClean="0">
                <a:latin typeface="Times New Roman" pitchFamily="18" charset="0"/>
                <a:cs typeface="Times New Roman" pitchFamily="18" charset="0"/>
              </a:rPr>
              <a:t>An Example:</a:t>
            </a:r>
          </a:p>
          <a:p>
            <a:pPr lvl="0" fontAlgn="base">
              <a:spcBef>
                <a:spcPct val="0"/>
              </a:spcBef>
              <a:spcAft>
                <a:spcPct val="0"/>
              </a:spcAft>
              <a:tabLst>
                <a:tab pos="900113" algn="l"/>
              </a:tabLst>
            </a:pPr>
            <a:endParaRPr lang="en-US" sz="28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Suppose that a fish packing plant wants to automate the process of sorting incoming fish on a conveyor belt according to species. </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As a pilot project it is decided to try to separate sea bass from salmon using optical sensing. </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We set up a camera, take some sample images and begin to note some physical differences between the two types of fish </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length, lightness, width, number and shape of fins, position of the mouth, and so 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28600"/>
            <a:ext cx="8610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900113" algn="l"/>
              </a:tabLst>
            </a:pPr>
            <a:endParaRPr lang="en-US" sz="2800" b="1" dirty="0" smtClean="0">
              <a:latin typeface="Times New Roman" pitchFamily="18" charset="0"/>
              <a:cs typeface="Times New Roman" pitchFamily="18" charset="0"/>
            </a:endParaRPr>
          </a:p>
          <a:p>
            <a:pPr lvl="0" fontAlgn="base">
              <a:spcBef>
                <a:spcPct val="0"/>
              </a:spcBef>
              <a:spcAft>
                <a:spcPct val="0"/>
              </a:spcAft>
              <a:buFont typeface="Wingdings" pitchFamily="2" charset="2"/>
              <a:buChar char="Ø"/>
              <a:tabLst>
                <a:tab pos="900113" algn="l"/>
              </a:tabLst>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Model</a:t>
            </a:r>
          </a:p>
          <a:p>
            <a:pPr lvl="0" fontAlgn="base">
              <a:spcBef>
                <a:spcPct val="0"/>
              </a:spcBef>
              <a:spcAft>
                <a:spcPct val="0"/>
              </a:spcAft>
              <a:buFont typeface="Wingdings" pitchFamily="2" charset="2"/>
              <a:buChar char="Ø"/>
              <a:tabLst>
                <a:tab pos="900113" algn="l"/>
              </a:tabLst>
            </a:pPr>
            <a:endParaRPr lang="en-US" sz="2800" dirty="0" smtClean="0">
              <a:latin typeface="Times New Roman" pitchFamily="18" charset="0"/>
              <a:cs typeface="Times New Roman" pitchFamily="18" charset="0"/>
            </a:endParaRPr>
          </a:p>
          <a:p>
            <a:pPr lvl="0" fontAlgn="base">
              <a:spcBef>
                <a:spcPct val="0"/>
              </a:spcBef>
              <a:spcAft>
                <a:spcPct val="0"/>
              </a:spcAft>
              <a:buFont typeface="Wingdings" pitchFamily="2" charset="2"/>
              <a:buChar char="Ø"/>
              <a:tabLst>
                <a:tab pos="900113" algn="l"/>
              </a:tabLst>
            </a:pPr>
            <a:r>
              <a:rPr lang="en-US" sz="2400" dirty="0" smtClean="0">
                <a:latin typeface="Times New Roman" pitchFamily="18" charset="0"/>
                <a:cs typeface="Times New Roman" pitchFamily="18" charset="0"/>
              </a:rPr>
              <a:t>Pre processing</a:t>
            </a:r>
          </a:p>
          <a:p>
            <a:pPr lvl="0" fontAlgn="base">
              <a:spcBef>
                <a:spcPct val="0"/>
              </a:spcBef>
              <a:spcAft>
                <a:spcPct val="0"/>
              </a:spcAft>
              <a:buFont typeface="Wingdings" pitchFamily="2" charset="2"/>
              <a:buChar char="Ø"/>
              <a:tabLst>
                <a:tab pos="900113" algn="l"/>
              </a:tabLst>
            </a:pPr>
            <a:endParaRPr lang="en-US" sz="2400" dirty="0" smtClean="0">
              <a:latin typeface="Times New Roman" pitchFamily="18" charset="0"/>
              <a:cs typeface="Times New Roman" pitchFamily="18" charset="0"/>
            </a:endParaRPr>
          </a:p>
          <a:p>
            <a:pPr lvl="0" fontAlgn="base">
              <a:spcBef>
                <a:spcPct val="0"/>
              </a:spcBef>
              <a:spcAft>
                <a:spcPct val="0"/>
              </a:spcAft>
              <a:buFont typeface="Wingdings" pitchFamily="2" charset="2"/>
              <a:buChar char="Ø"/>
              <a:tabLst>
                <a:tab pos="900113" algn="l"/>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Segmentation</a:t>
            </a:r>
          </a:p>
          <a:p>
            <a:pPr lvl="0" fontAlgn="base">
              <a:spcBef>
                <a:spcPct val="0"/>
              </a:spcBef>
              <a:spcAft>
                <a:spcPct val="0"/>
              </a:spcAft>
              <a:buFont typeface="Wingdings" pitchFamily="2" charset="2"/>
              <a:buChar char="Ø"/>
              <a:tabLst>
                <a:tab pos="900113"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fontAlgn="base">
              <a:spcBef>
                <a:spcPct val="0"/>
              </a:spcBef>
              <a:spcAft>
                <a:spcPct val="0"/>
              </a:spcAft>
              <a:buFont typeface="Wingdings" pitchFamily="2" charset="2"/>
              <a:buChar char="Ø"/>
              <a:tabLst>
                <a:tab pos="900113" algn="l"/>
              </a:tabLst>
            </a:pPr>
            <a:r>
              <a:rPr lang="en-US" sz="2400" dirty="0" smtClean="0">
                <a:latin typeface="Times New Roman" pitchFamily="18" charset="0"/>
                <a:cs typeface="Times New Roman" pitchFamily="18" charset="0"/>
              </a:rPr>
              <a:t>Feature Extraction</a:t>
            </a:r>
          </a:p>
          <a:p>
            <a:pPr lvl="0" fontAlgn="base">
              <a:spcBef>
                <a:spcPct val="0"/>
              </a:spcBef>
              <a:spcAft>
                <a:spcPct val="0"/>
              </a:spcAft>
              <a:buFont typeface="Wingdings" pitchFamily="2" charset="2"/>
              <a:buChar char="Ø"/>
              <a:tabLst>
                <a:tab pos="900113" algn="l"/>
              </a:tabLst>
            </a:pPr>
            <a:endParaRPr lang="en-US" sz="2400" dirty="0" smtClean="0">
              <a:latin typeface="Times New Roman" pitchFamily="18" charset="0"/>
              <a:cs typeface="Times New Roman" pitchFamily="18" charset="0"/>
            </a:endParaRPr>
          </a:p>
          <a:p>
            <a:pPr lvl="0" fontAlgn="base">
              <a:spcBef>
                <a:spcPct val="0"/>
              </a:spcBef>
              <a:spcAft>
                <a:spcPct val="0"/>
              </a:spcAft>
              <a:buFont typeface="Wingdings" pitchFamily="2" charset="2"/>
              <a:buChar char="Ø"/>
              <a:tabLst>
                <a:tab pos="900113" algn="l"/>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685800" y="228600"/>
            <a:ext cx="6858000" cy="4800600"/>
          </a:xfrm>
          <a:prstGeom prst="rect">
            <a:avLst/>
          </a:prstGeom>
          <a:noFill/>
          <a:ln w="9525">
            <a:noFill/>
            <a:miter lim="800000"/>
            <a:headEnd/>
            <a:tailEnd/>
          </a:ln>
          <a:effectLst/>
        </p:spPr>
      </p:pic>
      <p:sp>
        <p:nvSpPr>
          <p:cNvPr id="3" name="Rectangle 2"/>
          <p:cNvSpPr/>
          <p:nvPr/>
        </p:nvSpPr>
        <p:spPr>
          <a:xfrm>
            <a:off x="457200" y="5334000"/>
            <a:ext cx="7772400" cy="923330"/>
          </a:xfrm>
          <a:prstGeom prst="rect">
            <a:avLst/>
          </a:prstGeom>
        </p:spPr>
        <p:txBody>
          <a:bodyPr wrap="square">
            <a:spAutoFit/>
          </a:bodyPr>
          <a:lstStyle/>
          <a:p>
            <a:pPr algn="just"/>
            <a:r>
              <a:rPr lang="en-US" b="1" dirty="0" smtClean="0">
                <a:latin typeface="Times New Roman" pitchFamily="18" charset="0"/>
                <a:cs typeface="Times New Roman" pitchFamily="18" charset="0"/>
              </a:rPr>
              <a:t>Fig 1.1. </a:t>
            </a:r>
            <a:r>
              <a:rPr lang="en-US" dirty="0" smtClean="0">
                <a:latin typeface="Times New Roman" pitchFamily="18" charset="0"/>
                <a:cs typeface="Times New Roman" pitchFamily="18" charset="0"/>
              </a:rPr>
              <a:t>The objects to be classified are first sensed by a transducer (camera), whose signals are preprocessed, then the features extracted and finally the classification emitted (here either “salmon” or “sea bass”).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457200" y="304800"/>
            <a:ext cx="8153399" cy="4876800"/>
          </a:xfrm>
          <a:prstGeom prst="rect">
            <a:avLst/>
          </a:prstGeom>
          <a:noFill/>
          <a:ln w="9525">
            <a:noFill/>
            <a:miter lim="800000"/>
            <a:headEnd/>
            <a:tailEnd/>
          </a:ln>
          <a:effectLst/>
        </p:spPr>
      </p:pic>
      <p:sp>
        <p:nvSpPr>
          <p:cNvPr id="3" name="Rectangle 2"/>
          <p:cNvSpPr/>
          <p:nvPr/>
        </p:nvSpPr>
        <p:spPr>
          <a:xfrm>
            <a:off x="533400" y="5257800"/>
            <a:ext cx="8001000" cy="1200329"/>
          </a:xfrm>
          <a:prstGeom prst="rect">
            <a:avLst/>
          </a:prstGeom>
        </p:spPr>
        <p:txBody>
          <a:bodyPr wrap="square">
            <a:spAutoFit/>
          </a:bodyPr>
          <a:lstStyle/>
          <a:p>
            <a:pPr algn="just"/>
            <a:r>
              <a:rPr lang="en-US" dirty="0" smtClean="0">
                <a:latin typeface="Times New Roman" pitchFamily="18" charset="0"/>
                <a:cs typeface="Times New Roman" pitchFamily="18" charset="0"/>
              </a:rPr>
              <a:t>Figure 1.2: Histograms for the length feature for the two categories. No single threshold value l</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(decision boundary) will serve to unambiguously discriminate between the two categories; using length alone, we will have some errors. The value l</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marked will lead to the smallest number of errors, on average.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381000" y="457200"/>
            <a:ext cx="8229600" cy="4343400"/>
          </a:xfrm>
          <a:prstGeom prst="rect">
            <a:avLst/>
          </a:prstGeom>
          <a:noFill/>
          <a:ln w="9525">
            <a:noFill/>
            <a:miter lim="800000"/>
            <a:headEnd/>
            <a:tailEnd/>
          </a:ln>
          <a:effectLst/>
        </p:spPr>
      </p:pic>
      <p:sp>
        <p:nvSpPr>
          <p:cNvPr id="3" name="Rectangle 2"/>
          <p:cNvSpPr/>
          <p:nvPr/>
        </p:nvSpPr>
        <p:spPr>
          <a:xfrm>
            <a:off x="457200" y="5105400"/>
            <a:ext cx="8382000" cy="1200329"/>
          </a:xfrm>
          <a:prstGeom prst="rect">
            <a:avLst/>
          </a:prstGeom>
        </p:spPr>
        <p:txBody>
          <a:bodyPr wrap="square">
            <a:spAutoFit/>
          </a:bodyPr>
          <a:lstStyle/>
          <a:p>
            <a:pPr algn="just"/>
            <a:r>
              <a:rPr lang="en-US" dirty="0" smtClean="0">
                <a:latin typeface="Times New Roman" pitchFamily="18" charset="0"/>
                <a:cs typeface="Times New Roman" pitchFamily="18" charset="0"/>
              </a:rPr>
              <a:t>Figure 1.3: Histograms for the lightness feature for the two categories. No single threshold value x</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(decision boundary) will serve to unambiguously discriminate between the two categories; using lightness alone, we will have some errors. The value x</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marked will lead to the smallest number of errors, on average.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85800" y="304800"/>
            <a:ext cx="8001000" cy="4800599"/>
          </a:xfrm>
          <a:prstGeom prst="rect">
            <a:avLst/>
          </a:prstGeom>
          <a:noFill/>
          <a:ln w="9525">
            <a:noFill/>
            <a:miter lim="800000"/>
            <a:headEnd/>
            <a:tailEnd/>
          </a:ln>
          <a:effectLst/>
        </p:spPr>
      </p:pic>
      <p:sp>
        <p:nvSpPr>
          <p:cNvPr id="3" name="Rectangle 2"/>
          <p:cNvSpPr/>
          <p:nvPr/>
        </p:nvSpPr>
        <p:spPr>
          <a:xfrm>
            <a:off x="228600" y="5410200"/>
            <a:ext cx="8763000" cy="1200329"/>
          </a:xfrm>
          <a:prstGeom prst="rect">
            <a:avLst/>
          </a:prstGeom>
        </p:spPr>
        <p:txBody>
          <a:bodyPr wrap="square">
            <a:spAutoFit/>
          </a:bodyPr>
          <a:lstStyle/>
          <a:p>
            <a:pPr algn="just"/>
            <a:r>
              <a:rPr lang="en-US" dirty="0" smtClean="0">
                <a:latin typeface="Times New Roman" pitchFamily="18" charset="0"/>
                <a:cs typeface="Times New Roman" pitchFamily="18" charset="0"/>
              </a:rPr>
              <a:t>Figure 1.4: The two features of lightness and width for sea bass and salmon. The dark line might serve as a decision boundary of our classifier. Overall classification error on the data shown is lower than if we use only one feature as in Fig. 1.3, but there will still be some errors.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763000" cy="5755422"/>
          </a:xfrm>
          <a:prstGeom prst="rect">
            <a:avLst/>
          </a:prstGeom>
        </p:spPr>
        <p:txBody>
          <a:bodyPr wrap="square">
            <a:spAutoFit/>
          </a:bodyPr>
          <a:lstStyle/>
          <a:p>
            <a:pPr algn="just"/>
            <a:r>
              <a:rPr lang="en-US" dirty="0" smtClean="0"/>
              <a:t>	</a:t>
            </a:r>
            <a:r>
              <a:rPr lang="en-US" sz="2000" dirty="0" smtClean="0">
                <a:latin typeface="Times New Roman" pitchFamily="18" charset="0"/>
                <a:cs typeface="Times New Roman" pitchFamily="18" charset="0"/>
              </a:rPr>
              <a:t>If we have two features for classifying fish — the lightness x1 and the width x2. The feature extractor has reduced the image of each fish to a point or feature vector X in a two-dimensional feature space, where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	</a:t>
            </a:r>
            <a:r>
              <a:rPr lang="en-US" sz="2000" dirty="0" smtClean="0">
                <a:latin typeface="Times New Roman" pitchFamily="18" charset="0"/>
                <a:cs typeface="Times New Roman" pitchFamily="18" charset="0"/>
              </a:rPr>
              <a:t>Our problem now is to partition the feature space into two regions, where for all patterns in one region we will call the fish a sea bass, and all points in the other we call it a salmon.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Suppose that we measure the feature vectors for our samples and obtain the scattering of points shown in Fig. 1.4. This plot suggests the following rule for separating the fish: </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Classify the fish as sea bass if its feature vector falls above the decision boundary shown, and as salmon otherwise.</a:t>
            </a:r>
            <a:endParaRPr lang="en-US" sz="2000" b="1" dirty="0">
              <a:latin typeface="Times New Roman" pitchFamily="18" charset="0"/>
              <a:cs typeface="Times New Roman" pitchFamily="18" charset="0"/>
            </a:endParaRPr>
          </a:p>
        </p:txBody>
      </p:sp>
      <p:pic>
        <p:nvPicPr>
          <p:cNvPr id="3" name="Picture 3"/>
          <p:cNvPicPr>
            <a:picLocks noChangeAspect="1" noChangeArrowheads="1"/>
          </p:cNvPicPr>
          <p:nvPr/>
        </p:nvPicPr>
        <p:blipFill>
          <a:blip r:embed="rId2"/>
          <a:srcRect/>
          <a:stretch>
            <a:fillRect/>
          </a:stretch>
        </p:blipFill>
        <p:spPr bwMode="auto">
          <a:xfrm>
            <a:off x="4572000" y="1447800"/>
            <a:ext cx="1524000" cy="1371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345</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3</cp:revision>
  <dcterms:created xsi:type="dcterms:W3CDTF">2006-08-16T00:00:00Z</dcterms:created>
  <dcterms:modified xsi:type="dcterms:W3CDTF">2024-01-03T17:33:34Z</dcterms:modified>
</cp:coreProperties>
</file>