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6" r:id="rId29"/>
    <p:sldId id="283" r:id="rId30"/>
    <p:sldId id="284"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5A4D9D-B39A-4F07-A217-5D89D2EA7803}" type="datetimeFigureOut">
              <a:rPr lang="en-US" smtClean="0"/>
              <a:pPr/>
              <a:t>1/31/2024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DA0709-724D-42F6-A387-8F4629EC977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DA0709-724D-42F6-A387-8F4629EC9778}"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28600" y="304800"/>
            <a:ext cx="86106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900113" algn="l"/>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UNIT- II</a:t>
            </a:r>
          </a:p>
          <a:p>
            <a:pPr marL="0" marR="0" lvl="0" indent="0" algn="just" defTabSz="914400" rtl="0" eaLnBrk="1" fontAlgn="base" latinLnBrk="0" hangingPunct="1">
              <a:lnSpc>
                <a:spcPct val="100000"/>
              </a:lnSpc>
              <a:spcBef>
                <a:spcPct val="0"/>
              </a:spcBef>
              <a:spcAft>
                <a:spcPct val="0"/>
              </a:spcAft>
              <a:buClrTx/>
              <a:buSzTx/>
              <a:buFontTx/>
              <a:buNone/>
              <a:tabLst>
                <a:tab pos="900113" algn="l"/>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Normal density:</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Univariate and multivariate density,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discriminant</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functions for the normal Density different cases,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Bayes</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decision theory – discrete features, compound Bayesian decision theory and context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152400"/>
            <a:ext cx="8610600" cy="58477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Thus, the contours of constant density are </a:t>
            </a:r>
            <a:r>
              <a:rPr lang="en-US" sz="2200" dirty="0" err="1" smtClean="0">
                <a:latin typeface="Times New Roman" pitchFamily="18" charset="0"/>
                <a:cs typeface="Times New Roman" pitchFamily="18" charset="0"/>
              </a:rPr>
              <a:t>hyperellipsoids</a:t>
            </a:r>
            <a:r>
              <a:rPr lang="en-US" sz="2200" dirty="0" smtClean="0">
                <a:latin typeface="Times New Roman" pitchFamily="18" charset="0"/>
                <a:cs typeface="Times New Roman" pitchFamily="18" charset="0"/>
              </a:rPr>
              <a:t> of constant </a:t>
            </a:r>
            <a:r>
              <a:rPr lang="en-US" sz="2200" dirty="0" err="1" smtClean="0">
                <a:latin typeface="Times New Roman" pitchFamily="18" charset="0"/>
                <a:cs typeface="Times New Roman" pitchFamily="18" charset="0"/>
              </a:rPr>
              <a:t>Mahalanobis</a:t>
            </a:r>
            <a:r>
              <a:rPr lang="en-US" sz="2200" dirty="0" smtClean="0">
                <a:latin typeface="Times New Roman" pitchFamily="18" charset="0"/>
                <a:cs typeface="Times New Roman" pitchFamily="18" charset="0"/>
              </a:rPr>
              <a:t> distance to µ and the volume of these </a:t>
            </a:r>
            <a:r>
              <a:rPr lang="en-US" sz="2200" dirty="0" err="1" smtClean="0">
                <a:latin typeface="Times New Roman" pitchFamily="18" charset="0"/>
                <a:cs typeface="Times New Roman" pitchFamily="18" charset="0"/>
              </a:rPr>
              <a:t>hyperellipsoids</a:t>
            </a:r>
            <a:r>
              <a:rPr lang="en-US" sz="2200" dirty="0" smtClean="0">
                <a:latin typeface="Times New Roman" pitchFamily="18" charset="0"/>
                <a:cs typeface="Times New Roman" pitchFamily="18" charset="0"/>
              </a:rPr>
              <a:t> measures the scatter of the samples about the mean. It can be shown that the volume of the </a:t>
            </a:r>
            <a:r>
              <a:rPr lang="en-US" sz="2200" dirty="0" err="1" smtClean="0">
                <a:latin typeface="Times New Roman" pitchFamily="18" charset="0"/>
                <a:cs typeface="Times New Roman" pitchFamily="18" charset="0"/>
              </a:rPr>
              <a:t>hyperellipsoid</a:t>
            </a:r>
            <a:r>
              <a:rPr lang="en-US" sz="2200" dirty="0" smtClean="0">
                <a:latin typeface="Times New Roman" pitchFamily="18" charset="0"/>
                <a:cs typeface="Times New Roman" pitchFamily="18" charset="0"/>
              </a:rPr>
              <a:t> corresponding to a </a:t>
            </a:r>
            <a:r>
              <a:rPr lang="en-US" sz="2200" dirty="0" err="1" smtClean="0">
                <a:latin typeface="Times New Roman" pitchFamily="18" charset="0"/>
                <a:cs typeface="Times New Roman" pitchFamily="18" charset="0"/>
              </a:rPr>
              <a:t>Mahalanobis</a:t>
            </a:r>
            <a:r>
              <a:rPr lang="en-US" sz="2200" dirty="0" smtClean="0">
                <a:latin typeface="Times New Roman" pitchFamily="18" charset="0"/>
                <a:cs typeface="Times New Roman" pitchFamily="18" charset="0"/>
              </a:rPr>
              <a:t> distance r is given by: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V = </a:t>
            </a:r>
            <a:r>
              <a:rPr lang="en-US" sz="2200" dirty="0" err="1" smtClean="0">
                <a:latin typeface="Times New Roman" pitchFamily="18" charset="0"/>
                <a:cs typeface="Times New Roman" pitchFamily="18" charset="0"/>
              </a:rPr>
              <a:t>V</a:t>
            </a:r>
            <a:r>
              <a:rPr lang="en-US" sz="2200" baseline="30000" dirty="0" err="1" smtClean="0">
                <a:latin typeface="Times New Roman" pitchFamily="18" charset="0"/>
                <a:cs typeface="Times New Roman" pitchFamily="18" charset="0"/>
              </a:rPr>
              <a:t>d</a:t>
            </a:r>
            <a:r>
              <a:rPr lang="en-US" sz="2200" baseline="30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|Σ|</a:t>
            </a:r>
            <a:r>
              <a:rPr lang="en-US" sz="2200" baseline="30000" dirty="0" smtClean="0">
                <a:latin typeface="Times New Roman" pitchFamily="18" charset="0"/>
                <a:cs typeface="Times New Roman" pitchFamily="18" charset="0"/>
              </a:rPr>
              <a:t>1/2</a:t>
            </a:r>
            <a:r>
              <a:rPr lang="en-US" sz="2200" dirty="0" smtClean="0">
                <a:latin typeface="Times New Roman" pitchFamily="18" charset="0"/>
                <a:cs typeface="Times New Roman" pitchFamily="18" charset="0"/>
              </a:rPr>
              <a:t> r</a:t>
            </a:r>
            <a:r>
              <a:rPr lang="en-US" sz="2200" baseline="30000" dirty="0" smtClean="0">
                <a:latin typeface="Times New Roman" pitchFamily="18" charset="0"/>
                <a:cs typeface="Times New Roman" pitchFamily="18" charset="0"/>
              </a:rPr>
              <a:t>d</a:t>
            </a:r>
            <a:r>
              <a:rPr lang="en-US" sz="2200" dirty="0" smtClean="0">
                <a:latin typeface="Times New Roman" pitchFamily="18" charset="0"/>
                <a:cs typeface="Times New Roman" pitchFamily="18" charset="0"/>
              </a:rPr>
              <a:t> ,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where </a:t>
            </a:r>
            <a:r>
              <a:rPr lang="en-US" sz="2200" dirty="0" err="1" smtClean="0">
                <a:latin typeface="Times New Roman" pitchFamily="18" charset="0"/>
                <a:cs typeface="Times New Roman" pitchFamily="18" charset="0"/>
              </a:rPr>
              <a:t>V</a:t>
            </a:r>
            <a:r>
              <a:rPr lang="en-US" sz="2200" baseline="30000" dirty="0" err="1" smtClean="0">
                <a:latin typeface="Times New Roman" pitchFamily="18" charset="0"/>
                <a:cs typeface="Times New Roman" pitchFamily="18" charset="0"/>
              </a:rPr>
              <a:t>d</a:t>
            </a:r>
            <a:r>
              <a:rPr lang="en-US" sz="2200" dirty="0" smtClean="0">
                <a:latin typeface="Times New Roman" pitchFamily="18" charset="0"/>
                <a:cs typeface="Times New Roman" pitchFamily="18" charset="0"/>
              </a:rPr>
              <a:t> is the volume of a d-dimensional unit </a:t>
            </a:r>
            <a:r>
              <a:rPr lang="en-US" sz="2200" dirty="0" err="1" smtClean="0">
                <a:latin typeface="Times New Roman" pitchFamily="18" charset="0"/>
                <a:cs typeface="Times New Roman" pitchFamily="18" charset="0"/>
              </a:rPr>
              <a:t>hypersphere</a:t>
            </a:r>
            <a:r>
              <a:rPr lang="en-US" sz="2200" dirty="0" smtClean="0">
                <a:latin typeface="Times New Roman" pitchFamily="18" charset="0"/>
                <a:cs typeface="Times New Roman" pitchFamily="18" charset="0"/>
              </a:rPr>
              <a:t>:</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Thus, for a given dimensionality, the scatter of the samples varies directly with |Σ|</a:t>
            </a:r>
            <a:r>
              <a:rPr lang="en-US" sz="2200" baseline="30000" dirty="0" smtClean="0">
                <a:latin typeface="Times New Roman" pitchFamily="18" charset="0"/>
                <a:cs typeface="Times New Roman" pitchFamily="18" charset="0"/>
              </a:rPr>
              <a:t>1/2</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1752600" y="2971800"/>
            <a:ext cx="6019799" cy="1600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152400"/>
            <a:ext cx="8610600" cy="67095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800" b="1" dirty="0" smtClean="0">
                <a:latin typeface="Times New Roman" pitchFamily="18" charset="0"/>
                <a:cs typeface="Times New Roman" pitchFamily="18" charset="0"/>
              </a:rPr>
              <a:t>Discriminant Functions for the Normal Density:</a:t>
            </a:r>
          </a:p>
          <a:p>
            <a:pPr lvl="0" algn="just" fontAlgn="base">
              <a:spcBef>
                <a:spcPct val="0"/>
              </a:spcBef>
              <a:spcAft>
                <a:spcPct val="0"/>
              </a:spcAft>
              <a:tabLst>
                <a:tab pos="900113" algn="l"/>
              </a:tabLst>
            </a:pPr>
            <a:r>
              <a:rPr lang="en-US" sz="24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we saw (Previous chapter) that the minimum-error-rate classification can be achieved by use of the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functions:</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(x) = </a:t>
            </a:r>
            <a:r>
              <a:rPr lang="en-US" sz="2200" dirty="0" err="1" smtClean="0">
                <a:latin typeface="Times New Roman" pitchFamily="18" charset="0"/>
                <a:cs typeface="Times New Roman" pitchFamily="18" charset="0"/>
              </a:rPr>
              <a:t>ln</a:t>
            </a:r>
            <a:r>
              <a:rPr lang="en-US" sz="2200" dirty="0" smtClean="0">
                <a:latin typeface="Times New Roman" pitchFamily="18" charset="0"/>
                <a:cs typeface="Times New Roman" pitchFamily="18" charset="0"/>
              </a:rPr>
              <a:t> p(</a:t>
            </a:r>
            <a:r>
              <a:rPr lang="en-US" sz="2200" dirty="0" err="1" smtClean="0">
                <a:latin typeface="Times New Roman" pitchFamily="18" charset="0"/>
                <a:cs typeface="Times New Roman" pitchFamily="18" charset="0"/>
              </a:rPr>
              <a:t>x|ω</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ln</a:t>
            </a:r>
            <a:r>
              <a:rPr lang="en-US" sz="2200" dirty="0" smtClean="0">
                <a:latin typeface="Times New Roman" pitchFamily="18" charset="0"/>
                <a:cs typeface="Times New Roman" pitchFamily="18" charset="0"/>
              </a:rPr>
              <a:t> P(</a:t>
            </a:r>
            <a:r>
              <a:rPr lang="en-US" sz="2200" dirty="0" err="1" smtClean="0">
                <a:latin typeface="Times New Roman" pitchFamily="18" charset="0"/>
                <a:cs typeface="Times New Roman" pitchFamily="18" charset="0"/>
              </a:rPr>
              <a:t>ω</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a:t>
            </a:r>
            <a:endParaRPr lang="en-US" sz="2200" baseline="300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This expression can be readily evaluated if the densities p(</a:t>
            </a:r>
            <a:r>
              <a:rPr lang="en-US" sz="2200" dirty="0" err="1" smtClean="0">
                <a:latin typeface="Times New Roman" pitchFamily="18" charset="0"/>
                <a:cs typeface="Times New Roman" pitchFamily="18" charset="0"/>
              </a:rPr>
              <a:t>x|ω</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are multivariate normal, i.e., if p(</a:t>
            </a:r>
            <a:r>
              <a:rPr lang="en-US" sz="2200" dirty="0" err="1" smtClean="0">
                <a:latin typeface="Times New Roman" pitchFamily="18" charset="0"/>
                <a:cs typeface="Times New Roman" pitchFamily="18" charset="0"/>
              </a:rPr>
              <a:t>x|ω</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N(µ</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Σ</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In this case, from:</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We have:</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Let us examine the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 and resulting classification for a number of special cases.</a:t>
            </a:r>
          </a:p>
        </p:txBody>
      </p:sp>
      <p:pic>
        <p:nvPicPr>
          <p:cNvPr id="3" name="Picture 2"/>
          <p:cNvPicPr>
            <a:picLocks noChangeAspect="1" noChangeArrowheads="1"/>
          </p:cNvPicPr>
          <p:nvPr/>
        </p:nvPicPr>
        <p:blipFill>
          <a:blip r:embed="rId2"/>
          <a:srcRect/>
          <a:stretch>
            <a:fillRect/>
          </a:stretch>
        </p:blipFill>
        <p:spPr bwMode="auto">
          <a:xfrm>
            <a:off x="2971800" y="3505200"/>
            <a:ext cx="6019800" cy="9144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1752600" y="4876800"/>
            <a:ext cx="7010400" cy="990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152400"/>
            <a:ext cx="8610600"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400" b="1" dirty="0" smtClean="0">
                <a:latin typeface="Times New Roman" pitchFamily="18" charset="0"/>
                <a:cs typeface="Times New Roman" pitchFamily="18" charset="0"/>
              </a:rPr>
              <a:t>Case 1: </a:t>
            </a:r>
            <a:r>
              <a:rPr lang="en-US" sz="2400" b="1" dirty="0" err="1" smtClean="0">
                <a:latin typeface="Times New Roman" pitchFamily="18" charset="0"/>
                <a:cs typeface="Times New Roman" pitchFamily="18" charset="0"/>
              </a:rPr>
              <a:t>Σ</a:t>
            </a:r>
            <a:r>
              <a:rPr lang="en-US" sz="2400" b="1" baseline="-25000" dirty="0" err="1" smtClean="0">
                <a:latin typeface="Times New Roman" pitchFamily="18" charset="0"/>
                <a:cs typeface="Times New Roman" pitchFamily="18" charset="0"/>
              </a:rPr>
              <a:t>i</a:t>
            </a:r>
            <a:r>
              <a:rPr lang="en-US" sz="2400" b="1" dirty="0" smtClean="0">
                <a:latin typeface="Times New Roman" pitchFamily="18" charset="0"/>
                <a:cs typeface="Times New Roman" pitchFamily="18" charset="0"/>
              </a:rPr>
              <a:t> = σ</a:t>
            </a:r>
            <a:r>
              <a:rPr lang="en-US" sz="2400" b="1" baseline="30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I </a:t>
            </a:r>
            <a:endParaRPr lang="en-US" sz="2200" b="1"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The simplest case occurs when the features are statistically independent, and when each feature has the same variance, σ</a:t>
            </a:r>
            <a:r>
              <a:rPr lang="en-US" sz="2200" baseline="30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In this case the covariance matrix is diagonal, being merely σ</a:t>
            </a:r>
            <a:r>
              <a:rPr lang="en-US" sz="2200" baseline="30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times the identity matrix I. </a:t>
            </a:r>
          </a:p>
          <a:p>
            <a:pPr lvl="0" algn="just" fontAlgn="base">
              <a:spcBef>
                <a:spcPct val="0"/>
              </a:spcBef>
              <a:spcAft>
                <a:spcPct val="0"/>
              </a:spcAft>
              <a:tabLst>
                <a:tab pos="900113" algn="l"/>
              </a:tabLst>
            </a:pPr>
            <a:r>
              <a:rPr lang="en-US" sz="2400" dirty="0" smtClean="0"/>
              <a:t>                   </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Σ</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σ</a:t>
            </a:r>
            <a:r>
              <a:rPr lang="en-US" sz="2200" baseline="30000" dirty="0" smtClean="0">
                <a:latin typeface="Times New Roman" pitchFamily="18" charset="0"/>
                <a:cs typeface="Times New Roman" pitchFamily="18" charset="0"/>
              </a:rPr>
              <a:t>2d</a:t>
            </a:r>
            <a:r>
              <a:rPr lang="en-US" sz="2200" dirty="0" smtClean="0">
                <a:latin typeface="Times New Roman" pitchFamily="18" charset="0"/>
                <a:cs typeface="Times New Roman" pitchFamily="18" charset="0"/>
              </a:rPr>
              <a:t>  and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Σ</a:t>
            </a:r>
            <a:r>
              <a:rPr lang="en-US" sz="2200" baseline="-25000" dirty="0" smtClean="0">
                <a:latin typeface="Times New Roman" pitchFamily="18" charset="0"/>
                <a:cs typeface="Times New Roman" pitchFamily="18" charset="0"/>
              </a:rPr>
              <a:t>i</a:t>
            </a:r>
            <a:r>
              <a:rPr lang="en-US" sz="2200" baseline="30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 (1/σ</a:t>
            </a:r>
            <a:r>
              <a:rPr lang="en-US" sz="2200" baseline="30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)I</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Since both |</a:t>
            </a:r>
            <a:r>
              <a:rPr lang="en-US" sz="2200" dirty="0" err="1" smtClean="0">
                <a:latin typeface="Times New Roman" pitchFamily="18" charset="0"/>
                <a:cs typeface="Times New Roman" pitchFamily="18" charset="0"/>
              </a:rPr>
              <a:t>Σ</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and the (d/2) </a:t>
            </a:r>
            <a:r>
              <a:rPr lang="en-US" sz="2200" dirty="0" err="1" smtClean="0">
                <a:latin typeface="Times New Roman" pitchFamily="18" charset="0"/>
                <a:cs typeface="Times New Roman" pitchFamily="18" charset="0"/>
              </a:rPr>
              <a:t>ln</a:t>
            </a:r>
            <a:r>
              <a:rPr lang="en-US" sz="2200" dirty="0" smtClean="0">
                <a:latin typeface="Times New Roman" pitchFamily="18" charset="0"/>
                <a:cs typeface="Times New Roman" pitchFamily="18" charset="0"/>
              </a:rPr>
              <a:t> 2π term in are independent of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they are unimportant additive constants that can be ignored. Thus we obtain the simple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functions:</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304800" y="4114800"/>
            <a:ext cx="8458200" cy="2209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152400"/>
            <a:ext cx="861060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If the prior probabilities are not equal, the squared distance ∥x − µ∥</a:t>
            </a:r>
            <a:r>
              <a:rPr lang="en-US" sz="2200" baseline="30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must be normalized by the variance σ</a:t>
            </a:r>
            <a:r>
              <a:rPr lang="en-US" sz="2200" baseline="30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and offset by adding </a:t>
            </a:r>
            <a:r>
              <a:rPr lang="en-US" sz="2200" dirty="0" err="1" smtClean="0">
                <a:latin typeface="Times New Roman" pitchFamily="18" charset="0"/>
                <a:cs typeface="Times New Roman" pitchFamily="18" charset="0"/>
              </a:rPr>
              <a:t>ln</a:t>
            </a:r>
            <a:r>
              <a:rPr lang="en-US" sz="2200" dirty="0" smtClean="0">
                <a:latin typeface="Times New Roman" pitchFamily="18" charset="0"/>
                <a:cs typeface="Times New Roman" pitchFamily="18" charset="0"/>
              </a:rPr>
              <a:t> P(</a:t>
            </a:r>
            <a:r>
              <a:rPr lang="en-US" sz="2200" dirty="0" err="1" smtClean="0">
                <a:latin typeface="Times New Roman" pitchFamily="18" charset="0"/>
                <a:cs typeface="Times New Roman" pitchFamily="18" charset="0"/>
              </a:rPr>
              <a:t>ω</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thus, if x is equally near two different mean vectors, the optimal decision will favor the a priori more likely category. </a:t>
            </a:r>
            <a:r>
              <a:rPr lang="en-US" sz="2400" b="1" dirty="0" smtClean="0">
                <a:latin typeface="Times New Roman" pitchFamily="18" charset="0"/>
                <a:cs typeface="Times New Roman" pitchFamily="18" charset="0"/>
              </a:rPr>
              <a:t> </a:t>
            </a:r>
          </a:p>
          <a:p>
            <a:pPr lvl="0" algn="just" fontAlgn="base">
              <a:spcBef>
                <a:spcPct val="0"/>
              </a:spcBef>
              <a:spcAft>
                <a:spcPct val="0"/>
              </a:spcAft>
              <a:tabLst>
                <a:tab pos="900113" algn="l"/>
              </a:tabLst>
            </a:pPr>
            <a:endParaRPr lang="en-US" sz="2400" b="1"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Expansion of the quadratic form (x − µ</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t>
            </a:r>
            <a:r>
              <a:rPr lang="en-US" sz="2200" baseline="30000" dirty="0" smtClean="0">
                <a:latin typeface="Times New Roman" pitchFamily="18" charset="0"/>
                <a:cs typeface="Times New Roman" pitchFamily="18" charset="0"/>
              </a:rPr>
              <a:t>t</a:t>
            </a:r>
            <a:r>
              <a:rPr lang="en-US" sz="2200" dirty="0" smtClean="0">
                <a:latin typeface="Times New Roman" pitchFamily="18" charset="0"/>
                <a:cs typeface="Times New Roman" pitchFamily="18" charset="0"/>
              </a:rPr>
              <a:t> (x − µ</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yields:</a:t>
            </a:r>
            <a:endParaRPr lang="en-US" sz="2200" b="1"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800" b="1" dirty="0" smtClean="0"/>
              <a:t>Linear </a:t>
            </a:r>
            <a:r>
              <a:rPr lang="en-US" sz="2800" b="1" dirty="0" err="1" smtClean="0"/>
              <a:t>discriminant</a:t>
            </a:r>
            <a:r>
              <a:rPr lang="en-US" sz="2800" b="1" dirty="0" smtClean="0"/>
              <a:t>:</a:t>
            </a:r>
            <a:endParaRPr lang="en-US" sz="2400" b="1" dirty="0" smtClean="0"/>
          </a:p>
          <a:p>
            <a:pPr lvl="0" algn="just" fontAlgn="base">
              <a:spcBef>
                <a:spcPct val="0"/>
              </a:spcBef>
              <a:spcAft>
                <a:spcPct val="0"/>
              </a:spcAft>
              <a:tabLst>
                <a:tab pos="900113" algn="l"/>
              </a:tabLst>
            </a:pPr>
            <a:r>
              <a:rPr lang="en-US" sz="2400" dirty="0" smtClean="0"/>
              <a:t>	</a:t>
            </a:r>
            <a:r>
              <a:rPr lang="en-US" sz="2200" dirty="0" smtClean="0">
                <a:latin typeface="Times New Roman" pitchFamily="18" charset="0"/>
                <a:cs typeface="Times New Roman" pitchFamily="18" charset="0"/>
              </a:rPr>
              <a:t>which appears to be a quadratic function of x. However, the quadratic term </a:t>
            </a:r>
            <a:r>
              <a:rPr lang="en-US" sz="2200" dirty="0" err="1" smtClean="0">
                <a:latin typeface="Times New Roman" pitchFamily="18" charset="0"/>
                <a:cs typeface="Times New Roman" pitchFamily="18" charset="0"/>
              </a:rPr>
              <a:t>x</a:t>
            </a:r>
            <a:r>
              <a:rPr lang="en-US" sz="2200" baseline="30000" dirty="0" err="1" smtClean="0">
                <a:latin typeface="Times New Roman" pitchFamily="18" charset="0"/>
                <a:cs typeface="Times New Roman" pitchFamily="18" charset="0"/>
              </a:rPr>
              <a:t>t</a:t>
            </a:r>
            <a:r>
              <a:rPr lang="en-US" sz="2200" dirty="0" err="1" smtClean="0">
                <a:latin typeface="Times New Roman" pitchFamily="18" charset="0"/>
                <a:cs typeface="Times New Roman" pitchFamily="18" charset="0"/>
              </a:rPr>
              <a:t>x</a:t>
            </a:r>
            <a:r>
              <a:rPr lang="en-US" sz="2200" dirty="0" smtClean="0">
                <a:latin typeface="Times New Roman" pitchFamily="18" charset="0"/>
                <a:cs typeface="Times New Roman" pitchFamily="18" charset="0"/>
              </a:rPr>
              <a:t> is the same for all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making it an ignorable additive constant. Thus, we obtain the linear equivalent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functions.</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400" dirty="0" smtClean="0"/>
              <a:t>          </a:t>
            </a:r>
            <a:r>
              <a:rPr lang="en-US" sz="2200" dirty="0" err="1" smtClean="0">
                <a:latin typeface="Times New Roman" pitchFamily="18" charset="0"/>
                <a:cs typeface="Times New Roman" pitchFamily="18" charset="0"/>
              </a:rPr>
              <a:t>g</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(x) = </a:t>
            </a:r>
            <a:r>
              <a:rPr lang="en-US" sz="2200" dirty="0" err="1" smtClean="0">
                <a:latin typeface="Times New Roman" pitchFamily="18" charset="0"/>
                <a:cs typeface="Times New Roman" pitchFamily="18" charset="0"/>
              </a:rPr>
              <a:t>w</a:t>
            </a:r>
            <a:r>
              <a:rPr lang="en-US" sz="2200" baseline="-25000" dirty="0" err="1" smtClean="0">
                <a:latin typeface="Times New Roman" pitchFamily="18" charset="0"/>
                <a:cs typeface="Times New Roman" pitchFamily="18" charset="0"/>
              </a:rPr>
              <a:t>i</a:t>
            </a:r>
            <a:r>
              <a:rPr lang="en-US" sz="2200" baseline="30000" dirty="0" err="1" smtClean="0">
                <a:latin typeface="Times New Roman" pitchFamily="18" charset="0"/>
                <a:cs typeface="Times New Roman" pitchFamily="18" charset="0"/>
              </a:rPr>
              <a:t>t</a:t>
            </a:r>
            <a:r>
              <a:rPr lang="en-US" sz="2200" dirty="0" err="1" smtClean="0">
                <a:latin typeface="Times New Roman" pitchFamily="18" charset="0"/>
                <a:cs typeface="Times New Roman" pitchFamily="18" charset="0"/>
              </a:rPr>
              <a:t>x</a:t>
            </a:r>
            <a:r>
              <a:rPr lang="en-US" sz="2200" dirty="0" smtClean="0">
                <a:latin typeface="Times New Roman" pitchFamily="18" charset="0"/>
                <a:cs typeface="Times New Roman" pitchFamily="18" charset="0"/>
              </a:rPr>
              <a:t> + w</a:t>
            </a:r>
            <a:r>
              <a:rPr lang="en-US" sz="2200" baseline="-25000" dirty="0" smtClean="0">
                <a:latin typeface="Times New Roman" pitchFamily="18" charset="0"/>
                <a:cs typeface="Times New Roman" pitchFamily="18" charset="0"/>
              </a:rPr>
              <a:t>i0</a:t>
            </a:r>
            <a:r>
              <a:rPr lang="en-US" sz="2200" dirty="0" smtClean="0">
                <a:latin typeface="Times New Roman" pitchFamily="18" charset="0"/>
                <a:cs typeface="Times New Roman" pitchFamily="18" charset="0"/>
              </a:rPr>
              <a:t>   Where: </a:t>
            </a:r>
            <a:endParaRPr lang="en-US" sz="2200" baseline="-250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baseline="-25000" dirty="0" smtClean="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1447800" y="2362200"/>
            <a:ext cx="6858000" cy="126206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685800" y="0"/>
            <a:ext cx="7543800" cy="2514601"/>
          </a:xfrm>
          <a:prstGeom prst="rect">
            <a:avLst/>
          </a:prstGeom>
          <a:noFill/>
          <a:ln w="9525">
            <a:noFill/>
            <a:miter lim="800000"/>
            <a:headEnd/>
            <a:tailEnd/>
          </a:ln>
          <a:effectLst/>
        </p:spPr>
      </p:pic>
      <p:sp>
        <p:nvSpPr>
          <p:cNvPr id="3" name="Rectangle 2"/>
          <p:cNvSpPr/>
          <p:nvPr/>
        </p:nvSpPr>
        <p:spPr>
          <a:xfrm>
            <a:off x="304800" y="2667001"/>
            <a:ext cx="8534400" cy="2462213"/>
          </a:xfrm>
          <a:prstGeom prst="rect">
            <a:avLst/>
          </a:prstGeom>
        </p:spPr>
        <p:txBody>
          <a:bodyPr wrap="square">
            <a:spAutoFit/>
          </a:bodyPr>
          <a:lstStyle/>
          <a:p>
            <a:pPr algn="just"/>
            <a:r>
              <a:rPr lang="en-US" sz="2200" dirty="0" smtClean="0">
                <a:latin typeface="Times New Roman" pitchFamily="18" charset="0"/>
                <a:cs typeface="Times New Roman" pitchFamily="18" charset="0"/>
              </a:rPr>
              <a:t>We call w</a:t>
            </a:r>
            <a:r>
              <a:rPr lang="en-US" sz="2200" baseline="-25000" dirty="0" smtClean="0">
                <a:latin typeface="Times New Roman" pitchFamily="18" charset="0"/>
                <a:cs typeface="Times New Roman" pitchFamily="18" charset="0"/>
              </a:rPr>
              <a:t>i0</a:t>
            </a:r>
            <a:r>
              <a:rPr lang="en-US" sz="2200" dirty="0" smtClean="0">
                <a:latin typeface="Times New Roman" pitchFamily="18" charset="0"/>
                <a:cs typeface="Times New Roman" pitchFamily="18" charset="0"/>
              </a:rPr>
              <a:t> the threshold or bias in the </a:t>
            </a:r>
            <a:r>
              <a:rPr lang="en-US" sz="2200" dirty="0" err="1" smtClean="0">
                <a:latin typeface="Times New Roman" pitchFamily="18" charset="0"/>
                <a:cs typeface="Times New Roman" pitchFamily="18" charset="0"/>
              </a:rPr>
              <a:t>i</a:t>
            </a:r>
            <a:r>
              <a:rPr lang="en-US" sz="2200" baseline="30000" dirty="0" err="1" smtClean="0">
                <a:latin typeface="Times New Roman" pitchFamily="18" charset="0"/>
                <a:cs typeface="Times New Roman" pitchFamily="18" charset="0"/>
              </a:rPr>
              <a:t>th</a:t>
            </a:r>
            <a:r>
              <a:rPr lang="en-US" sz="2200" dirty="0" smtClean="0">
                <a:latin typeface="Times New Roman" pitchFamily="18" charset="0"/>
                <a:cs typeface="Times New Roman" pitchFamily="18" charset="0"/>
              </a:rPr>
              <a:t> direction.</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 classifier that uses linear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functions is called a linear machine. The decision surfaces for a linear machine are pieces of hyperplanes defined by the linear equations </a:t>
            </a:r>
            <a:r>
              <a:rPr lang="en-US" sz="2200" dirty="0" err="1" smtClean="0">
                <a:latin typeface="Times New Roman" pitchFamily="18" charset="0"/>
                <a:cs typeface="Times New Roman" pitchFamily="18" charset="0"/>
              </a:rPr>
              <a:t>g</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(x) = </a:t>
            </a:r>
            <a:r>
              <a:rPr lang="en-US" sz="2200" dirty="0" err="1" smtClean="0">
                <a:latin typeface="Times New Roman" pitchFamily="18" charset="0"/>
                <a:cs typeface="Times New Roman" pitchFamily="18" charset="0"/>
              </a:rPr>
              <a:t>g</a:t>
            </a:r>
            <a:r>
              <a:rPr lang="en-US" sz="2200" baseline="-25000" dirty="0" err="1" smtClean="0">
                <a:latin typeface="Times New Roman" pitchFamily="18" charset="0"/>
                <a:cs typeface="Times New Roman" pitchFamily="18" charset="0"/>
              </a:rPr>
              <a:t>j</a:t>
            </a:r>
            <a:r>
              <a:rPr lang="en-US" sz="2200" dirty="0" smtClean="0">
                <a:latin typeface="Times New Roman" pitchFamily="18" charset="0"/>
                <a:cs typeface="Times New Roman" pitchFamily="18" charset="0"/>
              </a:rPr>
              <a:t>(x) for the two categories with the highest posterior probabilities. For our particular case, this equation can be written as</a:t>
            </a:r>
            <a:r>
              <a:rPr lang="en-US" dirty="0"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4800" y="152400"/>
            <a:ext cx="8534400" cy="3505200"/>
          </a:xfrm>
          <a:prstGeom prst="rect">
            <a:avLst/>
          </a:prstGeom>
          <a:noFill/>
          <a:ln w="9525">
            <a:noFill/>
            <a:miter lim="800000"/>
            <a:headEnd/>
            <a:tailEnd/>
          </a:ln>
          <a:effectLst/>
        </p:spPr>
      </p:pic>
      <p:sp>
        <p:nvSpPr>
          <p:cNvPr id="3" name="Rectangle 2"/>
          <p:cNvSpPr/>
          <p:nvPr/>
        </p:nvSpPr>
        <p:spPr>
          <a:xfrm>
            <a:off x="304800" y="3657600"/>
            <a:ext cx="8534400" cy="2800767"/>
          </a:xfrm>
          <a:prstGeom prst="rect">
            <a:avLst/>
          </a:prstGeom>
        </p:spPr>
        <p:txBody>
          <a:bodyPr wrap="square">
            <a:spAutoFit/>
          </a:bodyPr>
          <a:lstStyle/>
          <a:p>
            <a:pPr algn="just"/>
            <a:r>
              <a:rPr lang="en-US" sz="2200" dirty="0" smtClean="0">
                <a:latin typeface="Times New Roman" pitchFamily="18" charset="0"/>
                <a:cs typeface="Times New Roman" pitchFamily="18" charset="0"/>
              </a:rPr>
              <a:t>	</a:t>
            </a:r>
          </a:p>
          <a:p>
            <a:pPr algn="just"/>
            <a:r>
              <a:rPr lang="en-US" sz="2200" dirty="0" smtClean="0">
                <a:latin typeface="Times New Roman" pitchFamily="18" charset="0"/>
                <a:cs typeface="Times New Roman" pitchFamily="18" charset="0"/>
              </a:rPr>
              <a:t>	This equation defines a hyperplane through the point x0 and orthogonal to the vector w. Since w = µ</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µj , the hyperplane separating </a:t>
            </a:r>
            <a:r>
              <a:rPr lang="en-US" sz="2200" dirty="0" err="1" smtClean="0">
                <a:latin typeface="Times New Roman" pitchFamily="18" charset="0"/>
                <a:cs typeface="Times New Roman" pitchFamily="18" charset="0"/>
              </a:rPr>
              <a:t>Ri</a:t>
            </a:r>
            <a:r>
              <a:rPr lang="en-US" sz="2200" dirty="0" smtClean="0">
                <a:latin typeface="Times New Roman" pitchFamily="18" charset="0"/>
                <a:cs typeface="Times New Roman" pitchFamily="18" charset="0"/>
              </a:rPr>
              <a:t> and </a:t>
            </a:r>
            <a:r>
              <a:rPr lang="en-US" sz="2200" dirty="0" err="1" smtClean="0">
                <a:latin typeface="Times New Roman" pitchFamily="18" charset="0"/>
                <a:cs typeface="Times New Roman" pitchFamily="18" charset="0"/>
              </a:rPr>
              <a:t>Rj</a:t>
            </a:r>
            <a:r>
              <a:rPr lang="en-US" sz="2200" dirty="0" smtClean="0">
                <a:latin typeface="Times New Roman" pitchFamily="18" charset="0"/>
                <a:cs typeface="Times New Roman" pitchFamily="18" charset="0"/>
              </a:rPr>
              <a:t> is orthogonal to the line linking the means. If P(</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 P(</a:t>
            </a:r>
            <a:r>
              <a:rPr lang="en-US" sz="2200" dirty="0" err="1" smtClean="0">
                <a:latin typeface="Times New Roman" pitchFamily="18" charset="0"/>
                <a:cs typeface="Times New Roman" pitchFamily="18" charset="0"/>
              </a:rPr>
              <a:t>ωj</a:t>
            </a:r>
            <a:r>
              <a:rPr lang="en-US" sz="2200" dirty="0" smtClean="0">
                <a:latin typeface="Times New Roman" pitchFamily="18" charset="0"/>
                <a:cs typeface="Times New Roman" pitchFamily="18" charset="0"/>
              </a:rPr>
              <a:t> ), the second term on the right of vanishes, and thus the point x0 is halfway between the means, and the hyperplane is the perpendicular bisector of the line between the means. If P(</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 P(</a:t>
            </a:r>
            <a:r>
              <a:rPr lang="en-US" sz="2200" dirty="0" err="1" smtClean="0">
                <a:latin typeface="Times New Roman" pitchFamily="18" charset="0"/>
                <a:cs typeface="Times New Roman" pitchFamily="18" charset="0"/>
              </a:rPr>
              <a:t>ωj</a:t>
            </a:r>
            <a:r>
              <a:rPr lang="en-US" sz="2200" dirty="0" smtClean="0">
                <a:latin typeface="Times New Roman" pitchFamily="18" charset="0"/>
                <a:cs typeface="Times New Roman" pitchFamily="18" charset="0"/>
              </a:rPr>
              <a:t> ), the point x</a:t>
            </a:r>
            <a:r>
              <a:rPr lang="en-US" sz="2200" baseline="-25000" dirty="0" smtClean="0">
                <a:latin typeface="Times New Roman" pitchFamily="18" charset="0"/>
                <a:cs typeface="Times New Roman" pitchFamily="18" charset="0"/>
              </a:rPr>
              <a:t>0</a:t>
            </a:r>
            <a:r>
              <a:rPr lang="en-US" sz="2200" dirty="0" smtClean="0">
                <a:latin typeface="Times New Roman" pitchFamily="18" charset="0"/>
                <a:cs typeface="Times New Roman" pitchFamily="18" charset="0"/>
              </a:rPr>
              <a:t> shifts away from the more likely mean..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86200"/>
            <a:ext cx="8534400" cy="2800767"/>
          </a:xfrm>
          <a:prstGeom prst="rect">
            <a:avLst/>
          </a:prstGeom>
        </p:spPr>
        <p:txBody>
          <a:bodyPr wrap="square">
            <a:spAutoFit/>
          </a:bodyPr>
          <a:lstStyle/>
          <a:p>
            <a:pPr algn="just"/>
            <a:r>
              <a:rPr lang="en-US" sz="2200" b="1" dirty="0" smtClean="0">
                <a:latin typeface="Times New Roman" pitchFamily="18" charset="0"/>
                <a:cs typeface="Times New Roman" pitchFamily="18" charset="0"/>
              </a:rPr>
              <a:t>Note:</a:t>
            </a:r>
            <a:r>
              <a:rPr lang="en-US" sz="2200" dirty="0" smtClean="0">
                <a:latin typeface="Times New Roman" pitchFamily="18" charset="0"/>
                <a:cs typeface="Times New Roman" pitchFamily="18" charset="0"/>
              </a:rPr>
              <a:t> If the variance σ</a:t>
            </a:r>
            <a:r>
              <a:rPr lang="en-US" sz="2200" baseline="30000" dirty="0" smtClean="0">
                <a:latin typeface="Times New Roman" pitchFamily="18" charset="0"/>
                <a:cs typeface="Times New Roman" pitchFamily="18" charset="0"/>
              </a:rPr>
              <a:t>2</a:t>
            </a:r>
            <a:r>
              <a:rPr lang="en-US" sz="2200" baseline="-25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is small relative to the squared distance ∥µ</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µj∥, then the position of the decision boundary is relatively insensitive to the exact values of the prior probabilities.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If the prior probabilities P(</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are the same for all c classes, then the </a:t>
            </a:r>
            <a:r>
              <a:rPr lang="en-US" sz="2200" dirty="0" err="1" smtClean="0">
                <a:latin typeface="Times New Roman" pitchFamily="18" charset="0"/>
                <a:cs typeface="Times New Roman" pitchFamily="18" charset="0"/>
              </a:rPr>
              <a:t>ln</a:t>
            </a:r>
            <a:r>
              <a:rPr lang="en-US" sz="2200" dirty="0" smtClean="0">
                <a:latin typeface="Times New Roman" pitchFamily="18" charset="0"/>
                <a:cs typeface="Times New Roman" pitchFamily="18" charset="0"/>
              </a:rPr>
              <a:t> P(</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term becomes another unimportant additive constant that can be ignored. When this happens, the optimum decision rule can be stated very simply: </a:t>
            </a:r>
          </a:p>
        </p:txBody>
      </p:sp>
      <p:pic>
        <p:nvPicPr>
          <p:cNvPr id="3074" name="Picture 2"/>
          <p:cNvPicPr>
            <a:picLocks noChangeAspect="1" noChangeArrowheads="1"/>
          </p:cNvPicPr>
          <p:nvPr/>
        </p:nvPicPr>
        <p:blipFill>
          <a:blip r:embed="rId2"/>
          <a:srcRect/>
          <a:stretch>
            <a:fillRect/>
          </a:stretch>
        </p:blipFill>
        <p:spPr bwMode="auto">
          <a:xfrm>
            <a:off x="228600" y="1"/>
            <a:ext cx="8686800" cy="396239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534400" cy="5509200"/>
          </a:xfrm>
          <a:prstGeom prst="rect">
            <a:avLst/>
          </a:prstGeom>
        </p:spPr>
        <p:txBody>
          <a:bodyPr wrap="square">
            <a:spAutoFit/>
          </a:bodyPr>
          <a:lstStyle/>
          <a:p>
            <a:pPr algn="just"/>
            <a:r>
              <a:rPr lang="en-US" sz="2000" b="1" dirty="0" smtClean="0">
                <a:latin typeface="Times New Roman" pitchFamily="18" charset="0"/>
                <a:cs typeface="Times New Roman" pitchFamily="18" charset="0"/>
              </a:rPr>
              <a:t>Minimum distance classifier and template matching:</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To classify a feature vector x, measure the Euclidean distance</a:t>
            </a:r>
          </a:p>
          <a:p>
            <a:pPr algn="just"/>
            <a:r>
              <a:rPr lang="en-US" sz="2200" dirty="0" smtClean="0">
                <a:latin typeface="Times New Roman" pitchFamily="18" charset="0"/>
                <a:cs typeface="Times New Roman" pitchFamily="18" charset="0"/>
              </a:rPr>
              <a:t> ∥x − µ</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from each x to each of the c mean vectors, and assign x to the category of the nearest mean.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Such a classifier is called a minimum distance classifier. If each mean vector is thought of as being an ideal prototype or template for patterns in its class, then this is essentially a template matching procedure (nearest-neighbor algorithm).</a:t>
            </a:r>
          </a:p>
          <a:p>
            <a:pPr algn="just"/>
            <a:endParaRPr lang="en-US" sz="2200" dirty="0" smtClean="0">
              <a:latin typeface="Times New Roman" pitchFamily="18" charset="0"/>
              <a:cs typeface="Times New Roman" pitchFamily="18" charset="0"/>
            </a:endParaRPr>
          </a:p>
          <a:p>
            <a:pPr algn="just"/>
            <a:r>
              <a:rPr lang="en-US" sz="2200" b="1" dirty="0" smtClean="0">
                <a:latin typeface="Times New Roman" pitchFamily="18" charset="0"/>
                <a:cs typeface="Times New Roman" pitchFamily="18" charset="0"/>
              </a:rPr>
              <a:t>Case 2: </a:t>
            </a:r>
            <a:r>
              <a:rPr lang="en-US" sz="2200" b="1" dirty="0" err="1" smtClean="0">
                <a:latin typeface="Times New Roman" pitchFamily="18" charset="0"/>
                <a:cs typeface="Times New Roman" pitchFamily="18" charset="0"/>
              </a:rPr>
              <a:t>Σi</a:t>
            </a:r>
            <a:r>
              <a:rPr lang="en-US" sz="2200" b="1" dirty="0" smtClean="0">
                <a:latin typeface="Times New Roman" pitchFamily="18" charset="0"/>
                <a:cs typeface="Times New Roman" pitchFamily="18" charset="0"/>
              </a:rPr>
              <a:t> = Σ</a:t>
            </a:r>
            <a:r>
              <a:rPr lang="en-US" sz="2200" dirty="0" smtClean="0">
                <a:latin typeface="Times New Roman" pitchFamily="18" charset="0"/>
                <a:cs typeface="Times New Roman" pitchFamily="18" charset="0"/>
              </a:rPr>
              <a:t> </a:t>
            </a:r>
          </a:p>
          <a:p>
            <a:pPr algn="just"/>
            <a:r>
              <a:rPr lang="en-US" sz="2200" dirty="0" smtClean="0">
                <a:latin typeface="Times New Roman" pitchFamily="18" charset="0"/>
                <a:cs typeface="Times New Roman" pitchFamily="18" charset="0"/>
              </a:rPr>
              <a:t>	Another simple case arises when the covariance matrices for all of the classes are identical but otherwise arbitrary.  </a:t>
            </a:r>
          </a:p>
          <a:p>
            <a:pPr algn="just"/>
            <a:r>
              <a:rPr lang="en-US" sz="2400" dirty="0" smtClean="0"/>
              <a:t>	</a:t>
            </a:r>
            <a:r>
              <a:rPr lang="en-US" sz="2200" dirty="0" smtClean="0">
                <a:latin typeface="Times New Roman" pitchFamily="18" charset="0"/>
                <a:cs typeface="Times New Roman" pitchFamily="18" charset="0"/>
              </a:rPr>
              <a:t>Since both |</a:t>
            </a:r>
            <a:r>
              <a:rPr lang="en-US" sz="2200" dirty="0" err="1" smtClean="0">
                <a:latin typeface="Times New Roman" pitchFamily="18" charset="0"/>
                <a:cs typeface="Times New Roman" pitchFamily="18" charset="0"/>
              </a:rPr>
              <a:t>Σi</a:t>
            </a:r>
            <a:r>
              <a:rPr lang="en-US" sz="2200" dirty="0" smtClean="0">
                <a:latin typeface="Times New Roman" pitchFamily="18" charset="0"/>
                <a:cs typeface="Times New Roman" pitchFamily="18" charset="0"/>
              </a:rPr>
              <a:t> | and the (d/2) </a:t>
            </a:r>
            <a:r>
              <a:rPr lang="en-US" sz="2200" dirty="0" err="1" smtClean="0">
                <a:latin typeface="Times New Roman" pitchFamily="18" charset="0"/>
                <a:cs typeface="Times New Roman" pitchFamily="18" charset="0"/>
              </a:rPr>
              <a:t>ln</a:t>
            </a:r>
            <a:r>
              <a:rPr lang="en-US" sz="2200" dirty="0" smtClean="0">
                <a:latin typeface="Times New Roman" pitchFamily="18" charset="0"/>
                <a:cs typeface="Times New Roman" pitchFamily="18" charset="0"/>
              </a:rPr>
              <a:t> 2π terms (in above Eq.) are independent of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they can be ignored as superfluous additive constants. This simplification leads to the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functions:</a:t>
            </a:r>
          </a:p>
        </p:txBody>
      </p:sp>
      <p:pic>
        <p:nvPicPr>
          <p:cNvPr id="1026" name="Picture 2"/>
          <p:cNvPicPr>
            <a:picLocks noChangeAspect="1" noChangeArrowheads="1"/>
          </p:cNvPicPr>
          <p:nvPr/>
        </p:nvPicPr>
        <p:blipFill>
          <a:blip r:embed="rId2"/>
          <a:srcRect/>
          <a:stretch>
            <a:fillRect/>
          </a:stretch>
        </p:blipFill>
        <p:spPr bwMode="auto">
          <a:xfrm>
            <a:off x="1981200" y="5562600"/>
            <a:ext cx="6705600" cy="1143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534400" cy="6586418"/>
          </a:xfrm>
          <a:prstGeom prst="rect">
            <a:avLst/>
          </a:prstGeom>
        </p:spPr>
        <p:txBody>
          <a:bodyPr wrap="square">
            <a:spAutoFit/>
          </a:bodyPr>
          <a:lstStyle/>
          <a:p>
            <a:pPr algn="just"/>
            <a:r>
              <a:rPr lang="en-US" sz="2200" dirty="0" smtClean="0">
                <a:latin typeface="Times New Roman" pitchFamily="18" charset="0"/>
                <a:cs typeface="Times New Roman" pitchFamily="18" charset="0"/>
              </a:rPr>
              <a:t>	If the prior probabilities P(</a:t>
            </a:r>
            <a:r>
              <a:rPr lang="en-US" sz="2200" dirty="0" err="1" smtClean="0">
                <a:latin typeface="Times New Roman" pitchFamily="18" charset="0"/>
                <a:cs typeface="Times New Roman" pitchFamily="18" charset="0"/>
              </a:rPr>
              <a:t>ω</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are the same for all c classes, then the </a:t>
            </a:r>
            <a:r>
              <a:rPr lang="en-US" sz="2200" dirty="0" err="1" smtClean="0">
                <a:latin typeface="Times New Roman" pitchFamily="18" charset="0"/>
                <a:cs typeface="Times New Roman" pitchFamily="18" charset="0"/>
              </a:rPr>
              <a:t>ln</a:t>
            </a:r>
            <a:r>
              <a:rPr lang="en-US" sz="2200" dirty="0" smtClean="0">
                <a:latin typeface="Times New Roman" pitchFamily="18" charset="0"/>
                <a:cs typeface="Times New Roman" pitchFamily="18" charset="0"/>
              </a:rPr>
              <a:t> P(</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term can be ignored. In this case, the optimal decision rule can once again be stated very simply: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to classify a feature vector x, measure the squared </a:t>
            </a:r>
            <a:r>
              <a:rPr lang="en-US" sz="2200" dirty="0" err="1" smtClean="0">
                <a:latin typeface="Times New Roman" pitchFamily="18" charset="0"/>
                <a:cs typeface="Times New Roman" pitchFamily="18" charset="0"/>
              </a:rPr>
              <a:t>Mahalanobis</a:t>
            </a:r>
            <a:r>
              <a:rPr lang="en-US" sz="2200" dirty="0" smtClean="0">
                <a:latin typeface="Times New Roman" pitchFamily="18" charset="0"/>
                <a:cs typeface="Times New Roman" pitchFamily="18" charset="0"/>
              </a:rPr>
              <a:t> distance (x − µ</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t>
            </a:r>
            <a:r>
              <a:rPr lang="en-US" sz="2200" baseline="30000" dirty="0" smtClean="0">
                <a:latin typeface="Times New Roman" pitchFamily="18" charset="0"/>
                <a:cs typeface="Times New Roman" pitchFamily="18" charset="0"/>
              </a:rPr>
              <a:t>t</a:t>
            </a:r>
            <a:r>
              <a:rPr lang="en-US" sz="2200" dirty="0" smtClean="0">
                <a:latin typeface="Times New Roman" pitchFamily="18" charset="0"/>
                <a:cs typeface="Times New Roman" pitchFamily="18" charset="0"/>
              </a:rPr>
              <a:t>Σ</a:t>
            </a:r>
            <a:r>
              <a:rPr lang="en-US" sz="2200" baseline="30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(x − µ</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from x to each of the c mean vectors, and assign x to the category of the nearest mean.</a:t>
            </a:r>
          </a:p>
          <a:p>
            <a:pPr algn="just"/>
            <a:endParaRPr lang="en-US" sz="2200" dirty="0" smtClean="0">
              <a:latin typeface="Times New Roman" pitchFamily="18" charset="0"/>
              <a:cs typeface="Times New Roman" pitchFamily="18" charset="0"/>
            </a:endParaRPr>
          </a:p>
          <a:p>
            <a:pPr algn="just"/>
            <a:r>
              <a:rPr lang="en-US" sz="2400" dirty="0" smtClean="0"/>
              <a:t>	</a:t>
            </a:r>
            <a:r>
              <a:rPr lang="en-US" sz="2200" dirty="0" smtClean="0">
                <a:latin typeface="Times New Roman" pitchFamily="18" charset="0"/>
                <a:cs typeface="Times New Roman" pitchFamily="18" charset="0"/>
              </a:rPr>
              <a:t>Expansion of the quadratic form (x − µ</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t>
            </a:r>
            <a:r>
              <a:rPr lang="en-US" sz="2200" baseline="30000" dirty="0" smtClean="0">
                <a:latin typeface="Times New Roman" pitchFamily="18" charset="0"/>
                <a:cs typeface="Times New Roman" pitchFamily="18" charset="0"/>
              </a:rPr>
              <a:t>t</a:t>
            </a:r>
            <a:r>
              <a:rPr lang="en-US" sz="2200" dirty="0" smtClean="0">
                <a:latin typeface="Times New Roman" pitchFamily="18" charset="0"/>
                <a:cs typeface="Times New Roman" pitchFamily="18" charset="0"/>
              </a:rPr>
              <a:t>Σ</a:t>
            </a:r>
            <a:r>
              <a:rPr lang="en-US" sz="2200" baseline="30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(x − µ</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results in a sum involving a quadratic term x</a:t>
            </a:r>
            <a:r>
              <a:rPr lang="en-US" sz="2200" baseline="30000" dirty="0" smtClean="0">
                <a:latin typeface="Times New Roman" pitchFamily="18" charset="0"/>
                <a:cs typeface="Times New Roman" pitchFamily="18" charset="0"/>
              </a:rPr>
              <a:t>t</a:t>
            </a:r>
            <a:r>
              <a:rPr lang="en-US" sz="2200" dirty="0" smtClean="0">
                <a:latin typeface="Times New Roman" pitchFamily="18" charset="0"/>
                <a:cs typeface="Times New Roman" pitchFamily="18" charset="0"/>
              </a:rPr>
              <a:t>Σ</a:t>
            </a:r>
            <a:r>
              <a:rPr lang="en-US" sz="2200" baseline="30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x which here is independent of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After this term is dropped, the resulting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functions are again linear as follows:                                                              </a:t>
            </a:r>
          </a:p>
          <a:p>
            <a:pPr algn="just"/>
            <a:r>
              <a:rPr lang="en-US" sz="2200" dirty="0" smtClean="0">
                <a:latin typeface="Times New Roman" pitchFamily="18" charset="0"/>
                <a:cs typeface="Times New Roman" pitchFamily="18" charset="0"/>
              </a:rPr>
              <a:t>                                                                                            where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and</a:t>
            </a:r>
          </a:p>
          <a:p>
            <a:pPr algn="just"/>
            <a:r>
              <a:rPr lang="en-US" sz="2400" dirty="0" smtClean="0"/>
              <a:t>	</a:t>
            </a:r>
          </a:p>
          <a:p>
            <a:pPr algn="just"/>
            <a:r>
              <a:rPr lang="en-US" sz="24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Since the discriminants are linear, the resulting decision boundaries are again hyperplanes. If </a:t>
            </a:r>
            <a:r>
              <a:rPr lang="en-US" sz="2200" dirty="0" err="1" smtClean="0">
                <a:latin typeface="Times New Roman" pitchFamily="18" charset="0"/>
                <a:cs typeface="Times New Roman" pitchFamily="18" charset="0"/>
              </a:rPr>
              <a:t>R</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and </a:t>
            </a:r>
            <a:r>
              <a:rPr lang="en-US" sz="2200" dirty="0" err="1" smtClean="0">
                <a:latin typeface="Times New Roman" pitchFamily="18" charset="0"/>
                <a:cs typeface="Times New Roman" pitchFamily="18" charset="0"/>
              </a:rPr>
              <a:t>R</a:t>
            </a:r>
            <a:r>
              <a:rPr lang="en-US" sz="2200" baseline="-25000" dirty="0" err="1" smtClean="0">
                <a:latin typeface="Times New Roman" pitchFamily="18" charset="0"/>
                <a:cs typeface="Times New Roman" pitchFamily="18" charset="0"/>
              </a:rPr>
              <a:t>j</a:t>
            </a:r>
            <a:r>
              <a:rPr lang="en-US" sz="2200" dirty="0" smtClean="0">
                <a:latin typeface="Times New Roman" pitchFamily="18" charset="0"/>
                <a:cs typeface="Times New Roman" pitchFamily="18" charset="0"/>
              </a:rPr>
              <a:t> are contiguous, the boundary between them has the equation.</a:t>
            </a:r>
          </a:p>
        </p:txBody>
      </p:sp>
      <p:pic>
        <p:nvPicPr>
          <p:cNvPr id="2050" name="Picture 2"/>
          <p:cNvPicPr>
            <a:picLocks noChangeAspect="1" noChangeArrowheads="1"/>
          </p:cNvPicPr>
          <p:nvPr/>
        </p:nvPicPr>
        <p:blipFill>
          <a:blip r:embed="rId2"/>
          <a:srcRect/>
          <a:stretch>
            <a:fillRect/>
          </a:stretch>
        </p:blipFill>
        <p:spPr bwMode="auto">
          <a:xfrm>
            <a:off x="2743200" y="4038600"/>
            <a:ext cx="3581400" cy="6096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371600" y="4800601"/>
            <a:ext cx="1981200" cy="6096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4343401" y="4724400"/>
            <a:ext cx="3581400" cy="68579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534400" cy="5170646"/>
          </a:xfrm>
          <a:prstGeom prst="rect">
            <a:avLst/>
          </a:prstGeom>
        </p:spPr>
        <p:txBody>
          <a:bodyPr wrap="square">
            <a:spAutoFit/>
          </a:bodyPr>
          <a:lstStyle/>
          <a:p>
            <a:pPr algn="just"/>
            <a:r>
              <a:rPr lang="en-US" sz="2200" dirty="0" smtClean="0">
                <a:latin typeface="Times New Roman" pitchFamily="18" charset="0"/>
                <a:cs typeface="Times New Roman" pitchFamily="18" charset="0"/>
              </a:rPr>
              <a:t>	</a:t>
            </a:r>
          </a:p>
          <a:p>
            <a:pPr algn="just"/>
            <a:r>
              <a:rPr lang="en-US" sz="2200" dirty="0" smtClean="0">
                <a:latin typeface="Times New Roman" pitchFamily="18" charset="0"/>
                <a:cs typeface="Times New Roman" pitchFamily="18" charset="0"/>
              </a:rPr>
              <a:t>                                                        where, </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and</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Since w = Σ</a:t>
            </a:r>
            <a:r>
              <a:rPr lang="en-US" sz="2200" baseline="30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(µ</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−µ</a:t>
            </a:r>
            <a:r>
              <a:rPr lang="en-US" sz="2200" baseline="-25000" dirty="0" smtClean="0">
                <a:latin typeface="Times New Roman" pitchFamily="18" charset="0"/>
                <a:cs typeface="Times New Roman" pitchFamily="18" charset="0"/>
              </a:rPr>
              <a:t>j</a:t>
            </a:r>
            <a:r>
              <a:rPr lang="en-US" sz="2200" dirty="0" smtClean="0">
                <a:latin typeface="Times New Roman" pitchFamily="18" charset="0"/>
                <a:cs typeface="Times New Roman" pitchFamily="18" charset="0"/>
              </a:rPr>
              <a:t> ) is generally not in the direction of µ</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−µ</a:t>
            </a:r>
            <a:r>
              <a:rPr lang="en-US" sz="2200" baseline="-25000" dirty="0" smtClean="0">
                <a:latin typeface="Times New Roman" pitchFamily="18" charset="0"/>
                <a:cs typeface="Times New Roman" pitchFamily="18" charset="0"/>
              </a:rPr>
              <a:t>j</a:t>
            </a:r>
            <a:r>
              <a:rPr lang="en-US" sz="2200" dirty="0" smtClean="0">
                <a:latin typeface="Times New Roman" pitchFamily="18" charset="0"/>
                <a:cs typeface="Times New Roman" pitchFamily="18" charset="0"/>
              </a:rPr>
              <a:t> , the hyperplane separating </a:t>
            </a:r>
            <a:r>
              <a:rPr lang="en-US" sz="2200" dirty="0" err="1" smtClean="0">
                <a:latin typeface="Times New Roman" pitchFamily="18" charset="0"/>
                <a:cs typeface="Times New Roman" pitchFamily="18" charset="0"/>
              </a:rPr>
              <a:t>Ri</a:t>
            </a:r>
            <a:r>
              <a:rPr lang="en-US" sz="2200" dirty="0" smtClean="0">
                <a:latin typeface="Times New Roman" pitchFamily="18" charset="0"/>
                <a:cs typeface="Times New Roman" pitchFamily="18" charset="0"/>
              </a:rPr>
              <a:t> and </a:t>
            </a:r>
            <a:r>
              <a:rPr lang="en-US" sz="2200" dirty="0" err="1" smtClean="0">
                <a:latin typeface="Times New Roman" pitchFamily="18" charset="0"/>
                <a:cs typeface="Times New Roman" pitchFamily="18" charset="0"/>
              </a:rPr>
              <a:t>Rj</a:t>
            </a:r>
            <a:r>
              <a:rPr lang="en-US" sz="2200" dirty="0" smtClean="0">
                <a:latin typeface="Times New Roman" pitchFamily="18" charset="0"/>
                <a:cs typeface="Times New Roman" pitchFamily="18" charset="0"/>
              </a:rPr>
              <a:t> is generally not orthogonal to the line between the means.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However, it does intersect that line at the point x</a:t>
            </a:r>
            <a:r>
              <a:rPr lang="en-US" sz="2200" baseline="-25000" dirty="0" smtClean="0">
                <a:latin typeface="Times New Roman" pitchFamily="18" charset="0"/>
                <a:cs typeface="Times New Roman" pitchFamily="18" charset="0"/>
              </a:rPr>
              <a:t>0</a:t>
            </a:r>
            <a:r>
              <a:rPr lang="en-US" sz="2200" dirty="0" smtClean="0">
                <a:latin typeface="Times New Roman" pitchFamily="18" charset="0"/>
                <a:cs typeface="Times New Roman" pitchFamily="18" charset="0"/>
              </a:rPr>
              <a:t> which is halfway between the means if the prior probabilities are equal. If the prior probabilities are not equal, the optimal boundary hyperplane is shifted away from the more likely mean. </a:t>
            </a:r>
          </a:p>
          <a:p>
            <a:pPr algn="just"/>
            <a:endParaRPr lang="en-US" sz="2200" dirty="0" smtClean="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1066801" y="228600"/>
            <a:ext cx="2971800" cy="685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219201" y="1143001"/>
            <a:ext cx="2285999" cy="761999"/>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4267200" y="1219200"/>
            <a:ext cx="4724399" cy="762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152400"/>
            <a:ext cx="86106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The structure of a </a:t>
            </a:r>
            <a:r>
              <a:rPr lang="en-US" sz="2200" dirty="0" err="1" smtClean="0">
                <a:latin typeface="Times New Roman" pitchFamily="18" charset="0"/>
                <a:cs typeface="Times New Roman" pitchFamily="18" charset="0"/>
              </a:rPr>
              <a:t>Bayes</a:t>
            </a:r>
            <a:r>
              <a:rPr lang="en-US" sz="2200" dirty="0" smtClean="0">
                <a:latin typeface="Times New Roman" pitchFamily="18" charset="0"/>
                <a:cs typeface="Times New Roman" pitchFamily="18" charset="0"/>
              </a:rPr>
              <a:t> classifier is determined by the conditional densities p(</a:t>
            </a:r>
            <a:r>
              <a:rPr lang="en-US" sz="2200" dirty="0" err="1" smtClean="0">
                <a:latin typeface="Times New Roman" pitchFamily="18" charset="0"/>
                <a:cs typeface="Times New Roman" pitchFamily="18" charset="0"/>
              </a:rPr>
              <a:t>x|ω</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as well as by the prior probabilities. From the various density functions that have been investigated, none has received more attention than the multivariate normal or Gaussian density. However the multivariate normal density is also an appropriate model for an important situation, viz., the case where the feature vectors x for a given class </a:t>
            </a:r>
            <a:r>
              <a:rPr lang="en-US" sz="2200" dirty="0" err="1" smtClean="0">
                <a:latin typeface="Times New Roman" pitchFamily="18" charset="0"/>
                <a:cs typeface="Times New Roman" pitchFamily="18" charset="0"/>
              </a:rPr>
              <a:t>ω</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are continuous valued, randomly corrupted versions of a single typical or prototype vector µ</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In this section we provide a brief exposition of the multivariate normal density, focusing on the properties of greatest interest for classification problems.</a:t>
            </a:r>
          </a:p>
          <a:p>
            <a:pPr lvl="0" algn="just" fontAlgn="base">
              <a:spcBef>
                <a:spcPct val="0"/>
              </a:spcBef>
              <a:spcAft>
                <a:spcPct val="0"/>
              </a:spcAft>
              <a:tabLst>
                <a:tab pos="900113" algn="l"/>
              </a:tabLst>
            </a:pPr>
            <a:r>
              <a:rPr lang="en-US" sz="2400" b="1" dirty="0" smtClean="0">
                <a:latin typeface="Times New Roman" pitchFamily="18" charset="0"/>
                <a:cs typeface="Times New Roman" pitchFamily="18" charset="0"/>
              </a:rPr>
              <a:t>Expectation:</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recall the definition of the expected value of a scalar function f(x), defined for some density p(x):</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If we have samples in a set D from a discrete distribution, we must sum over all samples as</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where P(x) is the probability mass at x.</a:t>
            </a:r>
          </a:p>
        </p:txBody>
      </p:sp>
      <p:pic>
        <p:nvPicPr>
          <p:cNvPr id="14338" name="Picture 2"/>
          <p:cNvPicPr>
            <a:picLocks noChangeAspect="1" noChangeArrowheads="1"/>
          </p:cNvPicPr>
          <p:nvPr/>
        </p:nvPicPr>
        <p:blipFill>
          <a:blip r:embed="rId2"/>
          <a:srcRect/>
          <a:stretch>
            <a:fillRect/>
          </a:stretch>
        </p:blipFill>
        <p:spPr bwMode="auto">
          <a:xfrm>
            <a:off x="3781424" y="4648201"/>
            <a:ext cx="3381376" cy="60960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3838574" y="5715000"/>
            <a:ext cx="2790826" cy="5334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534400" cy="5970865"/>
          </a:xfrm>
          <a:prstGeom prst="rect">
            <a:avLst/>
          </a:prstGeom>
        </p:spPr>
        <p:txBody>
          <a:bodyPr wrap="square">
            <a:spAutoFit/>
          </a:bodyPr>
          <a:lstStyle/>
          <a:p>
            <a:pPr algn="just"/>
            <a:r>
              <a:rPr lang="en-US" sz="2400" dirty="0" smtClean="0">
                <a:latin typeface="Times New Roman" pitchFamily="18" charset="0"/>
                <a:cs typeface="Times New Roman" pitchFamily="18" charset="0"/>
              </a:rPr>
              <a:t>Case 3: </a:t>
            </a:r>
            <a:r>
              <a:rPr lang="en-US" sz="2400" dirty="0" err="1" smtClean="0">
                <a:latin typeface="Times New Roman" pitchFamily="18" charset="0"/>
                <a:cs typeface="Times New Roman" pitchFamily="18" charset="0"/>
              </a:rPr>
              <a:t>Σ</a:t>
            </a:r>
            <a:r>
              <a:rPr lang="en-US" sz="2400" baseline="-250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arbitrary </a:t>
            </a:r>
          </a:p>
          <a:p>
            <a:pPr algn="just"/>
            <a:r>
              <a:rPr lang="en-US" sz="24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In the general multivariate normal case, the covariance matrices are different for each category. The only term that can be dropped from previous equation is the (d/2) </a:t>
            </a:r>
            <a:r>
              <a:rPr lang="en-US" sz="2200" dirty="0" err="1" smtClean="0">
                <a:latin typeface="Times New Roman" pitchFamily="18" charset="0"/>
                <a:cs typeface="Times New Roman" pitchFamily="18" charset="0"/>
              </a:rPr>
              <a:t>ln</a:t>
            </a:r>
            <a:r>
              <a:rPr lang="en-US" sz="2200" dirty="0" smtClean="0">
                <a:latin typeface="Times New Roman" pitchFamily="18" charset="0"/>
                <a:cs typeface="Times New Roman" pitchFamily="18" charset="0"/>
              </a:rPr>
              <a:t> 2π term, and the resulting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functions are inherently quadratic: </a:t>
            </a:r>
          </a:p>
          <a:p>
            <a:pPr algn="just"/>
            <a:r>
              <a:rPr lang="en-US" sz="2200" dirty="0" smtClean="0">
                <a:latin typeface="Times New Roman" pitchFamily="18" charset="0"/>
                <a:cs typeface="Times New Roman" pitchFamily="18" charset="0"/>
              </a:rPr>
              <a:t>                                                                                      where</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and  </a:t>
            </a:r>
          </a:p>
          <a:p>
            <a:pPr algn="just"/>
            <a:r>
              <a:rPr lang="en-US" sz="2400" dirty="0" smtClean="0"/>
              <a:t>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The decision surfaces are </a:t>
            </a:r>
            <a:r>
              <a:rPr lang="en-US" sz="2200" dirty="0" err="1" smtClean="0">
                <a:latin typeface="Times New Roman" pitchFamily="18" charset="0"/>
                <a:cs typeface="Times New Roman" pitchFamily="18" charset="0"/>
              </a:rPr>
              <a:t>hyperquadrics</a:t>
            </a:r>
            <a:r>
              <a:rPr lang="en-US" sz="2200" dirty="0" smtClean="0">
                <a:latin typeface="Times New Roman" pitchFamily="18" charset="0"/>
                <a:cs typeface="Times New Roman" pitchFamily="18" charset="0"/>
              </a:rPr>
              <a:t>, and can assume any of the general forms. Even in one dimension, for arbitrary covariance the decision regions need not be simply connected as follows:</a:t>
            </a:r>
          </a:p>
          <a:p>
            <a:pPr algn="just"/>
            <a:endParaRPr lang="en-US" sz="2200" dirty="0" smtClean="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2514600" y="1905000"/>
            <a:ext cx="3581400" cy="6096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304801" y="2514600"/>
            <a:ext cx="3352800" cy="16002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4267201" y="3124200"/>
            <a:ext cx="4648200" cy="1143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219200" y="304800"/>
            <a:ext cx="6629400" cy="2971800"/>
          </a:xfrm>
          <a:prstGeom prst="rect">
            <a:avLst/>
          </a:prstGeom>
          <a:noFill/>
          <a:ln w="9525">
            <a:noFill/>
            <a:miter lim="800000"/>
            <a:headEnd/>
            <a:tailEnd/>
          </a:ln>
          <a:effectLst/>
        </p:spPr>
      </p:pic>
      <p:sp>
        <p:nvSpPr>
          <p:cNvPr id="3" name="Rectangle 2"/>
          <p:cNvSpPr/>
          <p:nvPr/>
        </p:nvSpPr>
        <p:spPr>
          <a:xfrm>
            <a:off x="228600" y="3124199"/>
            <a:ext cx="8686800" cy="1107996"/>
          </a:xfrm>
          <a:prstGeom prst="rect">
            <a:avLst/>
          </a:prstGeom>
        </p:spPr>
        <p:txBody>
          <a:bodyPr wrap="square">
            <a:spAutoFit/>
          </a:bodyPr>
          <a:lstStyle/>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Figure: Non-simply connected decision regions can arise in one dimensions for Gaussians having unequal variance.</a:t>
            </a:r>
            <a:endParaRPr lang="en-US" sz="22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4370427"/>
          </a:xfrm>
          <a:prstGeom prst="rect">
            <a:avLst/>
          </a:prstGeom>
        </p:spPr>
        <p:txBody>
          <a:bodyPr wrap="square">
            <a:spAutoFit/>
          </a:bodyPr>
          <a:lstStyle/>
          <a:p>
            <a:r>
              <a:rPr lang="en-US" sz="2800" b="1" dirty="0" err="1" smtClean="0">
                <a:latin typeface="Times New Roman" pitchFamily="18" charset="0"/>
                <a:cs typeface="Times New Roman" pitchFamily="18" charset="0"/>
              </a:rPr>
              <a:t>Bayes</a:t>
            </a:r>
            <a:r>
              <a:rPr lang="en-US" sz="2800" b="1" dirty="0" smtClean="0">
                <a:latin typeface="Times New Roman" pitchFamily="18" charset="0"/>
                <a:cs typeface="Times New Roman" pitchFamily="18" charset="0"/>
              </a:rPr>
              <a:t> Decision Theory — Discrete Features:</a:t>
            </a:r>
          </a:p>
          <a:p>
            <a:pPr algn="just"/>
            <a:r>
              <a:rPr lang="en-US" sz="2000" dirty="0" smtClean="0"/>
              <a:t>	</a:t>
            </a:r>
            <a:r>
              <a:rPr lang="en-US" sz="2200" dirty="0" smtClean="0">
                <a:latin typeface="Times New Roman" pitchFamily="18" charset="0"/>
                <a:cs typeface="Times New Roman" pitchFamily="18" charset="0"/>
              </a:rPr>
              <a:t>Until now we have assumed that the feature vector x could be any point in a </a:t>
            </a:r>
            <a:r>
              <a:rPr lang="en-US" sz="2200" dirty="0" err="1" smtClean="0">
                <a:latin typeface="Times New Roman" pitchFamily="18" charset="0"/>
                <a:cs typeface="Times New Roman" pitchFamily="18" charset="0"/>
              </a:rPr>
              <a:t>ddimensional</a:t>
            </a:r>
            <a:r>
              <a:rPr lang="en-US" sz="2200" dirty="0" smtClean="0">
                <a:latin typeface="Times New Roman" pitchFamily="18" charset="0"/>
                <a:cs typeface="Times New Roman" pitchFamily="18" charset="0"/>
              </a:rPr>
              <a:t> Euclidean space, Rd . However, in many practical applications the components of x are binary-, ternary-, or higher integer valued, so that x can assume only one of m discrete values v1, ..., </a:t>
            </a:r>
            <a:r>
              <a:rPr lang="en-US" sz="2200" dirty="0" err="1" smtClean="0">
                <a:latin typeface="Times New Roman" pitchFamily="18" charset="0"/>
                <a:cs typeface="Times New Roman" pitchFamily="18" charset="0"/>
              </a:rPr>
              <a:t>vm</a:t>
            </a:r>
            <a:r>
              <a:rPr lang="en-US" sz="2200" dirty="0" smtClean="0">
                <a:latin typeface="Times New Roman" pitchFamily="18" charset="0"/>
                <a:cs typeface="Times New Roman" pitchFamily="18" charset="0"/>
              </a:rPr>
              <a:t>. In such cases, the probability density function p(</a:t>
            </a:r>
            <a:r>
              <a:rPr lang="en-US" sz="2200" dirty="0" err="1" smtClean="0">
                <a:latin typeface="Times New Roman" pitchFamily="18" charset="0"/>
                <a:cs typeface="Times New Roman" pitchFamily="18" charset="0"/>
              </a:rPr>
              <a:t>x|ωj</a:t>
            </a:r>
            <a:r>
              <a:rPr lang="en-US" sz="2200" dirty="0" smtClean="0">
                <a:latin typeface="Times New Roman" pitchFamily="18" charset="0"/>
                <a:cs typeface="Times New Roman" pitchFamily="18" charset="0"/>
              </a:rPr>
              <a:t> ) becomes singular; integrals of the form:</a:t>
            </a:r>
          </a:p>
          <a:p>
            <a:endParaRPr lang="en-US" sz="2000" dirty="0" smtClean="0"/>
          </a:p>
          <a:p>
            <a:endParaRPr lang="en-US" sz="2000" dirty="0" smtClean="0"/>
          </a:p>
          <a:p>
            <a:endParaRPr lang="en-US" sz="2000" dirty="0" smtClean="0"/>
          </a:p>
          <a:p>
            <a:endParaRPr lang="en-US" sz="2000" dirty="0" smtClean="0"/>
          </a:p>
          <a:p>
            <a:endParaRPr lang="en-US" sz="2000" b="1" dirty="0" smtClean="0"/>
          </a:p>
          <a:p>
            <a:endParaRPr lang="en-US" b="1" dirty="0"/>
          </a:p>
        </p:txBody>
      </p:sp>
      <p:pic>
        <p:nvPicPr>
          <p:cNvPr id="1026" name="Picture 2"/>
          <p:cNvPicPr>
            <a:picLocks noChangeAspect="1" noChangeArrowheads="1"/>
          </p:cNvPicPr>
          <p:nvPr/>
        </p:nvPicPr>
        <p:blipFill>
          <a:blip r:embed="rId2"/>
          <a:srcRect/>
          <a:stretch>
            <a:fillRect/>
          </a:stretch>
        </p:blipFill>
        <p:spPr bwMode="auto">
          <a:xfrm>
            <a:off x="228600" y="2743200"/>
            <a:ext cx="6629400" cy="1981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85801" y="4648200"/>
            <a:ext cx="5257799" cy="19812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5693866"/>
          </a:xfrm>
          <a:prstGeom prst="rect">
            <a:avLst/>
          </a:prstGeom>
        </p:spPr>
        <p:txBody>
          <a:bodyPr wrap="square">
            <a:spAutoFit/>
          </a:bodyPr>
          <a:lstStyle/>
          <a:p>
            <a:r>
              <a:rPr lang="en-US" sz="2800" b="1" dirty="0" smtClean="0"/>
              <a:t>Independent Binary Features </a:t>
            </a:r>
            <a:r>
              <a:rPr lang="en-US" sz="2800" b="1" dirty="0" smtClean="0">
                <a:latin typeface="Times New Roman" pitchFamily="18" charset="0"/>
                <a:cs typeface="Times New Roman" pitchFamily="18" charset="0"/>
              </a:rPr>
              <a:t>:</a:t>
            </a:r>
          </a:p>
          <a:p>
            <a:pPr algn="just"/>
            <a:r>
              <a:rPr lang="en-US" sz="2000" dirty="0" smtClean="0"/>
              <a:t>	</a:t>
            </a:r>
            <a:r>
              <a:rPr lang="en-US" sz="2400" dirty="0" smtClean="0"/>
              <a:t> </a:t>
            </a:r>
            <a:r>
              <a:rPr lang="en-US" sz="2200" dirty="0" smtClean="0">
                <a:latin typeface="Times New Roman" pitchFamily="18" charset="0"/>
                <a:cs typeface="Times New Roman" pitchFamily="18" charset="0"/>
              </a:rPr>
              <a:t>consider the two-category problem in which the components of the feature vector are binary-valued and conditionally independent. To be more specific we let x = (x</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x</a:t>
            </a:r>
            <a:r>
              <a:rPr lang="en-US" sz="2200" baseline="-25000" dirty="0" err="1" smtClean="0">
                <a:latin typeface="Times New Roman" pitchFamily="18" charset="0"/>
                <a:cs typeface="Times New Roman" pitchFamily="18" charset="0"/>
              </a:rPr>
              <a:t>d</a:t>
            </a:r>
            <a:r>
              <a:rPr lang="en-US" sz="2200" dirty="0" smtClean="0">
                <a:latin typeface="Times New Roman" pitchFamily="18" charset="0"/>
                <a:cs typeface="Times New Roman" pitchFamily="18" charset="0"/>
              </a:rPr>
              <a:t>)</a:t>
            </a:r>
            <a:r>
              <a:rPr lang="en-US" sz="2200" baseline="30000" dirty="0" smtClean="0">
                <a:latin typeface="Times New Roman" pitchFamily="18" charset="0"/>
                <a:cs typeface="Times New Roman" pitchFamily="18" charset="0"/>
              </a:rPr>
              <a:t>t</a:t>
            </a:r>
            <a:r>
              <a:rPr lang="en-US" sz="2200" dirty="0" smtClean="0">
                <a:latin typeface="Times New Roman" pitchFamily="18" charset="0"/>
                <a:cs typeface="Times New Roman" pitchFamily="18" charset="0"/>
              </a:rPr>
              <a:t> , where the components x</a:t>
            </a:r>
            <a:r>
              <a:rPr lang="en-US" sz="2200" baseline="-25000" dirty="0"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are either 0 or 1, with:</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and</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t>
            </a:r>
          </a:p>
          <a:p>
            <a:pPr algn="just"/>
            <a:r>
              <a:rPr lang="en-US" sz="2400" dirty="0" smtClean="0"/>
              <a:t>	</a:t>
            </a:r>
            <a:r>
              <a:rPr lang="en-US" sz="2200" dirty="0" smtClean="0">
                <a:latin typeface="Times New Roman" pitchFamily="18" charset="0"/>
                <a:cs typeface="Times New Roman" pitchFamily="18" charset="0"/>
              </a:rPr>
              <a:t>This is a model of a classification problem in which each feature gives us a yes/no answer about the pattern. If p</a:t>
            </a:r>
            <a:r>
              <a:rPr lang="en-US" sz="2200" baseline="-25000" dirty="0"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&gt; </a:t>
            </a:r>
            <a:r>
              <a:rPr lang="en-US" sz="2200" dirty="0" err="1" smtClean="0">
                <a:latin typeface="Times New Roman" pitchFamily="18" charset="0"/>
                <a:cs typeface="Times New Roman" pitchFamily="18" charset="0"/>
              </a:rPr>
              <a:t>q</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we expect the </a:t>
            </a:r>
            <a:r>
              <a:rPr lang="en-US" sz="2200" dirty="0" err="1" smtClean="0">
                <a:latin typeface="Times New Roman" pitchFamily="18" charset="0"/>
                <a:cs typeface="Times New Roman" pitchFamily="18" charset="0"/>
              </a:rPr>
              <a:t>i</a:t>
            </a:r>
            <a:r>
              <a:rPr lang="en-US" sz="2200" baseline="30000" dirty="0" err="1" smtClean="0">
                <a:latin typeface="Times New Roman" pitchFamily="18" charset="0"/>
                <a:cs typeface="Times New Roman" pitchFamily="18" charset="0"/>
              </a:rPr>
              <a:t>th</a:t>
            </a:r>
            <a:r>
              <a:rPr lang="en-US" sz="2200" dirty="0" smtClean="0">
                <a:latin typeface="Times New Roman" pitchFamily="18" charset="0"/>
                <a:cs typeface="Times New Roman" pitchFamily="18" charset="0"/>
              </a:rPr>
              <a:t> feature to give a “yes” answer more frequently when the state of nature is ω</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than when </a:t>
            </a:r>
            <a:r>
              <a:rPr lang="en-US" sz="2200" dirty="0" err="1" smtClean="0">
                <a:latin typeface="Times New Roman" pitchFamily="18" charset="0"/>
                <a:cs typeface="Times New Roman" pitchFamily="18" charset="0"/>
              </a:rPr>
              <a:t>when</a:t>
            </a:r>
            <a:r>
              <a:rPr lang="en-US" sz="2200" dirty="0" smtClean="0">
                <a:latin typeface="Times New Roman" pitchFamily="18" charset="0"/>
                <a:cs typeface="Times New Roman" pitchFamily="18" charset="0"/>
              </a:rPr>
              <a:t> it is ω</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a:t>
            </a:r>
            <a:endParaRPr lang="en-US" sz="2200" b="1" dirty="0" smtClean="0">
              <a:latin typeface="Times New Roman" pitchFamily="18" charset="0"/>
              <a:cs typeface="Times New Roman" pitchFamily="18" charset="0"/>
            </a:endParaRPr>
          </a:p>
          <a:p>
            <a:endParaRPr lang="en-US" b="1" dirty="0"/>
          </a:p>
        </p:txBody>
      </p:sp>
      <p:pic>
        <p:nvPicPr>
          <p:cNvPr id="2051" name="Picture 3"/>
          <p:cNvPicPr>
            <a:picLocks noChangeAspect="1" noChangeArrowheads="1"/>
          </p:cNvPicPr>
          <p:nvPr/>
        </p:nvPicPr>
        <p:blipFill>
          <a:blip r:embed="rId2"/>
          <a:srcRect/>
          <a:stretch>
            <a:fillRect/>
          </a:stretch>
        </p:blipFill>
        <p:spPr bwMode="auto">
          <a:xfrm>
            <a:off x="2286000" y="1905000"/>
            <a:ext cx="3810000" cy="1828799"/>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28600" y="228600"/>
            <a:ext cx="8686800" cy="62484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1477328"/>
          </a:xfrm>
          <a:prstGeom prst="rect">
            <a:avLst/>
          </a:prstGeom>
        </p:spPr>
        <p:txBody>
          <a:bodyPr wrap="square">
            <a:spAutoFit/>
          </a:bodyPr>
          <a:lstStyle/>
          <a:p>
            <a:r>
              <a:rPr lang="en-US" sz="2200" dirty="0" smtClean="0">
                <a:latin typeface="Times New Roman" pitchFamily="18" charset="0"/>
                <a:cs typeface="Times New Roman" pitchFamily="18" charset="0"/>
              </a:rPr>
              <a:t>We note especially that this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 is linear in the x</a:t>
            </a:r>
            <a:r>
              <a:rPr lang="en-US" sz="2200" baseline="-25000" dirty="0"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and thus we can write</a:t>
            </a:r>
            <a:r>
              <a:rPr lang="en-US" sz="2800" dirty="0" smtClean="0"/>
              <a:t> </a:t>
            </a:r>
          </a:p>
          <a:p>
            <a:endParaRPr lang="en-US" sz="2200" b="1" dirty="0" smtClean="0">
              <a:latin typeface="Times New Roman" pitchFamily="18" charset="0"/>
              <a:cs typeface="Times New Roman" pitchFamily="18" charset="0"/>
            </a:endParaRPr>
          </a:p>
          <a:p>
            <a:endParaRPr lang="en-US" b="1" dirty="0"/>
          </a:p>
        </p:txBody>
      </p:sp>
      <p:pic>
        <p:nvPicPr>
          <p:cNvPr id="4098" name="Picture 2"/>
          <p:cNvPicPr>
            <a:picLocks noChangeAspect="1" noChangeArrowheads="1"/>
          </p:cNvPicPr>
          <p:nvPr/>
        </p:nvPicPr>
        <p:blipFill>
          <a:blip r:embed="rId3"/>
          <a:srcRect/>
          <a:stretch>
            <a:fillRect/>
          </a:stretch>
        </p:blipFill>
        <p:spPr bwMode="auto">
          <a:xfrm>
            <a:off x="685800" y="1066800"/>
            <a:ext cx="7848600" cy="46482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6186309"/>
          </a:xfrm>
          <a:prstGeom prst="rect">
            <a:avLst/>
          </a:prstGeom>
        </p:spPr>
        <p:txBody>
          <a:bodyPr wrap="square">
            <a:spAutoFit/>
          </a:bodyPr>
          <a:lstStyle/>
          <a:p>
            <a:pPr algn="just"/>
            <a:r>
              <a:rPr lang="en-US" sz="2200" dirty="0" smtClean="0">
                <a:latin typeface="Times New Roman" pitchFamily="18" charset="0"/>
                <a:cs typeface="Times New Roman" pitchFamily="18" charset="0"/>
              </a:rPr>
              <a:t>	Let us examine these results to see what insight they can give. Recall first that we decide ω1 if g(x) &gt; 0 and ω2 if g(x) ≤ 0. We have seen that g(x) is a weighted combination of the components of x.</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If p</a:t>
            </a:r>
            <a:r>
              <a:rPr lang="en-US" sz="2200" baseline="-25000" dirty="0"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q</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xi gives us no information about the state of nature, and </a:t>
            </a:r>
            <a:r>
              <a:rPr lang="en-US" sz="2200" dirty="0" err="1" smtClean="0">
                <a:latin typeface="Times New Roman" pitchFamily="18" charset="0"/>
                <a:cs typeface="Times New Roman" pitchFamily="18" charset="0"/>
              </a:rPr>
              <a:t>w</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0, just as we might expect. If p</a:t>
            </a:r>
            <a:r>
              <a:rPr lang="en-US" sz="2200" baseline="-25000" dirty="0"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&gt; </a:t>
            </a:r>
            <a:r>
              <a:rPr lang="en-US" sz="2200" dirty="0" err="1" smtClean="0">
                <a:latin typeface="Times New Roman" pitchFamily="18" charset="0"/>
                <a:cs typeface="Times New Roman" pitchFamily="18" charset="0"/>
              </a:rPr>
              <a:t>q</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then 1 − p</a:t>
            </a:r>
            <a:r>
              <a:rPr lang="en-US" sz="2200" baseline="-25000" dirty="0"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&lt; 1 − </a:t>
            </a:r>
            <a:r>
              <a:rPr lang="en-US" sz="2200" dirty="0" err="1" smtClean="0">
                <a:latin typeface="Times New Roman" pitchFamily="18" charset="0"/>
                <a:cs typeface="Times New Roman" pitchFamily="18" charset="0"/>
              </a:rPr>
              <a:t>q</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and </a:t>
            </a:r>
            <a:r>
              <a:rPr lang="en-US" sz="2200" dirty="0" err="1" smtClean="0">
                <a:latin typeface="Times New Roman" pitchFamily="18" charset="0"/>
                <a:cs typeface="Times New Roman" pitchFamily="18" charset="0"/>
              </a:rPr>
              <a:t>wi</a:t>
            </a:r>
            <a:r>
              <a:rPr lang="en-US" sz="2200" dirty="0" smtClean="0">
                <a:latin typeface="Times New Roman" pitchFamily="18" charset="0"/>
                <a:cs typeface="Times New Roman" pitchFamily="18" charset="0"/>
              </a:rPr>
              <a:t> is positive. Thus in this case a “yes” answer for xi contributes </a:t>
            </a:r>
            <a:r>
              <a:rPr lang="en-US" sz="2200" dirty="0" err="1" smtClean="0">
                <a:latin typeface="Times New Roman" pitchFamily="18" charset="0"/>
                <a:cs typeface="Times New Roman" pitchFamily="18" charset="0"/>
              </a:rPr>
              <a:t>w</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votes for ω</a:t>
            </a:r>
            <a:r>
              <a:rPr lang="en-US" sz="2200" baseline="-25000" dirty="0" smtClean="0">
                <a:latin typeface="Times New Roman" pitchFamily="18" charset="0"/>
                <a:cs typeface="Times New Roman" pitchFamily="18" charset="0"/>
              </a:rPr>
              <a:t>1</a:t>
            </a:r>
          </a:p>
          <a:p>
            <a:pPr algn="just"/>
            <a:endParaRPr lang="en-US" sz="2200" b="1"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And, for any fixed </a:t>
            </a:r>
            <a:r>
              <a:rPr lang="en-US" sz="2200" dirty="0" err="1" smtClean="0">
                <a:latin typeface="Times New Roman" pitchFamily="18" charset="0"/>
                <a:cs typeface="Times New Roman" pitchFamily="18" charset="0"/>
              </a:rPr>
              <a:t>q</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&lt; 1, </a:t>
            </a:r>
            <a:r>
              <a:rPr lang="en-US" sz="2200" dirty="0" err="1" smtClean="0">
                <a:latin typeface="Times New Roman" pitchFamily="18" charset="0"/>
                <a:cs typeface="Times New Roman" pitchFamily="18" charset="0"/>
              </a:rPr>
              <a:t>wi</a:t>
            </a:r>
            <a:r>
              <a:rPr lang="en-US" sz="2200" dirty="0" smtClean="0">
                <a:latin typeface="Times New Roman" pitchFamily="18" charset="0"/>
                <a:cs typeface="Times New Roman" pitchFamily="18" charset="0"/>
              </a:rPr>
              <a:t> gets larger as p</a:t>
            </a:r>
            <a:r>
              <a:rPr lang="en-US" sz="2200" baseline="-25000" dirty="0"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gets larger. On the other hand, if p</a:t>
            </a:r>
            <a:r>
              <a:rPr lang="en-US" sz="2200" baseline="-25000" dirty="0"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&lt; </a:t>
            </a:r>
            <a:r>
              <a:rPr lang="en-US" sz="2200" dirty="0" err="1" smtClean="0">
                <a:latin typeface="Times New Roman" pitchFamily="18" charset="0"/>
                <a:cs typeface="Times New Roman" pitchFamily="18" charset="0"/>
              </a:rPr>
              <a:t>q</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wi</a:t>
            </a:r>
            <a:r>
              <a:rPr lang="en-US" sz="2200" dirty="0" smtClean="0">
                <a:latin typeface="Times New Roman" pitchFamily="18" charset="0"/>
                <a:cs typeface="Times New Roman" pitchFamily="18" charset="0"/>
              </a:rPr>
              <a:t> is negative and a “yes” answer contributes |</a:t>
            </a:r>
            <a:r>
              <a:rPr lang="en-US" sz="2200" dirty="0" err="1" smtClean="0">
                <a:latin typeface="Times New Roman" pitchFamily="18" charset="0"/>
                <a:cs typeface="Times New Roman" pitchFamily="18" charset="0"/>
              </a:rPr>
              <a:t>w</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votes for ω</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a:t>
            </a:r>
          </a:p>
          <a:p>
            <a:pPr algn="just"/>
            <a:endParaRPr lang="en-US" sz="2200" dirty="0" smtClean="0">
              <a:latin typeface="Times New Roman" pitchFamily="18" charset="0"/>
              <a:cs typeface="Times New Roman" pitchFamily="18" charset="0"/>
            </a:endParaRPr>
          </a:p>
          <a:p>
            <a:pPr algn="just"/>
            <a:r>
              <a:rPr lang="en-US" sz="2200" b="1" dirty="0" smtClean="0">
                <a:latin typeface="Times New Roman" pitchFamily="18" charset="0"/>
                <a:cs typeface="Times New Roman" pitchFamily="18" charset="0"/>
              </a:rPr>
              <a:t>Problem: </a:t>
            </a:r>
            <a:r>
              <a:rPr lang="en-US" sz="2200" dirty="0" smtClean="0">
                <a:latin typeface="Times New Roman" pitchFamily="18" charset="0"/>
                <a:cs typeface="Times New Roman" pitchFamily="18" charset="0"/>
              </a:rPr>
              <a:t>Let’s consider a 3-D binary feature vector X= (x</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,x</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x</a:t>
            </a:r>
            <a:r>
              <a:rPr lang="en-US" sz="2200" baseline="-25000" dirty="0" smtClean="0">
                <a:latin typeface="Times New Roman" pitchFamily="18" charset="0"/>
                <a:cs typeface="Times New Roman" pitchFamily="18" charset="0"/>
              </a:rPr>
              <a:t>3</a:t>
            </a:r>
            <a:r>
              <a:rPr lang="en-US" sz="2200" dirty="0" smtClean="0">
                <a:latin typeface="Times New Roman" pitchFamily="18" charset="0"/>
                <a:cs typeface="Times New Roman" pitchFamily="18" charset="0"/>
              </a:rPr>
              <a:t>)=(0,1,1). Let’s say, prior probabilities of class 1 is P(w1)=0.6 , while class2 is P(w2)=0.4 . The likely hood of each independent feature is given by p and q where: pi = P(xi=1/w1)  and  </a:t>
            </a:r>
            <a:r>
              <a:rPr lang="en-US" sz="2200" dirty="0" err="1" smtClean="0">
                <a:latin typeface="Times New Roman" pitchFamily="18" charset="0"/>
                <a:cs typeface="Times New Roman" pitchFamily="18" charset="0"/>
              </a:rPr>
              <a:t>qi</a:t>
            </a:r>
            <a:r>
              <a:rPr lang="en-US" sz="2200" dirty="0" smtClean="0">
                <a:latin typeface="Times New Roman" pitchFamily="18" charset="0"/>
                <a:cs typeface="Times New Roman" pitchFamily="18" charset="0"/>
              </a:rPr>
              <a:t>= P(</a:t>
            </a:r>
            <a:r>
              <a:rPr lang="en-US" sz="2200" dirty="0" err="1" smtClean="0">
                <a:latin typeface="Times New Roman" pitchFamily="18" charset="0"/>
                <a:cs typeface="Times New Roman" pitchFamily="18" charset="0"/>
              </a:rPr>
              <a:t>xj</a:t>
            </a:r>
            <a:r>
              <a:rPr lang="en-US" sz="2200" dirty="0" smtClean="0">
                <a:latin typeface="Times New Roman" pitchFamily="18" charset="0"/>
                <a:cs typeface="Times New Roman" pitchFamily="18" charset="0"/>
              </a:rPr>
              <a:t>=1/w2). The probabilities of each independent feature gives:  p={ 0.8, 0.2, 0.5}   and q= { 0.2, 0.5, 0.9}. Find out the equation for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5170646"/>
          </a:xfrm>
          <a:prstGeom prst="rect">
            <a:avLst/>
          </a:prstGeom>
        </p:spPr>
        <p:txBody>
          <a:bodyPr wrap="square">
            <a:spAutoFit/>
          </a:bodyPr>
          <a:lstStyle/>
          <a:p>
            <a:pPr algn="just"/>
            <a:r>
              <a:rPr lang="en-US" sz="2200" dirty="0" smtClean="0">
                <a:latin typeface="Times New Roman" pitchFamily="18" charset="0"/>
                <a:cs typeface="Times New Roman" pitchFamily="18" charset="0"/>
              </a:rPr>
              <a:t>Discriminant function is: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w</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ln</a:t>
            </a:r>
            <a:r>
              <a:rPr lang="en-US" sz="2200" dirty="0" smtClean="0">
                <a:latin typeface="Times New Roman" pitchFamily="18" charset="0"/>
                <a:cs typeface="Times New Roman" pitchFamily="18" charset="0"/>
              </a:rPr>
              <a:t> ((0.8 * (1-0.2))/ (0.2 * (1- 0.8))) = </a:t>
            </a:r>
          </a:p>
          <a:p>
            <a:pPr algn="just"/>
            <a:r>
              <a:rPr lang="en-US" sz="2200" dirty="0" smtClean="0">
                <a:latin typeface="Times New Roman" pitchFamily="18" charset="0"/>
                <a:cs typeface="Times New Roman" pitchFamily="18" charset="0"/>
              </a:rPr>
              <a:t>  w</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ln</a:t>
            </a:r>
            <a:r>
              <a:rPr lang="en-US" sz="2200" dirty="0" smtClean="0">
                <a:latin typeface="Times New Roman" pitchFamily="18" charset="0"/>
                <a:cs typeface="Times New Roman" pitchFamily="18" charset="0"/>
              </a:rPr>
              <a:t>((0.2* (1-0.5))/ (0.5 * (1- 0.2))) = </a:t>
            </a:r>
          </a:p>
          <a:p>
            <a:pPr algn="just"/>
            <a:r>
              <a:rPr lang="en-US" sz="2200" dirty="0" smtClean="0">
                <a:latin typeface="Times New Roman" pitchFamily="18" charset="0"/>
                <a:cs typeface="Times New Roman" pitchFamily="18" charset="0"/>
              </a:rPr>
              <a:t>  w</a:t>
            </a:r>
            <a:r>
              <a:rPr lang="en-US" sz="2200" baseline="-25000" dirty="0" smtClean="0">
                <a:latin typeface="Times New Roman" pitchFamily="18" charset="0"/>
                <a:cs typeface="Times New Roman" pitchFamily="18" charset="0"/>
              </a:rPr>
              <a:t>3</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ln</a:t>
            </a:r>
            <a:r>
              <a:rPr lang="en-US" sz="2200" dirty="0" smtClean="0">
                <a:latin typeface="Times New Roman" pitchFamily="18" charset="0"/>
                <a:cs typeface="Times New Roman" pitchFamily="18" charset="0"/>
              </a:rPr>
              <a:t> ((0.5 * (1- 0.9))/ (0.9 * (1- 0.5)))=</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p:txBody>
      </p:sp>
      <p:pic>
        <p:nvPicPr>
          <p:cNvPr id="3" name="Picture 2"/>
          <p:cNvPicPr>
            <a:picLocks noChangeAspect="1" noChangeArrowheads="1"/>
          </p:cNvPicPr>
          <p:nvPr/>
        </p:nvPicPr>
        <p:blipFill>
          <a:blip r:embed="rId2"/>
          <a:srcRect/>
          <a:stretch>
            <a:fillRect/>
          </a:stretch>
        </p:blipFill>
        <p:spPr bwMode="auto">
          <a:xfrm>
            <a:off x="2667000" y="609600"/>
            <a:ext cx="6324600" cy="28194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6370975"/>
          </a:xfrm>
          <a:prstGeom prst="rect">
            <a:avLst/>
          </a:prstGeom>
        </p:spPr>
        <p:txBody>
          <a:bodyPr wrap="square">
            <a:spAutoFit/>
          </a:bodyPr>
          <a:lstStyle/>
          <a:p>
            <a:pPr algn="just"/>
            <a:r>
              <a:rPr lang="en-US" sz="2800" b="1" dirty="0" smtClean="0">
                <a:latin typeface="Times New Roman" pitchFamily="18" charset="0"/>
                <a:cs typeface="Times New Roman" pitchFamily="18" charset="0"/>
              </a:rPr>
              <a:t>Compound Bayesian Decision Theory and Context:</a:t>
            </a:r>
          </a:p>
          <a:p>
            <a:pPr algn="just"/>
            <a:r>
              <a:rPr lang="en-US" sz="2400" dirty="0" smtClean="0"/>
              <a:t>	</a:t>
            </a:r>
            <a:r>
              <a:rPr lang="en-US" sz="2200" dirty="0" smtClean="0">
                <a:latin typeface="Times New Roman" pitchFamily="18" charset="0"/>
                <a:cs typeface="Times New Roman" pitchFamily="18" charset="0"/>
              </a:rPr>
              <a:t>Consider our introductory example of designing a classifier to sort two types of fish. </a:t>
            </a:r>
          </a:p>
          <a:p>
            <a:pPr algn="just"/>
            <a:r>
              <a:rPr lang="en-US" sz="2200" dirty="0" smtClean="0">
                <a:latin typeface="Times New Roman" pitchFamily="18" charset="0"/>
                <a:cs typeface="Times New Roman" pitchFamily="18" charset="0"/>
              </a:rPr>
              <a:t>	Our original assumption was that the sequence of types of fish was so unpredictable that the state of nature looked like a random variable. Let us consider the possibility that the consecutive states of nature might not be statistically independent. We should be able to exploit such statistical dependence to gain improved performance. This is one example of the use of context to aid decision making.</a:t>
            </a:r>
          </a:p>
          <a:p>
            <a:pPr algn="just"/>
            <a:r>
              <a:rPr lang="en-US" sz="2400" dirty="0" smtClean="0"/>
              <a:t>	</a:t>
            </a:r>
            <a:r>
              <a:rPr lang="en-US" sz="2200" dirty="0" smtClean="0">
                <a:latin typeface="Times New Roman" pitchFamily="18" charset="0"/>
                <a:cs typeface="Times New Roman" pitchFamily="18" charset="0"/>
              </a:rPr>
              <a:t>The way in which we exploit such context information is somewhat different when we can wait for n fish to emerge and then make all n decisions jointly than when we must decide as each fish emerges. The first problem is a compound decision problem, and the second is a sequential compound decision problem. The former case is conceptually simpler, and is the one we shall examine here.</a:t>
            </a:r>
          </a:p>
          <a:p>
            <a:pPr algn="just"/>
            <a:r>
              <a:rPr lang="en-US" sz="2400" dirty="0" smtClean="0"/>
              <a:t>	</a:t>
            </a:r>
            <a:r>
              <a:rPr lang="en-US" sz="2200" dirty="0" smtClean="0">
                <a:latin typeface="Times New Roman" pitchFamily="18" charset="0"/>
                <a:cs typeface="Times New Roman" pitchFamily="18" charset="0"/>
              </a:rPr>
              <a:t>To state the general problem, let ω = (ω(1), ..., ω(n))</a:t>
            </a:r>
            <a:r>
              <a:rPr lang="en-US" sz="2200" baseline="30000" dirty="0" smtClean="0">
                <a:latin typeface="Times New Roman" pitchFamily="18" charset="0"/>
                <a:cs typeface="Times New Roman" pitchFamily="18" charset="0"/>
              </a:rPr>
              <a:t>t</a:t>
            </a:r>
            <a:r>
              <a:rPr lang="en-US" sz="2200" dirty="0" smtClean="0">
                <a:latin typeface="Times New Roman" pitchFamily="18" charset="0"/>
                <a:cs typeface="Times New Roman" pitchFamily="18" charset="0"/>
              </a:rPr>
              <a:t> be a vector denoting the n states of nature, with ω(</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taking on one of the c values ω1, ..., </a:t>
            </a:r>
            <a:r>
              <a:rPr lang="en-US" sz="2200" dirty="0" err="1" smtClean="0">
                <a:latin typeface="Times New Roman" pitchFamily="18" charset="0"/>
                <a:cs typeface="Times New Roman" pitchFamily="18" charset="0"/>
              </a:rPr>
              <a:t>ωc</a:t>
            </a:r>
            <a:r>
              <a:rPr lang="en-US" sz="2200" dirty="0" smtClean="0">
                <a:latin typeface="Times New Roman" pitchFamily="18" charset="0"/>
                <a:cs typeface="Times New Roman" pitchFamily="18" charset="0"/>
              </a:rPr>
              <a:t>. Let P(ω) be the prior probability for the n states of nature.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152400"/>
            <a:ext cx="86106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800" b="1" dirty="0" smtClean="0">
                <a:latin typeface="Times New Roman" pitchFamily="18" charset="0"/>
                <a:cs typeface="Times New Roman" pitchFamily="18" charset="0"/>
              </a:rPr>
              <a:t>Univariate Density</a:t>
            </a:r>
            <a:r>
              <a:rPr lang="en-US" sz="2400" b="1" dirty="0" smtClean="0">
                <a:latin typeface="Times New Roman" pitchFamily="18" charset="0"/>
                <a:cs typeface="Times New Roman" pitchFamily="18" charset="0"/>
              </a:rPr>
              <a:t>:</a:t>
            </a:r>
          </a:p>
          <a:p>
            <a:pPr lvl="0" algn="just" fontAlgn="base">
              <a:spcBef>
                <a:spcPct val="0"/>
              </a:spcBef>
              <a:spcAft>
                <a:spcPct val="0"/>
              </a:spcAft>
              <a:tabLst>
                <a:tab pos="900113" algn="l"/>
              </a:tabLst>
            </a:pPr>
            <a:endParaRPr lang="en-US" sz="24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We begin with the continuous </a:t>
            </a:r>
            <a:r>
              <a:rPr lang="en-US" sz="2200" dirty="0" err="1" smtClean="0">
                <a:latin typeface="Times New Roman" pitchFamily="18" charset="0"/>
                <a:cs typeface="Times New Roman" pitchFamily="18" charset="0"/>
              </a:rPr>
              <a:t>univariate</a:t>
            </a:r>
            <a:r>
              <a:rPr lang="en-US" sz="2200" dirty="0" smtClean="0">
                <a:latin typeface="Times New Roman" pitchFamily="18" charset="0"/>
                <a:cs typeface="Times New Roman" pitchFamily="18" charset="0"/>
              </a:rPr>
              <a:t> normal or Gaussian density,</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for which the expected value of x is:</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and where the expected squared deviation or variance is:</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000" dirty="0" smtClean="0">
                <a:latin typeface="Times New Roman" pitchFamily="18" charset="0"/>
                <a:cs typeface="Times New Roman" pitchFamily="18" charset="0"/>
              </a:rPr>
              <a:t>	The </a:t>
            </a:r>
            <a:r>
              <a:rPr lang="en-US" sz="2000" dirty="0" err="1" smtClean="0">
                <a:latin typeface="Times New Roman" pitchFamily="18" charset="0"/>
                <a:cs typeface="Times New Roman" pitchFamily="18" charset="0"/>
              </a:rPr>
              <a:t>univariate</a:t>
            </a:r>
            <a:r>
              <a:rPr lang="en-US" sz="2000" dirty="0" smtClean="0">
                <a:latin typeface="Times New Roman" pitchFamily="18" charset="0"/>
                <a:cs typeface="Times New Roman" pitchFamily="18" charset="0"/>
              </a:rPr>
              <a:t> normal density is completely specified by two parameters: its mean µ and variance σ</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a:t>
            </a:r>
          </a:p>
          <a:p>
            <a:pPr lvl="0" algn="just" fontAlgn="base">
              <a:spcBef>
                <a:spcPct val="0"/>
              </a:spcBef>
              <a:spcAft>
                <a:spcPct val="0"/>
              </a:spcAft>
              <a:tabLst>
                <a:tab pos="900113" algn="l"/>
              </a:tabLst>
            </a:pPr>
            <a:r>
              <a:rPr lang="en-US" sz="2000" dirty="0" smtClean="0">
                <a:latin typeface="Times New Roman" pitchFamily="18" charset="0"/>
                <a:cs typeface="Times New Roman" pitchFamily="18" charset="0"/>
              </a:rPr>
              <a:t>For simplicity, we write p(x) ∼ N(µ, σ 2 ) to say that x is distributed normally with mean µ and variance σ</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a:t>
            </a:r>
          </a:p>
        </p:txBody>
      </p:sp>
      <p:pic>
        <p:nvPicPr>
          <p:cNvPr id="15362" name="Picture 2"/>
          <p:cNvPicPr>
            <a:picLocks noChangeAspect="1" noChangeArrowheads="1"/>
          </p:cNvPicPr>
          <p:nvPr/>
        </p:nvPicPr>
        <p:blipFill>
          <a:blip r:embed="rId2"/>
          <a:srcRect/>
          <a:stretch>
            <a:fillRect/>
          </a:stretch>
        </p:blipFill>
        <p:spPr bwMode="auto">
          <a:xfrm>
            <a:off x="3500438" y="1371601"/>
            <a:ext cx="4424362" cy="990599"/>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5029200" y="2590801"/>
            <a:ext cx="3810000" cy="838199"/>
          </a:xfrm>
          <a:prstGeom prst="rect">
            <a:avLst/>
          </a:prstGeom>
          <a:noFill/>
          <a:ln w="9525">
            <a:noFill/>
            <a:miter lim="800000"/>
            <a:headEnd/>
            <a:tailEnd/>
          </a:ln>
          <a:effectLst/>
        </p:spPr>
      </p:pic>
      <p:pic>
        <p:nvPicPr>
          <p:cNvPr id="15364" name="Picture 4"/>
          <p:cNvPicPr>
            <a:picLocks noChangeAspect="1" noChangeArrowheads="1"/>
          </p:cNvPicPr>
          <p:nvPr/>
        </p:nvPicPr>
        <p:blipFill>
          <a:blip r:embed="rId4"/>
          <a:srcRect/>
          <a:stretch>
            <a:fillRect/>
          </a:stretch>
        </p:blipFill>
        <p:spPr bwMode="auto">
          <a:xfrm>
            <a:off x="3376613" y="3733800"/>
            <a:ext cx="4624387" cy="12192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6309420"/>
          </a:xfrm>
          <a:prstGeom prst="rect">
            <a:avLst/>
          </a:prstGeom>
        </p:spPr>
        <p:txBody>
          <a:bodyPr wrap="square">
            <a:spAutoFit/>
          </a:bodyPr>
          <a:lstStyle/>
          <a:p>
            <a:pPr algn="just"/>
            <a:r>
              <a:rPr lang="en-US" sz="2800" dirty="0" smtClean="0"/>
              <a:t>	</a:t>
            </a:r>
            <a:r>
              <a:rPr lang="en-US" sz="2200" dirty="0" smtClean="0">
                <a:latin typeface="Times New Roman" pitchFamily="18" charset="0"/>
                <a:cs typeface="Times New Roman" pitchFamily="18" charset="0"/>
              </a:rPr>
              <a:t>Let X = (x</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x</a:t>
            </a:r>
            <a:r>
              <a:rPr lang="en-US" sz="2200" baseline="-25000" dirty="0" err="1" smtClean="0">
                <a:latin typeface="Times New Roman" pitchFamily="18" charset="0"/>
                <a:cs typeface="Times New Roman" pitchFamily="18" charset="0"/>
              </a:rPr>
              <a:t>n</a:t>
            </a:r>
            <a:r>
              <a:rPr lang="en-US" sz="2200" dirty="0" smtClean="0">
                <a:latin typeface="Times New Roman" pitchFamily="18" charset="0"/>
                <a:cs typeface="Times New Roman" pitchFamily="18" charset="0"/>
              </a:rPr>
              <a:t>) be a matrix giving the n observed feature vectors, with x</a:t>
            </a:r>
            <a:r>
              <a:rPr lang="en-US" sz="2200" baseline="-25000" dirty="0"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being the feature vector obtained when the state of nature was ω(</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Finally, let p(</a:t>
            </a:r>
            <a:r>
              <a:rPr lang="en-US" sz="2200" dirty="0" err="1" smtClean="0">
                <a:latin typeface="Times New Roman" pitchFamily="18" charset="0"/>
                <a:cs typeface="Times New Roman" pitchFamily="18" charset="0"/>
              </a:rPr>
              <a:t>X|ω</a:t>
            </a:r>
            <a:r>
              <a:rPr lang="en-US" sz="2200" dirty="0" smtClean="0">
                <a:latin typeface="Times New Roman" pitchFamily="18" charset="0"/>
                <a:cs typeface="Times New Roman" pitchFamily="18" charset="0"/>
              </a:rPr>
              <a:t>) be the conditional probability density function for X given the true set of states of nature ω. Using this notation we see that the posterior probability of ω is given by:</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400" dirty="0" smtClean="0"/>
              <a:t>	</a:t>
            </a:r>
            <a:r>
              <a:rPr lang="en-US" sz="2200" dirty="0" smtClean="0">
                <a:latin typeface="Times New Roman" pitchFamily="18" charset="0"/>
                <a:cs typeface="Times New Roman" pitchFamily="18" charset="0"/>
              </a:rPr>
              <a:t>The development of this theory parallels our discussion for the simple decision problem, and concludes that the optimal procedure is to minimize the compound conditional risk.</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If each component ω(</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can have one of c values, there are c n possible values of ω to consider. Some simplification can be obtained if the distribution of the feature vector xi depends only on the corresponding state of nature ω(</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not on the values of the other feature vectors or the other states of nature.</a:t>
            </a:r>
          </a:p>
        </p:txBody>
      </p:sp>
      <p:pic>
        <p:nvPicPr>
          <p:cNvPr id="1026" name="Picture 2"/>
          <p:cNvPicPr>
            <a:picLocks noChangeAspect="1" noChangeArrowheads="1"/>
          </p:cNvPicPr>
          <p:nvPr/>
        </p:nvPicPr>
        <p:blipFill>
          <a:blip r:embed="rId2"/>
          <a:srcRect/>
          <a:stretch>
            <a:fillRect/>
          </a:stretch>
        </p:blipFill>
        <p:spPr bwMode="auto">
          <a:xfrm>
            <a:off x="1219201" y="2057401"/>
            <a:ext cx="7010400" cy="12192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4801314"/>
          </a:xfrm>
          <a:prstGeom prst="rect">
            <a:avLst/>
          </a:prstGeom>
        </p:spPr>
        <p:txBody>
          <a:bodyPr wrap="square">
            <a:spAutoFit/>
          </a:bodyPr>
          <a:lstStyle/>
          <a:p>
            <a:pPr algn="just"/>
            <a:r>
              <a:rPr lang="en-US" sz="2800" dirty="0" smtClean="0"/>
              <a:t>	</a:t>
            </a:r>
            <a:r>
              <a:rPr lang="en-US" sz="2200" dirty="0" smtClean="0">
                <a:latin typeface="Times New Roman" pitchFamily="18" charset="0"/>
                <a:cs typeface="Times New Roman" pitchFamily="18" charset="0"/>
              </a:rPr>
              <a:t>In this case the joint density p(</a:t>
            </a:r>
            <a:r>
              <a:rPr lang="en-US" sz="2200" dirty="0" err="1" smtClean="0">
                <a:latin typeface="Times New Roman" pitchFamily="18" charset="0"/>
                <a:cs typeface="Times New Roman" pitchFamily="18" charset="0"/>
              </a:rPr>
              <a:t>X|ω</a:t>
            </a:r>
            <a:r>
              <a:rPr lang="en-US" sz="2200" dirty="0" smtClean="0">
                <a:latin typeface="Times New Roman" pitchFamily="18" charset="0"/>
                <a:cs typeface="Times New Roman" pitchFamily="18" charset="0"/>
              </a:rPr>
              <a:t>) is merely the product of the component densities p(xi |ω(</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400" dirty="0" smtClean="0"/>
              <a:t>	</a:t>
            </a:r>
            <a:r>
              <a:rPr lang="en-US" sz="2200" dirty="0" smtClean="0">
                <a:latin typeface="Times New Roman" pitchFamily="18" charset="0"/>
                <a:cs typeface="Times New Roman" pitchFamily="18" charset="0"/>
              </a:rPr>
              <a:t>While this simplifies the problem of computing p(</a:t>
            </a:r>
            <a:r>
              <a:rPr lang="en-US" sz="2200" dirty="0" err="1" smtClean="0">
                <a:latin typeface="Times New Roman" pitchFamily="18" charset="0"/>
                <a:cs typeface="Times New Roman" pitchFamily="18" charset="0"/>
              </a:rPr>
              <a:t>X|ω</a:t>
            </a:r>
            <a:r>
              <a:rPr lang="en-US" sz="2200" dirty="0" smtClean="0">
                <a:latin typeface="Times New Roman" pitchFamily="18" charset="0"/>
                <a:cs typeface="Times New Roman" pitchFamily="18" charset="0"/>
              </a:rPr>
              <a:t>), there is still the problem of computing the prior probabilities P(ω). This joint probability is central to the compound </a:t>
            </a:r>
            <a:r>
              <a:rPr lang="en-US" sz="2200" dirty="0" err="1" smtClean="0">
                <a:latin typeface="Times New Roman" pitchFamily="18" charset="0"/>
                <a:cs typeface="Times New Roman" pitchFamily="18" charset="0"/>
              </a:rPr>
              <a:t>Bayes</a:t>
            </a:r>
            <a:r>
              <a:rPr lang="en-US" sz="2200" dirty="0" smtClean="0">
                <a:latin typeface="Times New Roman" pitchFamily="18" charset="0"/>
                <a:cs typeface="Times New Roman" pitchFamily="18" charset="0"/>
              </a:rPr>
              <a:t> decision problem, since it reflects the interdependence of the states of nature. Thus it is unacceptable to simplify the problem of calculating P(ω) by assuming that the states of nature are independent.</a:t>
            </a:r>
          </a:p>
          <a:p>
            <a:pPr algn="just"/>
            <a:r>
              <a:rPr lang="en-US" sz="2400" dirty="0" smtClean="0"/>
              <a:t>	</a:t>
            </a:r>
            <a:endParaRPr lang="en-US" sz="2200"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2590801" y="1066801"/>
            <a:ext cx="4114800" cy="1066799"/>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152400"/>
            <a:ext cx="8610600"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000" dirty="0" smtClean="0">
                <a:latin typeface="Times New Roman" pitchFamily="18" charset="0"/>
                <a:cs typeface="Times New Roman" pitchFamily="18" charset="0"/>
              </a:rPr>
              <a:t>Samples from normal distributions tend to cluster about the mean, with a spread related to the standard deviation σ (Below Figure)</a:t>
            </a:r>
          </a:p>
          <a:p>
            <a:pPr lvl="0" algn="just" fontAlgn="base">
              <a:spcBef>
                <a:spcPct val="0"/>
              </a:spcBef>
              <a:spcAft>
                <a:spcPct val="0"/>
              </a:spcAft>
              <a:tabLst>
                <a:tab pos="900113" algn="l"/>
              </a:tabLst>
            </a:pPr>
            <a:endParaRPr lang="en-US" sz="20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0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0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0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0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0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0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0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0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0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0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0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000" dirty="0" smtClean="0">
              <a:latin typeface="Times New Roman" pitchFamily="18" charset="0"/>
              <a:cs typeface="Times New Roman" pitchFamily="18" charset="0"/>
            </a:endParaRPr>
          </a:p>
        </p:txBody>
      </p:sp>
      <p:pic>
        <p:nvPicPr>
          <p:cNvPr id="16386" name="Picture 2"/>
          <p:cNvPicPr>
            <a:picLocks noChangeAspect="1" noChangeArrowheads="1"/>
          </p:cNvPicPr>
          <p:nvPr/>
        </p:nvPicPr>
        <p:blipFill>
          <a:blip r:embed="rId2"/>
          <a:srcRect/>
          <a:stretch>
            <a:fillRect/>
          </a:stretch>
        </p:blipFill>
        <p:spPr bwMode="auto">
          <a:xfrm>
            <a:off x="1066800" y="914400"/>
            <a:ext cx="7010400" cy="4038600"/>
          </a:xfrm>
          <a:prstGeom prst="rect">
            <a:avLst/>
          </a:prstGeom>
          <a:noFill/>
          <a:ln w="9525">
            <a:noFill/>
            <a:miter lim="800000"/>
            <a:headEnd/>
            <a:tailEnd/>
          </a:ln>
          <a:effectLst/>
        </p:spPr>
      </p:pic>
      <p:sp>
        <p:nvSpPr>
          <p:cNvPr id="4" name="Rectangle 3"/>
          <p:cNvSpPr/>
          <p:nvPr/>
        </p:nvSpPr>
        <p:spPr>
          <a:xfrm>
            <a:off x="609600" y="4953000"/>
            <a:ext cx="7924800" cy="646331"/>
          </a:xfrm>
          <a:prstGeom prst="rect">
            <a:avLst/>
          </a:prstGeom>
        </p:spPr>
        <p:txBody>
          <a:bodyPr wrap="square">
            <a:spAutoFit/>
          </a:bodyPr>
          <a:lstStyle/>
          <a:p>
            <a:pPr algn="just"/>
            <a:r>
              <a:rPr lang="en-US" dirty="0" smtClean="0">
                <a:latin typeface="Times New Roman" pitchFamily="18" charset="0"/>
                <a:cs typeface="Times New Roman" pitchFamily="18" charset="0"/>
              </a:rPr>
              <a:t>Figure: A </a:t>
            </a:r>
            <a:r>
              <a:rPr lang="en-US" dirty="0" err="1" smtClean="0">
                <a:latin typeface="Times New Roman" pitchFamily="18" charset="0"/>
                <a:cs typeface="Times New Roman" pitchFamily="18" charset="0"/>
              </a:rPr>
              <a:t>univariate</a:t>
            </a:r>
            <a:r>
              <a:rPr lang="en-US" dirty="0" smtClean="0">
                <a:latin typeface="Times New Roman" pitchFamily="18" charset="0"/>
                <a:cs typeface="Times New Roman" pitchFamily="18" charset="0"/>
              </a:rPr>
              <a:t> normal distribution has roughly 95% of its area in the range</a:t>
            </a:r>
          </a:p>
          <a:p>
            <a:pPr algn="just"/>
            <a:r>
              <a:rPr lang="en-US" dirty="0" smtClean="0">
                <a:latin typeface="Times New Roman" pitchFamily="18" charset="0"/>
                <a:cs typeface="Times New Roman" pitchFamily="18" charset="0"/>
              </a:rPr>
              <a:t> |x − µ| ≤ 2σ, as shown. The peak of the distribution has value p(µ)=1/ √ 2πσ.</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152400"/>
            <a:ext cx="8610600" cy="44935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400" b="1" dirty="0" smtClean="0">
                <a:latin typeface="Times New Roman" pitchFamily="18" charset="0"/>
                <a:cs typeface="Times New Roman" pitchFamily="18" charset="0"/>
              </a:rPr>
              <a:t>Entropy:</a:t>
            </a:r>
            <a:endParaRPr lang="en-US" sz="2000" b="1"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The entropy is a non negative quantity that describes the fundamental uncertainty in the values of points selected randomly from a distribution. It can be shown that the normal distribution has the maximum entropy of all distributions having a given mean and variance.</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and measured in </a:t>
            </a:r>
            <a:r>
              <a:rPr lang="en-US" sz="2200" dirty="0" err="1" smtClean="0">
                <a:latin typeface="Times New Roman" pitchFamily="18" charset="0"/>
                <a:cs typeface="Times New Roman" pitchFamily="18" charset="0"/>
              </a:rPr>
              <a:t>nats</a:t>
            </a:r>
            <a:r>
              <a:rPr lang="en-US" sz="2200" dirty="0" smtClean="0">
                <a:latin typeface="Times New Roman" pitchFamily="18" charset="0"/>
                <a:cs typeface="Times New Roman" pitchFamily="18" charset="0"/>
              </a:rPr>
              <a:t>. If a log2 is used instead, the unit is the bit</a:t>
            </a:r>
          </a:p>
          <a:p>
            <a:pPr lvl="0" algn="just" fontAlgn="base">
              <a:spcBef>
                <a:spcPct val="0"/>
              </a:spcBef>
              <a:spcAft>
                <a:spcPct val="0"/>
              </a:spcAft>
              <a:tabLst>
                <a:tab pos="900113" algn="l"/>
              </a:tabLst>
            </a:pPr>
            <a:endParaRPr lang="en-US" sz="20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400" b="1" dirty="0" smtClean="0">
                <a:latin typeface="Times New Roman" pitchFamily="18" charset="0"/>
                <a:cs typeface="Times New Roman" pitchFamily="18" charset="0"/>
              </a:rPr>
              <a:t>Central Limit Theorem:</a:t>
            </a:r>
            <a:r>
              <a:rPr lang="en-US" sz="2200" dirty="0" smtClean="0">
                <a:latin typeface="Times New Roman" pitchFamily="18" charset="0"/>
                <a:cs typeface="Times New Roman" pitchFamily="18" charset="0"/>
              </a:rPr>
              <a:t> The aggregate effect of a large number of small, independent random disturbances will lead to a Gaussian distribution</a:t>
            </a:r>
            <a:r>
              <a:rPr lang="en-US" sz="2000" dirty="0" smtClean="0"/>
              <a:t> </a:t>
            </a:r>
            <a:endParaRPr lang="en-US" sz="20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000" dirty="0" smtClean="0">
              <a:latin typeface="Times New Roman" pitchFamily="18" charset="0"/>
              <a:cs typeface="Times New Roman" pitchFamily="18" charset="0"/>
            </a:endParaRPr>
          </a:p>
        </p:txBody>
      </p:sp>
      <p:pic>
        <p:nvPicPr>
          <p:cNvPr id="17410" name="Picture 2"/>
          <p:cNvPicPr>
            <a:picLocks noChangeAspect="1" noChangeArrowheads="1"/>
          </p:cNvPicPr>
          <p:nvPr/>
        </p:nvPicPr>
        <p:blipFill>
          <a:blip r:embed="rId2"/>
          <a:srcRect/>
          <a:stretch>
            <a:fillRect/>
          </a:stretch>
        </p:blipFill>
        <p:spPr bwMode="auto">
          <a:xfrm>
            <a:off x="4343400" y="1981200"/>
            <a:ext cx="4038599" cy="5334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152400"/>
            <a:ext cx="8610600" cy="65864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400" b="1" dirty="0" smtClean="0">
                <a:latin typeface="Times New Roman" pitchFamily="18" charset="0"/>
                <a:cs typeface="Times New Roman" pitchFamily="18" charset="0"/>
              </a:rPr>
              <a:t>Multivariate Density:</a:t>
            </a:r>
          </a:p>
          <a:p>
            <a:pPr lvl="0" algn="just" fontAlgn="base">
              <a:spcBef>
                <a:spcPct val="0"/>
              </a:spcBef>
              <a:spcAft>
                <a:spcPct val="0"/>
              </a:spcAft>
              <a:tabLst>
                <a:tab pos="900113" algn="l"/>
              </a:tabLst>
            </a:pPr>
            <a:r>
              <a:rPr lang="en-US" sz="24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The general multivariate normal density in d dimensions is written as</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where x is a d-component column vector, µ is the d-component mean vector, Σ is the d-by-d covariance matrix, |Σ| and Σ</a:t>
            </a:r>
            <a:r>
              <a:rPr lang="en-US" sz="2200" baseline="30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are its determinant and inverse, respectively, and (x − µ)</a:t>
            </a:r>
            <a:r>
              <a:rPr lang="en-US" sz="2200" baseline="30000" dirty="0" smtClean="0">
                <a:latin typeface="Times New Roman" pitchFamily="18" charset="0"/>
                <a:cs typeface="Times New Roman" pitchFamily="18" charset="0"/>
              </a:rPr>
              <a:t>t</a:t>
            </a:r>
            <a:r>
              <a:rPr lang="en-US" sz="2200" dirty="0" smtClean="0">
                <a:latin typeface="Times New Roman" pitchFamily="18" charset="0"/>
                <a:cs typeface="Times New Roman" pitchFamily="18" charset="0"/>
              </a:rPr>
              <a:t> is the transpose of x − µ. Our notation for the inner product is:</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and often called a dot product.</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For simplicity,  p(x) ∼ N(µ, Σ). Formally, we have</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where the expected value of a vector or a matrix is found by taking the expected values of its components.</a:t>
            </a:r>
          </a:p>
        </p:txBody>
      </p:sp>
      <p:pic>
        <p:nvPicPr>
          <p:cNvPr id="18434" name="Picture 2"/>
          <p:cNvPicPr>
            <a:picLocks noChangeAspect="1" noChangeArrowheads="1"/>
          </p:cNvPicPr>
          <p:nvPr/>
        </p:nvPicPr>
        <p:blipFill>
          <a:blip r:embed="rId2"/>
          <a:srcRect/>
          <a:stretch>
            <a:fillRect/>
          </a:stretch>
        </p:blipFill>
        <p:spPr bwMode="auto">
          <a:xfrm>
            <a:off x="1752600" y="990600"/>
            <a:ext cx="6477000" cy="838199"/>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4343400" y="3048000"/>
            <a:ext cx="2438400" cy="914400"/>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a:srcRect/>
          <a:stretch>
            <a:fillRect/>
          </a:stretch>
        </p:blipFill>
        <p:spPr bwMode="auto">
          <a:xfrm>
            <a:off x="2133600" y="4648200"/>
            <a:ext cx="6324600" cy="1371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152400"/>
            <a:ext cx="86106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In other words, if x</a:t>
            </a:r>
            <a:r>
              <a:rPr lang="en-US" sz="2200" baseline="-25000" dirty="0"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is the </a:t>
            </a:r>
            <a:r>
              <a:rPr lang="en-US" sz="2200" dirty="0" err="1" smtClean="0">
                <a:latin typeface="Times New Roman" pitchFamily="18" charset="0"/>
                <a:cs typeface="Times New Roman" pitchFamily="18" charset="0"/>
              </a:rPr>
              <a:t>i</a:t>
            </a:r>
            <a:r>
              <a:rPr lang="en-US" sz="2200" baseline="30000" dirty="0" err="1" smtClean="0">
                <a:latin typeface="Times New Roman" pitchFamily="18" charset="0"/>
                <a:cs typeface="Times New Roman" pitchFamily="18" charset="0"/>
              </a:rPr>
              <a:t>th</a:t>
            </a:r>
            <a:r>
              <a:rPr lang="en-US" sz="2200" dirty="0" smtClean="0">
                <a:latin typeface="Times New Roman" pitchFamily="18" charset="0"/>
                <a:cs typeface="Times New Roman" pitchFamily="18" charset="0"/>
              </a:rPr>
              <a:t> component of x, µ</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the </a:t>
            </a:r>
            <a:r>
              <a:rPr lang="en-US" sz="2200" dirty="0" err="1" smtClean="0">
                <a:latin typeface="Times New Roman" pitchFamily="18" charset="0"/>
                <a:cs typeface="Times New Roman" pitchFamily="18" charset="0"/>
              </a:rPr>
              <a:t>i</a:t>
            </a:r>
            <a:r>
              <a:rPr lang="en-US" sz="2200" baseline="30000" dirty="0" err="1" smtClean="0">
                <a:latin typeface="Times New Roman" pitchFamily="18" charset="0"/>
                <a:cs typeface="Times New Roman" pitchFamily="18" charset="0"/>
              </a:rPr>
              <a:t>th</a:t>
            </a:r>
            <a:r>
              <a:rPr lang="en-US" sz="2200" dirty="0" smtClean="0">
                <a:latin typeface="Times New Roman" pitchFamily="18" charset="0"/>
                <a:cs typeface="Times New Roman" pitchFamily="18" charset="0"/>
              </a:rPr>
              <a:t> component of µ, and </a:t>
            </a:r>
            <a:r>
              <a:rPr lang="en-US" sz="2200" dirty="0" err="1" smtClean="0">
                <a:latin typeface="Times New Roman" pitchFamily="18" charset="0"/>
                <a:cs typeface="Times New Roman" pitchFamily="18" charset="0"/>
              </a:rPr>
              <a:t>σ</a:t>
            </a:r>
            <a:r>
              <a:rPr lang="en-US" sz="2200" baseline="-25000" dirty="0" err="1" smtClean="0">
                <a:latin typeface="Times New Roman" pitchFamily="18" charset="0"/>
                <a:cs typeface="Times New Roman" pitchFamily="18" charset="0"/>
              </a:rPr>
              <a:t>ij</a:t>
            </a:r>
            <a:r>
              <a:rPr lang="en-US" sz="2200" dirty="0" smtClean="0">
                <a:latin typeface="Times New Roman" pitchFamily="18" charset="0"/>
                <a:cs typeface="Times New Roman" pitchFamily="18" charset="0"/>
              </a:rPr>
              <a:t> the </a:t>
            </a:r>
            <a:r>
              <a:rPr lang="en-US" sz="2200" dirty="0" err="1" smtClean="0">
                <a:latin typeface="Times New Roman" pitchFamily="18" charset="0"/>
                <a:cs typeface="Times New Roman" pitchFamily="18" charset="0"/>
              </a:rPr>
              <a:t>ij</a:t>
            </a:r>
            <a:r>
              <a:rPr lang="en-US" sz="2200" baseline="30000" dirty="0" err="1" smtClean="0">
                <a:latin typeface="Times New Roman" pitchFamily="18" charset="0"/>
                <a:cs typeface="Times New Roman" pitchFamily="18" charset="0"/>
              </a:rPr>
              <a:t>th</a:t>
            </a:r>
            <a:r>
              <a:rPr lang="en-US" sz="2200" dirty="0" smtClean="0">
                <a:latin typeface="Times New Roman" pitchFamily="18" charset="0"/>
                <a:cs typeface="Times New Roman" pitchFamily="18" charset="0"/>
              </a:rPr>
              <a:t> component of Σ, then:</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400" dirty="0" smtClean="0"/>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The covariance matrix Σ is always symmetric and positive </a:t>
            </a:r>
            <a:r>
              <a:rPr lang="en-US" sz="2200" dirty="0" err="1" smtClean="0">
                <a:latin typeface="Times New Roman" pitchFamily="18" charset="0"/>
                <a:cs typeface="Times New Roman" pitchFamily="18" charset="0"/>
              </a:rPr>
              <a:t>semidefinite</a:t>
            </a:r>
            <a:r>
              <a:rPr lang="en-US" sz="2200" dirty="0" smtClean="0">
                <a:latin typeface="Times New Roman" pitchFamily="18" charset="0"/>
                <a:cs typeface="Times New Roman" pitchFamily="18" charset="0"/>
              </a:rPr>
              <a:t>. We shall restrict our attention to the case in which Σ is positive definite, so that the determinant of Σ is strictly positive.† The diagonal elements </a:t>
            </a:r>
            <a:r>
              <a:rPr lang="en-US" sz="2200" dirty="0" err="1" smtClean="0">
                <a:latin typeface="Times New Roman" pitchFamily="18" charset="0"/>
                <a:cs typeface="Times New Roman" pitchFamily="18" charset="0"/>
              </a:rPr>
              <a:t>σ</a:t>
            </a:r>
            <a:r>
              <a:rPr lang="en-US" sz="2200" baseline="-25000" dirty="0" err="1" smtClean="0">
                <a:latin typeface="Times New Roman" pitchFamily="18" charset="0"/>
                <a:cs typeface="Times New Roman" pitchFamily="18" charset="0"/>
              </a:rPr>
              <a:t>ii</a:t>
            </a:r>
            <a:r>
              <a:rPr lang="en-US" sz="2200" dirty="0" smtClean="0">
                <a:latin typeface="Times New Roman" pitchFamily="18" charset="0"/>
                <a:cs typeface="Times New Roman" pitchFamily="18" charset="0"/>
              </a:rPr>
              <a:t> are the variances of the respective x</a:t>
            </a:r>
            <a:r>
              <a:rPr lang="en-US" sz="2200" baseline="-25000" dirty="0"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(i.e., σ </a:t>
            </a:r>
            <a:r>
              <a:rPr lang="en-US" sz="2200" baseline="30000" dirty="0" smtClean="0">
                <a:latin typeface="Times New Roman" pitchFamily="18" charset="0"/>
                <a:cs typeface="Times New Roman" pitchFamily="18" charset="0"/>
              </a:rPr>
              <a:t>2</a:t>
            </a:r>
            <a:r>
              <a:rPr lang="en-US" sz="2200" baseline="-25000" dirty="0"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and the off-diagonal elements </a:t>
            </a:r>
            <a:r>
              <a:rPr lang="en-US" sz="2200" dirty="0" err="1" smtClean="0">
                <a:latin typeface="Times New Roman" pitchFamily="18" charset="0"/>
                <a:cs typeface="Times New Roman" pitchFamily="18" charset="0"/>
              </a:rPr>
              <a:t>σ</a:t>
            </a:r>
            <a:r>
              <a:rPr lang="en-US" sz="2200" baseline="-25000" dirty="0" err="1" smtClean="0">
                <a:latin typeface="Times New Roman" pitchFamily="18" charset="0"/>
                <a:cs typeface="Times New Roman" pitchFamily="18" charset="0"/>
              </a:rPr>
              <a:t>ij</a:t>
            </a:r>
            <a:r>
              <a:rPr lang="en-US" sz="2200" dirty="0" smtClean="0">
                <a:latin typeface="Times New Roman" pitchFamily="18" charset="0"/>
                <a:cs typeface="Times New Roman" pitchFamily="18" charset="0"/>
              </a:rPr>
              <a:t> are the </a:t>
            </a:r>
            <a:r>
              <a:rPr lang="en-US" sz="2200" dirty="0" err="1" smtClean="0">
                <a:latin typeface="Times New Roman" pitchFamily="18" charset="0"/>
                <a:cs typeface="Times New Roman" pitchFamily="18" charset="0"/>
              </a:rPr>
              <a:t>covariances</a:t>
            </a:r>
            <a:r>
              <a:rPr lang="en-US" sz="2200" dirty="0" smtClean="0">
                <a:latin typeface="Times New Roman" pitchFamily="18" charset="0"/>
                <a:cs typeface="Times New Roman" pitchFamily="18" charset="0"/>
              </a:rPr>
              <a:t> of x</a:t>
            </a:r>
            <a:r>
              <a:rPr lang="en-US" sz="2200" baseline="-25000" dirty="0"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and </a:t>
            </a:r>
            <a:r>
              <a:rPr lang="en-US" sz="2200" dirty="0" err="1" smtClean="0">
                <a:latin typeface="Times New Roman" pitchFamily="18" charset="0"/>
                <a:cs typeface="Times New Roman" pitchFamily="18" charset="0"/>
              </a:rPr>
              <a:t>x</a:t>
            </a:r>
            <a:r>
              <a:rPr lang="en-US" sz="2200" baseline="-25000" dirty="0" err="1" smtClean="0">
                <a:latin typeface="Times New Roman" pitchFamily="18" charset="0"/>
                <a:cs typeface="Times New Roman" pitchFamily="18" charset="0"/>
              </a:rPr>
              <a:t>j</a:t>
            </a:r>
            <a:r>
              <a:rPr lang="en-US" sz="2200" dirty="0" smtClean="0">
                <a:latin typeface="Times New Roman" pitchFamily="18" charset="0"/>
                <a:cs typeface="Times New Roman" pitchFamily="18" charset="0"/>
              </a:rPr>
              <a:t>. </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Ex: We would expect a positive covariance for the length and weight features of a population of fish. </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000" b="1" dirty="0" smtClean="0">
                <a:latin typeface="Times New Roman" pitchFamily="18" charset="0"/>
                <a:cs typeface="Times New Roman" pitchFamily="18" charset="0"/>
              </a:rPr>
              <a:t>statistically independence:</a:t>
            </a:r>
            <a:r>
              <a:rPr lang="en-US" sz="2200" dirty="0" smtClean="0">
                <a:latin typeface="Times New Roman" pitchFamily="18" charset="0"/>
                <a:cs typeface="Times New Roman" pitchFamily="18" charset="0"/>
              </a:rPr>
              <a:t> If xi and </a:t>
            </a:r>
            <a:r>
              <a:rPr lang="en-US" sz="2200" dirty="0" err="1" smtClean="0">
                <a:latin typeface="Times New Roman" pitchFamily="18" charset="0"/>
                <a:cs typeface="Times New Roman" pitchFamily="18" charset="0"/>
              </a:rPr>
              <a:t>x</a:t>
            </a:r>
            <a:r>
              <a:rPr lang="en-US" sz="2200" baseline="-25000" dirty="0" err="1" smtClean="0">
                <a:latin typeface="Times New Roman" pitchFamily="18" charset="0"/>
                <a:cs typeface="Times New Roman" pitchFamily="18" charset="0"/>
              </a:rPr>
              <a:t>j</a:t>
            </a:r>
            <a:r>
              <a:rPr lang="en-US" sz="2200" dirty="0" smtClean="0">
                <a:latin typeface="Times New Roman" pitchFamily="18" charset="0"/>
                <a:cs typeface="Times New Roman" pitchFamily="18" charset="0"/>
              </a:rPr>
              <a:t> are statistically independent, </a:t>
            </a:r>
            <a:r>
              <a:rPr lang="en-US" sz="2200" dirty="0" err="1" smtClean="0">
                <a:latin typeface="Times New Roman" pitchFamily="18" charset="0"/>
                <a:cs typeface="Times New Roman" pitchFamily="18" charset="0"/>
              </a:rPr>
              <a:t>σ</a:t>
            </a:r>
            <a:r>
              <a:rPr lang="en-US" sz="2200" baseline="-25000" dirty="0" err="1" smtClean="0">
                <a:latin typeface="Times New Roman" pitchFamily="18" charset="0"/>
                <a:cs typeface="Times New Roman" pitchFamily="18" charset="0"/>
              </a:rPr>
              <a:t>ij</a:t>
            </a:r>
            <a:r>
              <a:rPr lang="en-US" sz="2200" baseline="-25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0.</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if all the off-diagonal elements are zero, p(x) reduces to the product of the </a:t>
            </a:r>
            <a:r>
              <a:rPr lang="en-US" sz="2200" dirty="0" err="1" smtClean="0">
                <a:latin typeface="Times New Roman" pitchFamily="18" charset="0"/>
                <a:cs typeface="Times New Roman" pitchFamily="18" charset="0"/>
              </a:rPr>
              <a:t>univariate</a:t>
            </a:r>
            <a:r>
              <a:rPr lang="en-US" sz="2200" dirty="0" smtClean="0">
                <a:latin typeface="Times New Roman" pitchFamily="18" charset="0"/>
                <a:cs typeface="Times New Roman" pitchFamily="18" charset="0"/>
              </a:rPr>
              <a:t> normal densities for the components of x. </a:t>
            </a:r>
          </a:p>
        </p:txBody>
      </p:sp>
      <p:pic>
        <p:nvPicPr>
          <p:cNvPr id="19458" name="Picture 2"/>
          <p:cNvPicPr>
            <a:picLocks noChangeAspect="1" noChangeArrowheads="1"/>
          </p:cNvPicPr>
          <p:nvPr/>
        </p:nvPicPr>
        <p:blipFill>
          <a:blip r:embed="rId2"/>
          <a:srcRect/>
          <a:stretch>
            <a:fillRect/>
          </a:stretch>
        </p:blipFill>
        <p:spPr bwMode="auto">
          <a:xfrm>
            <a:off x="1524000" y="990600"/>
            <a:ext cx="6553200" cy="1676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152400"/>
            <a:ext cx="8610600" cy="66171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400" dirty="0" smtClean="0"/>
              <a:t>	</a:t>
            </a:r>
            <a:r>
              <a:rPr lang="en-US" sz="2200" dirty="0" smtClean="0">
                <a:latin typeface="Times New Roman" pitchFamily="18" charset="0"/>
                <a:cs typeface="Times New Roman" pitchFamily="18" charset="0"/>
              </a:rPr>
              <a:t>The multivariate normal density is completely specified by:</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d + d(d + 1)/2 parameters. </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The elements of the mean vector µ and the independent elements of the covariance matrix Σ.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Samples drawn from a normal population tend to fall in a single cloud or cluster as shown in Figure.</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400" dirty="0" smtClean="0"/>
          </a:p>
          <a:p>
            <a:pPr lvl="0" algn="just" fontAlgn="base">
              <a:spcBef>
                <a:spcPct val="0"/>
              </a:spcBef>
              <a:spcAft>
                <a:spcPct val="0"/>
              </a:spcAft>
              <a:tabLst>
                <a:tab pos="900113" algn="l"/>
              </a:tabLst>
            </a:pPr>
            <a:r>
              <a:rPr lang="en-US" sz="2000" dirty="0" smtClean="0">
                <a:latin typeface="Times New Roman" pitchFamily="18" charset="0"/>
                <a:cs typeface="Times New Roman" pitchFamily="18" charset="0"/>
              </a:rPr>
              <a:t>Figure: Samples drawn from a two-dimensional Gaussian lie in a cloud centered on the mean µ. The red ellipses show lines of equal probability density of the Gaussian.</a:t>
            </a:r>
          </a:p>
        </p:txBody>
      </p:sp>
      <p:pic>
        <p:nvPicPr>
          <p:cNvPr id="1026" name="Picture 2"/>
          <p:cNvPicPr>
            <a:picLocks noChangeAspect="1" noChangeArrowheads="1"/>
          </p:cNvPicPr>
          <p:nvPr/>
        </p:nvPicPr>
        <p:blipFill>
          <a:blip r:embed="rId2"/>
          <a:srcRect/>
          <a:stretch>
            <a:fillRect/>
          </a:stretch>
        </p:blipFill>
        <p:spPr bwMode="auto">
          <a:xfrm>
            <a:off x="2590800" y="2590800"/>
            <a:ext cx="4495800" cy="3124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152400"/>
            <a:ext cx="8610600"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The center of the cluster is determined by the mean vector, and the shape of the cluster is determined by the covariance matrix. </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We know (From previous equations) that the loci of points of constant density are </a:t>
            </a:r>
            <a:r>
              <a:rPr lang="en-US" sz="2200" dirty="0" err="1" smtClean="0">
                <a:latin typeface="Times New Roman" pitchFamily="18" charset="0"/>
                <a:cs typeface="Times New Roman" pitchFamily="18" charset="0"/>
              </a:rPr>
              <a:t>hyperellipsoids</a:t>
            </a:r>
            <a:r>
              <a:rPr lang="en-US" sz="2200" dirty="0" smtClean="0">
                <a:latin typeface="Times New Roman" pitchFamily="18" charset="0"/>
                <a:cs typeface="Times New Roman" pitchFamily="18" charset="0"/>
              </a:rPr>
              <a:t> for which the quadratic form (x−µ)</a:t>
            </a:r>
            <a:r>
              <a:rPr lang="en-US" sz="2200" baseline="30000" dirty="0" smtClean="0">
                <a:latin typeface="Times New Roman" pitchFamily="18" charset="0"/>
                <a:cs typeface="Times New Roman" pitchFamily="18" charset="0"/>
              </a:rPr>
              <a:t>t </a:t>
            </a:r>
            <a:r>
              <a:rPr lang="en-US" sz="2200" dirty="0" smtClean="0">
                <a:latin typeface="Times New Roman" pitchFamily="18" charset="0"/>
                <a:cs typeface="Times New Roman" pitchFamily="18" charset="0"/>
              </a:rPr>
              <a:t>Σ</a:t>
            </a:r>
            <a:r>
              <a:rPr lang="en-US" sz="2200" baseline="30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(x−µ) is constant. </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The principal axes of these </a:t>
            </a:r>
            <a:r>
              <a:rPr lang="en-US" sz="2200" dirty="0" err="1" smtClean="0">
                <a:latin typeface="Times New Roman" pitchFamily="18" charset="0"/>
                <a:cs typeface="Times New Roman" pitchFamily="18" charset="0"/>
              </a:rPr>
              <a:t>hyperellipsoids</a:t>
            </a:r>
            <a:r>
              <a:rPr lang="en-US" sz="2200" dirty="0" smtClean="0">
                <a:latin typeface="Times New Roman" pitchFamily="18" charset="0"/>
                <a:cs typeface="Times New Roman" pitchFamily="18" charset="0"/>
              </a:rPr>
              <a:t> are given by the eigenvectors of Σ; the </a:t>
            </a:r>
            <a:r>
              <a:rPr lang="en-US" sz="2200" dirty="0" err="1" smtClean="0">
                <a:latin typeface="Times New Roman" pitchFamily="18" charset="0"/>
                <a:cs typeface="Times New Roman" pitchFamily="18" charset="0"/>
              </a:rPr>
              <a:t>eigenvalues</a:t>
            </a:r>
            <a:r>
              <a:rPr lang="en-US" sz="2200" dirty="0" smtClean="0">
                <a:latin typeface="Times New Roman" pitchFamily="18" charset="0"/>
                <a:cs typeface="Times New Roman" pitchFamily="18" charset="0"/>
              </a:rPr>
              <a:t> determine the lengths of these axes. </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b="1" dirty="0" smtClean="0">
                <a:latin typeface="Times New Roman" pitchFamily="18" charset="0"/>
                <a:cs typeface="Times New Roman" pitchFamily="18" charset="0"/>
              </a:rPr>
              <a:t>MAHALANOBIS DISTANCE:</a:t>
            </a:r>
          </a:p>
          <a:p>
            <a:pPr lvl="0" algn="just" fontAlgn="base">
              <a:spcBef>
                <a:spcPct val="0"/>
              </a:spcBef>
              <a:spcAft>
                <a:spcPct val="0"/>
              </a:spcAft>
              <a:tabLst>
                <a:tab pos="900113" algn="l"/>
              </a:tabLst>
            </a:pPr>
            <a:endParaRPr lang="en-US" sz="2200" b="1"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The quantity r</a:t>
            </a:r>
            <a:r>
              <a:rPr lang="en-US" sz="2200" baseline="30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(x − µ)</a:t>
            </a:r>
            <a:r>
              <a:rPr lang="en-US" sz="2200" baseline="30000" dirty="0" smtClean="0">
                <a:latin typeface="Times New Roman" pitchFamily="18" charset="0"/>
                <a:cs typeface="Times New Roman" pitchFamily="18" charset="0"/>
              </a:rPr>
              <a:t>t </a:t>
            </a:r>
            <a:r>
              <a:rPr lang="en-US" sz="2200" dirty="0" smtClean="0">
                <a:latin typeface="Times New Roman" pitchFamily="18" charset="0"/>
                <a:cs typeface="Times New Roman" pitchFamily="18" charset="0"/>
              </a:rPr>
              <a:t>Σ</a:t>
            </a:r>
            <a:r>
              <a:rPr lang="en-US" sz="2200" baseline="30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(x − µ) is called the squared </a:t>
            </a:r>
            <a:r>
              <a:rPr lang="en-US" sz="2200" dirty="0" err="1" smtClean="0">
                <a:latin typeface="Times New Roman" pitchFamily="18" charset="0"/>
                <a:cs typeface="Times New Roman" pitchFamily="18" charset="0"/>
              </a:rPr>
              <a:t>Mahalanobis</a:t>
            </a:r>
            <a:r>
              <a:rPr lang="en-US" sz="2200" dirty="0" smtClean="0">
                <a:latin typeface="Times New Roman" pitchFamily="18" charset="0"/>
                <a:cs typeface="Times New Roman" pitchFamily="18" charset="0"/>
              </a:rPr>
              <a:t> distance from x to µ.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372</Words>
  <Application>Microsoft Office PowerPoint</Application>
  <PresentationFormat>On-screen Show (4:3)</PresentationFormat>
  <Paragraphs>248</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DVS</dc:creator>
  <cp:lastModifiedBy>DVS</cp:lastModifiedBy>
  <cp:revision>12</cp:revision>
  <dcterms:created xsi:type="dcterms:W3CDTF">2006-08-16T00:00:00Z</dcterms:created>
  <dcterms:modified xsi:type="dcterms:W3CDTF">2024-01-31T16:21:25Z</dcterms:modified>
</cp:coreProperties>
</file>