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92" r:id="rId16"/>
    <p:sldId id="293" r:id="rId17"/>
    <p:sldId id="294" r:id="rId18"/>
    <p:sldId id="271" r:id="rId19"/>
    <p:sldId id="273" r:id="rId20"/>
    <p:sldId id="275" r:id="rId21"/>
    <p:sldId id="276" r:id="rId22"/>
    <p:sldId id="278" r:id="rId23"/>
    <p:sldId id="279" r:id="rId24"/>
    <p:sldId id="280" r:id="rId25"/>
    <p:sldId id="281" r:id="rId26"/>
    <p:sldId id="282" r:id="rId27"/>
    <p:sldId id="290" r:id="rId28"/>
    <p:sldId id="291" r:id="rId29"/>
    <p:sldId id="286" r:id="rId30"/>
    <p:sldId id="283" r:id="rId31"/>
    <p:sldId id="285"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4EE95-D5B2-47B2-AEB3-C57128EB0F75}" type="datetimeFigureOut">
              <a:rPr lang="en-IN" smtClean="0"/>
              <a:t>26-10-2024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AE9D3-B4DC-41FF-BC44-3C210EF13D81}" type="slidenum">
              <a:rPr lang="en-IN" smtClean="0"/>
              <a:t>‹#›</a:t>
            </a:fld>
            <a:endParaRPr lang="en-IN"/>
          </a:p>
        </p:txBody>
      </p:sp>
    </p:spTree>
    <p:extLst>
      <p:ext uri="{BB962C8B-B14F-4D97-AF65-F5344CB8AC3E}">
        <p14:creationId xmlns:p14="http://schemas.microsoft.com/office/powerpoint/2010/main" val="27732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6CAE9D3-B4DC-41FF-BC44-3C210EF13D81}" type="slidenum">
              <a:rPr lang="en-IN" smtClean="0"/>
              <a:t>27</a:t>
            </a:fld>
            <a:endParaRPr lang="en-IN"/>
          </a:p>
        </p:txBody>
      </p:sp>
    </p:spTree>
    <p:extLst>
      <p:ext uri="{BB962C8B-B14F-4D97-AF65-F5344CB8AC3E}">
        <p14:creationId xmlns:p14="http://schemas.microsoft.com/office/powerpoint/2010/main" val="71812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2C9B413-F58E-46FA-B2CA-ED76F793EE8F}"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B298B-931B-43A6-99A5-078A16490485}" type="slidenum">
              <a:rPr lang="en-IN" smtClean="0"/>
              <a:t>‹#›</a:t>
            </a:fld>
            <a:endParaRPr lang="en-IN"/>
          </a:p>
        </p:txBody>
      </p:sp>
    </p:spTree>
    <p:extLst>
      <p:ext uri="{BB962C8B-B14F-4D97-AF65-F5344CB8AC3E}">
        <p14:creationId xmlns:p14="http://schemas.microsoft.com/office/powerpoint/2010/main" val="326755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C9B413-F58E-46FA-B2CA-ED76F793EE8F}"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B298B-931B-43A6-99A5-078A16490485}" type="slidenum">
              <a:rPr lang="en-IN" smtClean="0"/>
              <a:t>‹#›</a:t>
            </a:fld>
            <a:endParaRPr lang="en-IN"/>
          </a:p>
        </p:txBody>
      </p:sp>
    </p:spTree>
    <p:extLst>
      <p:ext uri="{BB962C8B-B14F-4D97-AF65-F5344CB8AC3E}">
        <p14:creationId xmlns:p14="http://schemas.microsoft.com/office/powerpoint/2010/main" val="275643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C9B413-F58E-46FA-B2CA-ED76F793EE8F}"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B298B-931B-43A6-99A5-078A16490485}" type="slidenum">
              <a:rPr lang="en-IN" smtClean="0"/>
              <a:t>‹#›</a:t>
            </a:fld>
            <a:endParaRPr lang="en-IN"/>
          </a:p>
        </p:txBody>
      </p:sp>
    </p:spTree>
    <p:extLst>
      <p:ext uri="{BB962C8B-B14F-4D97-AF65-F5344CB8AC3E}">
        <p14:creationId xmlns:p14="http://schemas.microsoft.com/office/powerpoint/2010/main" val="347510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C9B413-F58E-46FA-B2CA-ED76F793EE8F}"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B298B-931B-43A6-99A5-078A16490485}" type="slidenum">
              <a:rPr lang="en-IN" smtClean="0"/>
              <a:t>‹#›</a:t>
            </a:fld>
            <a:endParaRPr lang="en-IN"/>
          </a:p>
        </p:txBody>
      </p:sp>
    </p:spTree>
    <p:extLst>
      <p:ext uri="{BB962C8B-B14F-4D97-AF65-F5344CB8AC3E}">
        <p14:creationId xmlns:p14="http://schemas.microsoft.com/office/powerpoint/2010/main" val="249463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C9B413-F58E-46FA-B2CA-ED76F793EE8F}"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B298B-931B-43A6-99A5-078A16490485}" type="slidenum">
              <a:rPr lang="en-IN" smtClean="0"/>
              <a:t>‹#›</a:t>
            </a:fld>
            <a:endParaRPr lang="en-IN"/>
          </a:p>
        </p:txBody>
      </p:sp>
    </p:spTree>
    <p:extLst>
      <p:ext uri="{BB962C8B-B14F-4D97-AF65-F5344CB8AC3E}">
        <p14:creationId xmlns:p14="http://schemas.microsoft.com/office/powerpoint/2010/main" val="344717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2C9B413-F58E-46FA-B2CA-ED76F793EE8F}"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4B298B-931B-43A6-99A5-078A16490485}" type="slidenum">
              <a:rPr lang="en-IN" smtClean="0"/>
              <a:t>‹#›</a:t>
            </a:fld>
            <a:endParaRPr lang="en-IN"/>
          </a:p>
        </p:txBody>
      </p:sp>
    </p:spTree>
    <p:extLst>
      <p:ext uri="{BB962C8B-B14F-4D97-AF65-F5344CB8AC3E}">
        <p14:creationId xmlns:p14="http://schemas.microsoft.com/office/powerpoint/2010/main" val="280315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2C9B413-F58E-46FA-B2CA-ED76F793EE8F}" type="datetimeFigureOut">
              <a:rPr lang="en-IN" smtClean="0"/>
              <a:t>26-10-2024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4B298B-931B-43A6-99A5-078A16490485}" type="slidenum">
              <a:rPr lang="en-IN" smtClean="0"/>
              <a:t>‹#›</a:t>
            </a:fld>
            <a:endParaRPr lang="en-IN"/>
          </a:p>
        </p:txBody>
      </p:sp>
    </p:spTree>
    <p:extLst>
      <p:ext uri="{BB962C8B-B14F-4D97-AF65-F5344CB8AC3E}">
        <p14:creationId xmlns:p14="http://schemas.microsoft.com/office/powerpoint/2010/main" val="3500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2C9B413-F58E-46FA-B2CA-ED76F793EE8F}" type="datetimeFigureOut">
              <a:rPr lang="en-IN" smtClean="0"/>
              <a:t>26-10-2024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4B298B-931B-43A6-99A5-078A16490485}" type="slidenum">
              <a:rPr lang="en-IN" smtClean="0"/>
              <a:t>‹#›</a:t>
            </a:fld>
            <a:endParaRPr lang="en-IN"/>
          </a:p>
        </p:txBody>
      </p:sp>
    </p:spTree>
    <p:extLst>
      <p:ext uri="{BB962C8B-B14F-4D97-AF65-F5344CB8AC3E}">
        <p14:creationId xmlns:p14="http://schemas.microsoft.com/office/powerpoint/2010/main" val="11513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9B413-F58E-46FA-B2CA-ED76F793EE8F}" type="datetimeFigureOut">
              <a:rPr lang="en-IN" smtClean="0"/>
              <a:t>26-10-2024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4B298B-931B-43A6-99A5-078A16490485}" type="slidenum">
              <a:rPr lang="en-IN" smtClean="0"/>
              <a:t>‹#›</a:t>
            </a:fld>
            <a:endParaRPr lang="en-IN"/>
          </a:p>
        </p:txBody>
      </p:sp>
    </p:spTree>
    <p:extLst>
      <p:ext uri="{BB962C8B-B14F-4D97-AF65-F5344CB8AC3E}">
        <p14:creationId xmlns:p14="http://schemas.microsoft.com/office/powerpoint/2010/main" val="163800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C9B413-F58E-46FA-B2CA-ED76F793EE8F}"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4B298B-931B-43A6-99A5-078A16490485}" type="slidenum">
              <a:rPr lang="en-IN" smtClean="0"/>
              <a:t>‹#›</a:t>
            </a:fld>
            <a:endParaRPr lang="en-IN"/>
          </a:p>
        </p:txBody>
      </p:sp>
    </p:spTree>
    <p:extLst>
      <p:ext uri="{BB962C8B-B14F-4D97-AF65-F5344CB8AC3E}">
        <p14:creationId xmlns:p14="http://schemas.microsoft.com/office/powerpoint/2010/main" val="261358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C9B413-F58E-46FA-B2CA-ED76F793EE8F}"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4B298B-931B-43A6-99A5-078A16490485}" type="slidenum">
              <a:rPr lang="en-IN" smtClean="0"/>
              <a:t>‹#›</a:t>
            </a:fld>
            <a:endParaRPr lang="en-IN"/>
          </a:p>
        </p:txBody>
      </p:sp>
    </p:spTree>
    <p:extLst>
      <p:ext uri="{BB962C8B-B14F-4D97-AF65-F5344CB8AC3E}">
        <p14:creationId xmlns:p14="http://schemas.microsoft.com/office/powerpoint/2010/main" val="138132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9B413-F58E-46FA-B2CA-ED76F793EE8F}" type="datetimeFigureOut">
              <a:rPr lang="en-IN" smtClean="0"/>
              <a:t>26-10-2024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B298B-931B-43A6-99A5-078A16490485}" type="slidenum">
              <a:rPr lang="en-IN" smtClean="0"/>
              <a:t>‹#›</a:t>
            </a:fld>
            <a:endParaRPr lang="en-IN"/>
          </a:p>
        </p:txBody>
      </p:sp>
    </p:spTree>
    <p:extLst>
      <p:ext uri="{BB962C8B-B14F-4D97-AF65-F5344CB8AC3E}">
        <p14:creationId xmlns:p14="http://schemas.microsoft.com/office/powerpoint/2010/main" val="2837202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89854"/>
            <a:ext cx="11379200" cy="3468110"/>
          </a:xfrm>
        </p:spPr>
        <p:txBody>
          <a:bodyPr>
            <a:normAutofit/>
          </a:bodyPr>
          <a:lstStyle/>
          <a:p>
            <a:r>
              <a:rPr lang="en-GB" sz="4000" b="1" dirty="0">
                <a:solidFill>
                  <a:srgbClr val="FF0000"/>
                </a:solidFill>
                <a:latin typeface="Times New Roman" panose="02020603050405020304" pitchFamily="18" charset="0"/>
                <a:cs typeface="Times New Roman" panose="02020603050405020304" pitchFamily="18" charset="0"/>
              </a:rPr>
              <a:t>UNIT-V</a:t>
            </a:r>
            <a:r>
              <a:rPr lang="en-GB" sz="4000" b="1" dirty="0">
                <a:latin typeface="Times New Roman" panose="02020603050405020304" pitchFamily="18" charset="0"/>
                <a:cs typeface="Times New Roman" panose="02020603050405020304" pitchFamily="18" charset="0"/>
              </a:rPr>
              <a:t/>
            </a:r>
            <a:br>
              <a:rPr lang="en-GB" sz="4000" b="1"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
            </a:r>
            <a:br>
              <a:rPr lang="en-GB" sz="4000" b="1" dirty="0">
                <a:latin typeface="Times New Roman" panose="02020603050405020304" pitchFamily="18" charset="0"/>
                <a:cs typeface="Times New Roman" panose="02020603050405020304" pitchFamily="18" charset="0"/>
              </a:rPr>
            </a:br>
            <a:r>
              <a:rPr lang="en-GB" sz="4000" b="1" dirty="0">
                <a:solidFill>
                  <a:srgbClr val="002060"/>
                </a:solidFill>
                <a:latin typeface="Times New Roman" panose="02020603050405020304" pitchFamily="18" charset="0"/>
                <a:cs typeface="Times New Roman" panose="02020603050405020304" pitchFamily="18" charset="0"/>
              </a:rPr>
              <a:t>TARIFF </a:t>
            </a:r>
            <a:r>
              <a:rPr lang="en-GB" sz="4000" b="1" dirty="0">
                <a:latin typeface="Times New Roman" panose="02020603050405020304" pitchFamily="18" charset="0"/>
                <a:cs typeface="Times New Roman" panose="02020603050405020304" pitchFamily="18" charset="0"/>
              </a:rPr>
              <a:t/>
            </a:r>
            <a:br>
              <a:rPr lang="en-GB" sz="4000" b="1" dirty="0">
                <a:latin typeface="Times New Roman" panose="02020603050405020304" pitchFamily="18" charset="0"/>
                <a:cs typeface="Times New Roman" panose="02020603050405020304" pitchFamily="18" charset="0"/>
              </a:rPr>
            </a:br>
            <a:r>
              <a:rPr lang="en-GB" sz="4000" b="1" dirty="0">
                <a:solidFill>
                  <a:srgbClr val="002060"/>
                </a:solidFill>
                <a:latin typeface="Times New Roman" panose="02020603050405020304" pitchFamily="18" charset="0"/>
                <a:cs typeface="Times New Roman" panose="02020603050405020304" pitchFamily="18" charset="0"/>
              </a:rPr>
              <a:t>AND </a:t>
            </a:r>
            <a:br>
              <a:rPr lang="en-GB" sz="4000" b="1" dirty="0">
                <a:solidFill>
                  <a:srgbClr val="002060"/>
                </a:solidFill>
                <a:latin typeface="Times New Roman" panose="02020603050405020304" pitchFamily="18" charset="0"/>
                <a:cs typeface="Times New Roman" panose="02020603050405020304" pitchFamily="18" charset="0"/>
              </a:rPr>
            </a:br>
            <a:r>
              <a:rPr lang="en-GB" sz="4000" b="1" dirty="0">
                <a:solidFill>
                  <a:srgbClr val="002060"/>
                </a:solidFill>
                <a:latin typeface="Times New Roman" panose="02020603050405020304" pitchFamily="18" charset="0"/>
                <a:cs typeface="Times New Roman" panose="02020603050405020304" pitchFamily="18" charset="0"/>
              </a:rPr>
              <a:t>POWER FACTOR IMPROVEMENT</a:t>
            </a:r>
            <a:endParaRPr lang="en-IN" sz="4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5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45" y="124980"/>
            <a:ext cx="10515600" cy="1325563"/>
          </a:xfrm>
        </p:spPr>
        <p:txBody>
          <a:bodyPr/>
          <a:lstStyle/>
          <a:p>
            <a:r>
              <a:rPr lang="en-GB" b="1" dirty="0"/>
              <a:t>4.Two-part tariff:</a:t>
            </a:r>
            <a:endParaRPr lang="en-IN" b="1" dirty="0"/>
          </a:p>
        </p:txBody>
      </p:sp>
      <p:sp>
        <p:nvSpPr>
          <p:cNvPr id="3" name="Content Placeholder 2"/>
          <p:cNvSpPr>
            <a:spLocks noGrp="1"/>
          </p:cNvSpPr>
          <p:nvPr>
            <p:ph idx="1"/>
          </p:nvPr>
        </p:nvSpPr>
        <p:spPr>
          <a:xfrm>
            <a:off x="838200" y="1450543"/>
            <a:ext cx="10515600" cy="4726420"/>
          </a:xfrm>
        </p:spPr>
        <p:txBody>
          <a:bodyPr/>
          <a:lstStyle/>
          <a:p>
            <a:pPr algn="just"/>
            <a:r>
              <a:rPr lang="en-GB" dirty="0">
                <a:latin typeface="Times New Roman" panose="02020603050405020304" pitchFamily="18" charset="0"/>
                <a:cs typeface="Times New Roman" panose="02020603050405020304" pitchFamily="18" charset="0"/>
              </a:rPr>
              <a:t>When the rate of electrical energy is charged on the basis of maximum demand of the consumer and the units consumed, it is called a two-part tariff. </a:t>
            </a:r>
          </a:p>
          <a:p>
            <a:pPr algn="just"/>
            <a:r>
              <a:rPr lang="en-GB" dirty="0">
                <a:latin typeface="Times New Roman" panose="02020603050405020304" pitchFamily="18" charset="0"/>
                <a:cs typeface="Times New Roman" panose="02020603050405020304" pitchFamily="18" charset="0"/>
              </a:rPr>
              <a:t>In two-part tariff, the total charge to be made from the consumer is split into two components viz., fixed charges and running charges. The fixed charges depend upon the maximum demand of the consumer while the running charges depend upon the number of units consumed by the consumer. </a:t>
            </a:r>
          </a:p>
          <a:p>
            <a:pPr algn="just"/>
            <a:r>
              <a:rPr lang="en-GB" dirty="0">
                <a:latin typeface="Times New Roman" panose="02020603050405020304" pitchFamily="18" charset="0"/>
                <a:cs typeface="Times New Roman" panose="02020603050405020304" pitchFamily="18" charset="0"/>
              </a:rPr>
              <a:t>Thus, the consumer is charged at a certain amount per kW of maximum†† demand plus a certain amount per kWh of energy consumed i.e.,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53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3418"/>
            <a:ext cx="10515600" cy="5828146"/>
          </a:xfrm>
        </p:spPr>
        <p:txBody>
          <a:bodyPr>
            <a:normAutofit fontScale="92500" lnSpcReduction="10000"/>
          </a:bodyPr>
          <a:lstStyle/>
          <a:p>
            <a:pPr algn="just"/>
            <a:r>
              <a:rPr lang="en-GB" dirty="0"/>
              <a:t>Total charges = </a:t>
            </a:r>
            <a:r>
              <a:rPr lang="en-GB" dirty="0" err="1"/>
              <a:t>Rs</a:t>
            </a:r>
            <a:r>
              <a:rPr lang="en-GB" dirty="0"/>
              <a:t> (b × kW + c × kWh) </a:t>
            </a:r>
          </a:p>
          <a:p>
            <a:pPr marL="0" indent="0" algn="just">
              <a:buNone/>
            </a:pPr>
            <a:r>
              <a:rPr lang="en-GB" dirty="0"/>
              <a:t>where, b = charge per kW of maximum demand </a:t>
            </a:r>
          </a:p>
          <a:p>
            <a:pPr marL="0" indent="0" algn="just">
              <a:buNone/>
            </a:pPr>
            <a:r>
              <a:rPr lang="en-GB" dirty="0"/>
              <a:t>c = charge per kWh of energy consumed </a:t>
            </a:r>
          </a:p>
          <a:p>
            <a:pPr marL="0" indent="0" algn="just">
              <a:buNone/>
            </a:pPr>
            <a:r>
              <a:rPr lang="en-GB" dirty="0"/>
              <a:t>This type of tariff is mostly applicable to industrial consumers who have appreciable maximum demand.</a:t>
            </a:r>
          </a:p>
          <a:p>
            <a:pPr marL="0" indent="0" algn="just">
              <a:buNone/>
            </a:pPr>
            <a:r>
              <a:rPr lang="en-GB" dirty="0"/>
              <a:t> </a:t>
            </a:r>
            <a:r>
              <a:rPr lang="en-GB" b="1" dirty="0"/>
              <a:t>Advantages </a:t>
            </a:r>
          </a:p>
          <a:p>
            <a:pPr marL="571500" indent="-571500" algn="just">
              <a:buAutoNum type="romanLcParenBoth"/>
            </a:pPr>
            <a:r>
              <a:rPr lang="en-GB" dirty="0"/>
              <a:t>It is easily understood by the consumers.</a:t>
            </a:r>
          </a:p>
          <a:p>
            <a:pPr marL="571500" indent="-571500" algn="just">
              <a:buAutoNum type="romanLcParenBoth"/>
            </a:pPr>
            <a:r>
              <a:rPr lang="en-GB" dirty="0"/>
              <a:t> It recovers the fixed charges which depend upon the maximum demand of the consumer but are independent of the units consumed.</a:t>
            </a:r>
          </a:p>
          <a:p>
            <a:pPr marL="0" indent="0" algn="just">
              <a:buNone/>
            </a:pPr>
            <a:r>
              <a:rPr lang="en-GB" dirty="0"/>
              <a:t> </a:t>
            </a:r>
            <a:r>
              <a:rPr lang="en-GB" b="1" dirty="0"/>
              <a:t>Disadvantages </a:t>
            </a:r>
          </a:p>
          <a:p>
            <a:pPr marL="571500" indent="-571500" algn="just">
              <a:buAutoNum type="romanLcParenBoth"/>
            </a:pPr>
            <a:r>
              <a:rPr lang="en-GB" dirty="0"/>
              <a:t>The consumer has to pay the fixed charges irrespective of the fact whether he has consumed or not consumed the electrical energy.</a:t>
            </a:r>
          </a:p>
          <a:p>
            <a:pPr marL="571500" indent="-571500" algn="just">
              <a:buAutoNum type="romanLcParenBoth"/>
            </a:pPr>
            <a:r>
              <a:rPr lang="en-GB" dirty="0"/>
              <a:t> There is always error in assessing the maximum demand of the consumer.</a:t>
            </a:r>
            <a:endParaRPr lang="en-IN" dirty="0"/>
          </a:p>
        </p:txBody>
      </p:sp>
    </p:spTree>
    <p:extLst>
      <p:ext uri="{BB962C8B-B14F-4D97-AF65-F5344CB8AC3E}">
        <p14:creationId xmlns:p14="http://schemas.microsoft.com/office/powerpoint/2010/main" val="233799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5.Maximum demand tariff:</a:t>
            </a:r>
            <a:endParaRPr lang="en-IN" b="1" dirty="0"/>
          </a:p>
        </p:txBody>
      </p:sp>
      <p:sp>
        <p:nvSpPr>
          <p:cNvPr id="3" name="Content Placeholder 2"/>
          <p:cNvSpPr>
            <a:spLocks noGrp="1"/>
          </p:cNvSpPr>
          <p:nvPr>
            <p:ph idx="1"/>
          </p:nvPr>
        </p:nvSpPr>
        <p:spPr>
          <a:xfrm>
            <a:off x="838200" y="1690688"/>
            <a:ext cx="10799618" cy="4486275"/>
          </a:xfrm>
        </p:spPr>
        <p:txBody>
          <a:bodyPr/>
          <a:lstStyle/>
          <a:p>
            <a:pPr algn="just"/>
            <a:r>
              <a:rPr lang="en-GB" dirty="0">
                <a:latin typeface="Times New Roman" panose="02020603050405020304" pitchFamily="18" charset="0"/>
                <a:cs typeface="Times New Roman" panose="02020603050405020304" pitchFamily="18" charset="0"/>
              </a:rPr>
              <a:t>It is similar to two-part tariff with the only difference that the maximum demand is actually measured by installing maximum demand meter in the premises of the consumer. </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This removes the objection of two-part tariff where the maximum demand is assessed merely on the basis of the rateable value. </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This type of tariff is mostly applied to big consumers. However, it is not suitable for a small consumer (e.g., residential consumer) as a separate maximum demand meter is required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36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927" y="235817"/>
            <a:ext cx="10515600" cy="937202"/>
          </a:xfrm>
        </p:spPr>
        <p:txBody>
          <a:bodyPr/>
          <a:lstStyle/>
          <a:p>
            <a:r>
              <a:rPr lang="en-GB" b="1" dirty="0"/>
              <a:t>6.Power factor tariff</a:t>
            </a:r>
            <a:r>
              <a:rPr lang="en-GB" dirty="0"/>
              <a:t>:</a:t>
            </a:r>
            <a:endParaRPr lang="en-IN" dirty="0"/>
          </a:p>
        </p:txBody>
      </p:sp>
      <p:sp>
        <p:nvSpPr>
          <p:cNvPr id="3" name="Content Placeholder 2"/>
          <p:cNvSpPr>
            <a:spLocks noGrp="1"/>
          </p:cNvSpPr>
          <p:nvPr>
            <p:ph idx="1"/>
          </p:nvPr>
        </p:nvSpPr>
        <p:spPr>
          <a:xfrm>
            <a:off x="514927" y="1173019"/>
            <a:ext cx="11298382" cy="5375563"/>
          </a:xfrm>
        </p:spPr>
        <p:txBody>
          <a:bodyPr>
            <a:noAutofit/>
          </a:bodyPr>
          <a:lstStyle/>
          <a:p>
            <a:r>
              <a:rPr lang="en-GB" sz="2000" dirty="0">
                <a:latin typeface="Times New Roman" panose="02020603050405020304" pitchFamily="18" charset="0"/>
                <a:cs typeface="Times New Roman" panose="02020603050405020304" pitchFamily="18" charset="0"/>
              </a:rPr>
              <a:t>The tariff in which power factor of the consumer’s load is taken into consideration is known as power factor tariff. </a:t>
            </a:r>
          </a:p>
          <a:p>
            <a:r>
              <a:rPr lang="en-GB" sz="2000" dirty="0">
                <a:latin typeface="Times New Roman" panose="02020603050405020304" pitchFamily="18" charset="0"/>
                <a:cs typeface="Times New Roman" panose="02020603050405020304" pitchFamily="18" charset="0"/>
              </a:rPr>
              <a:t>In an </a:t>
            </a:r>
            <a:r>
              <a:rPr lang="en-GB" sz="2000" dirty="0" err="1">
                <a:latin typeface="Times New Roman" panose="02020603050405020304" pitchFamily="18" charset="0"/>
                <a:cs typeface="Times New Roman" panose="02020603050405020304" pitchFamily="18" charset="0"/>
              </a:rPr>
              <a:t>a.c</a:t>
            </a:r>
            <a:r>
              <a:rPr lang="en-GB" sz="2000" dirty="0">
                <a:latin typeface="Times New Roman" panose="02020603050405020304" pitchFamily="18" charset="0"/>
                <a:cs typeface="Times New Roman" panose="02020603050405020304" pitchFamily="18" charset="0"/>
              </a:rPr>
              <a:t>. system, power factor plays an important role. A low* power factor increases the rating of station equipment and line losses. Therefore, a consumer having low power factor must be penalised. </a:t>
            </a:r>
          </a:p>
          <a:p>
            <a:r>
              <a:rPr lang="en-GB" sz="2000" dirty="0">
                <a:latin typeface="Times New Roman" panose="02020603050405020304" pitchFamily="18" charset="0"/>
                <a:cs typeface="Times New Roman" panose="02020603050405020304" pitchFamily="18" charset="0"/>
              </a:rPr>
              <a:t>The following are the important types of power factor tariff :</a:t>
            </a:r>
          </a:p>
          <a:p>
            <a:pPr marL="0" indent="0" algn="just">
              <a:buNone/>
            </a:pPr>
            <a:r>
              <a:rPr lang="en-GB" sz="2000" dirty="0">
                <a:latin typeface="Times New Roman" panose="02020603050405020304" pitchFamily="18" charset="0"/>
                <a:cs typeface="Times New Roman" panose="02020603050405020304" pitchFamily="18" charset="0"/>
              </a:rPr>
              <a:t>(</a:t>
            </a:r>
            <a:r>
              <a:rPr lang="en-GB" sz="2000" dirty="0" err="1">
                <a:latin typeface="Times New Roman" panose="02020603050405020304" pitchFamily="18" charset="0"/>
                <a:cs typeface="Times New Roman" panose="02020603050405020304" pitchFamily="18" charset="0"/>
              </a:rPr>
              <a:t>i</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kVA maximum demand tariff </a:t>
            </a:r>
            <a:r>
              <a:rPr lang="en-GB" sz="2000" dirty="0">
                <a:latin typeface="Times New Roman" panose="02020603050405020304" pitchFamily="18" charset="0"/>
                <a:cs typeface="Times New Roman" panose="02020603050405020304" pitchFamily="18" charset="0"/>
              </a:rPr>
              <a:t>: It is a modified form of two-part tariff. In this case, the fixed charges are made on the basis of maximum demand in kVA and not in kW. As kVA is inversely proportional to power factor, therefore, a consumer having low power factor has to contribute more towards the fixed charges. </a:t>
            </a:r>
          </a:p>
          <a:p>
            <a:r>
              <a:rPr lang="en-GB" sz="2000" dirty="0">
                <a:latin typeface="Times New Roman" panose="02020603050405020304" pitchFamily="18" charset="0"/>
                <a:cs typeface="Times New Roman" panose="02020603050405020304" pitchFamily="18" charset="0"/>
              </a:rPr>
              <a:t>This type of tariff has the advantage that it encourages the consumers to operate their appliances and machinery at improved power factor.</a:t>
            </a:r>
          </a:p>
          <a:p>
            <a:pPr marL="0" indent="0" algn="just">
              <a:buNone/>
            </a:pPr>
            <a:r>
              <a:rPr lang="en-GB" sz="2000" dirty="0">
                <a:latin typeface="Times New Roman" panose="02020603050405020304" pitchFamily="18" charset="0"/>
                <a:cs typeface="Times New Roman" panose="02020603050405020304" pitchFamily="18" charset="0"/>
              </a:rPr>
              <a:t>(ii) </a:t>
            </a:r>
            <a:r>
              <a:rPr lang="en-GB" sz="2000" b="1" dirty="0">
                <a:latin typeface="Times New Roman" panose="02020603050405020304" pitchFamily="18" charset="0"/>
                <a:cs typeface="Times New Roman" panose="02020603050405020304" pitchFamily="18" charset="0"/>
              </a:rPr>
              <a:t>Sliding scale tariff </a:t>
            </a:r>
            <a:r>
              <a:rPr lang="en-GB" sz="2000" dirty="0">
                <a:latin typeface="Times New Roman" panose="02020603050405020304" pitchFamily="18" charset="0"/>
                <a:cs typeface="Times New Roman" panose="02020603050405020304" pitchFamily="18" charset="0"/>
              </a:rPr>
              <a:t>: This is also know as average power factor tariff. In this case, an average power factor, say 0·8 lagging, is taken as the reference. If the power factor of the consumer falls below this factor, suitable additional charges are made. On the other hand, if the power factor is above the reference, a discount is allowed to the consumer. </a:t>
            </a:r>
          </a:p>
          <a:p>
            <a:pPr marL="0" indent="0" algn="just">
              <a:buNone/>
            </a:pPr>
            <a:r>
              <a:rPr lang="en-GB" sz="2000" dirty="0">
                <a:latin typeface="Times New Roman" panose="02020603050405020304" pitchFamily="18" charset="0"/>
                <a:cs typeface="Times New Roman" panose="02020603050405020304" pitchFamily="18" charset="0"/>
              </a:rPr>
              <a:t>(iii) </a:t>
            </a:r>
            <a:r>
              <a:rPr lang="en-GB" sz="2000" b="1" dirty="0">
                <a:latin typeface="Times New Roman" panose="02020603050405020304" pitchFamily="18" charset="0"/>
                <a:cs typeface="Times New Roman" panose="02020603050405020304" pitchFamily="18" charset="0"/>
              </a:rPr>
              <a:t>kW and </a:t>
            </a:r>
            <a:r>
              <a:rPr lang="en-GB" sz="2000" b="1" dirty="0" err="1">
                <a:latin typeface="Times New Roman" panose="02020603050405020304" pitchFamily="18" charset="0"/>
                <a:cs typeface="Times New Roman" panose="02020603050405020304" pitchFamily="18" charset="0"/>
              </a:rPr>
              <a:t>kVAR</a:t>
            </a:r>
            <a:r>
              <a:rPr lang="en-GB" sz="2000" b="1" dirty="0">
                <a:latin typeface="Times New Roman" panose="02020603050405020304" pitchFamily="18" charset="0"/>
                <a:cs typeface="Times New Roman" panose="02020603050405020304" pitchFamily="18" charset="0"/>
              </a:rPr>
              <a:t> tariff : </a:t>
            </a:r>
            <a:r>
              <a:rPr lang="en-GB" sz="2000" dirty="0">
                <a:latin typeface="Times New Roman" panose="02020603050405020304" pitchFamily="18" charset="0"/>
                <a:cs typeface="Times New Roman" panose="02020603050405020304" pitchFamily="18" charset="0"/>
              </a:rPr>
              <a:t>In this type, both active power (kW) and reactive power (</a:t>
            </a:r>
            <a:r>
              <a:rPr lang="en-GB" sz="2000" dirty="0" err="1">
                <a:latin typeface="Times New Roman" panose="02020603050405020304" pitchFamily="18" charset="0"/>
                <a:cs typeface="Times New Roman" panose="02020603050405020304" pitchFamily="18" charset="0"/>
              </a:rPr>
              <a:t>kVAR</a:t>
            </a:r>
            <a:r>
              <a:rPr lang="en-GB" sz="2000" dirty="0">
                <a:latin typeface="Times New Roman" panose="02020603050405020304" pitchFamily="18" charset="0"/>
                <a:cs typeface="Times New Roman" panose="02020603050405020304" pitchFamily="18" charset="0"/>
              </a:rPr>
              <a:t>) supplied are charged separately. A consumer having low power factor will draw more reactive power and hence shall have to pay more charges.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054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455" y="365126"/>
            <a:ext cx="10984345" cy="521566"/>
          </a:xfrm>
        </p:spPr>
        <p:txBody>
          <a:bodyPr>
            <a:normAutofit fontScale="90000"/>
          </a:bodyPr>
          <a:lstStyle/>
          <a:p>
            <a:r>
              <a:rPr lang="en-GB" b="1" dirty="0"/>
              <a:t>7.Three-part tariff.</a:t>
            </a:r>
            <a:endParaRPr lang="en-IN" b="1" dirty="0"/>
          </a:p>
        </p:txBody>
      </p:sp>
      <p:sp>
        <p:nvSpPr>
          <p:cNvPr id="3" name="Content Placeholder 2"/>
          <p:cNvSpPr>
            <a:spLocks noGrp="1"/>
          </p:cNvSpPr>
          <p:nvPr>
            <p:ph idx="1"/>
          </p:nvPr>
        </p:nvSpPr>
        <p:spPr>
          <a:xfrm>
            <a:off x="508001" y="1062182"/>
            <a:ext cx="11453090" cy="5532582"/>
          </a:xfrm>
        </p:spPr>
        <p:txBody>
          <a:bodyPr>
            <a:normAutofit fontScale="92500" lnSpcReduction="10000"/>
          </a:bodyPr>
          <a:lstStyle/>
          <a:p>
            <a:r>
              <a:rPr lang="en-GB" dirty="0">
                <a:latin typeface="Times New Roman" panose="02020603050405020304" pitchFamily="18" charset="0"/>
                <a:cs typeface="Times New Roman" panose="02020603050405020304" pitchFamily="18" charset="0"/>
              </a:rPr>
              <a:t>When the total charge to be made from the consumer is split into three parts viz., fixed charge, semi-fixed charge and running charge, it is known as a three-part tariff. i.e.,</a:t>
            </a:r>
          </a:p>
          <a:p>
            <a:r>
              <a:rPr lang="en-GB" dirty="0">
                <a:latin typeface="Times New Roman" panose="02020603050405020304" pitchFamily="18" charset="0"/>
                <a:cs typeface="Times New Roman" panose="02020603050405020304" pitchFamily="18" charset="0"/>
              </a:rPr>
              <a:t> Total charge = </a:t>
            </a:r>
            <a:r>
              <a:rPr lang="en-GB" dirty="0" err="1">
                <a:latin typeface="Times New Roman" panose="02020603050405020304" pitchFamily="18" charset="0"/>
                <a:cs typeface="Times New Roman" panose="02020603050405020304" pitchFamily="18" charset="0"/>
              </a:rPr>
              <a:t>Rs</a:t>
            </a:r>
            <a:r>
              <a:rPr lang="en-GB" dirty="0">
                <a:latin typeface="Times New Roman" panose="02020603050405020304" pitchFamily="18" charset="0"/>
                <a:cs typeface="Times New Roman" panose="02020603050405020304" pitchFamily="18" charset="0"/>
              </a:rPr>
              <a:t> (a + b × kW + c × kWh) </a:t>
            </a:r>
          </a:p>
          <a:p>
            <a:pPr marL="0" indent="0">
              <a:buNone/>
            </a:pPr>
            <a:r>
              <a:rPr lang="en-GB" dirty="0">
                <a:latin typeface="Times New Roman" panose="02020603050405020304" pitchFamily="18" charset="0"/>
                <a:cs typeface="Times New Roman" panose="02020603050405020304" pitchFamily="18" charset="0"/>
              </a:rPr>
              <a:t>where </a:t>
            </a:r>
          </a:p>
          <a:p>
            <a:pPr marL="0" indent="0" algn="just">
              <a:buNone/>
            </a:pPr>
            <a:r>
              <a:rPr lang="en-GB" dirty="0">
                <a:latin typeface="Times New Roman" panose="02020603050405020304" pitchFamily="18" charset="0"/>
                <a:cs typeface="Times New Roman" panose="02020603050405020304" pitchFamily="18" charset="0"/>
              </a:rPr>
              <a:t>a = fixed charge made during each billing period. It includes interest and depreciation on the cost of secondary distribution and labour cost of collecting revenues</a:t>
            </a:r>
          </a:p>
          <a:p>
            <a:pPr marL="0" indent="0">
              <a:buNone/>
            </a:pPr>
            <a:r>
              <a:rPr lang="en-GB" dirty="0">
                <a:latin typeface="Times New Roman" panose="02020603050405020304" pitchFamily="18" charset="0"/>
                <a:cs typeface="Times New Roman" panose="02020603050405020304" pitchFamily="18" charset="0"/>
              </a:rPr>
              <a:t> b = charge per kW of maximum demand</a:t>
            </a:r>
          </a:p>
          <a:p>
            <a:pPr marL="0" indent="0">
              <a:buNone/>
            </a:pPr>
            <a:r>
              <a:rPr lang="en-GB" dirty="0">
                <a:latin typeface="Times New Roman" panose="02020603050405020304" pitchFamily="18" charset="0"/>
                <a:cs typeface="Times New Roman" panose="02020603050405020304" pitchFamily="18" charset="0"/>
              </a:rPr>
              <a:t> c = charge per kWh of energy consumed</a:t>
            </a:r>
          </a:p>
          <a:p>
            <a:pPr marL="0" indent="0">
              <a:buNone/>
            </a:pPr>
            <a:r>
              <a:rPr lang="en-GB" dirty="0">
                <a:latin typeface="Times New Roman" panose="02020603050405020304" pitchFamily="18" charset="0"/>
                <a:cs typeface="Times New Roman" panose="02020603050405020304" pitchFamily="18" charset="0"/>
              </a:rPr>
              <a:t>It may be seen that by adding fixed charge or consumer’s charge (i.e., a) to two-part tariff, it becomes three-part tariff. The principal objection of this type of tariff is that the charges are split into three components. This type of tariff is generally applied to big consumers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132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455" y="365126"/>
            <a:ext cx="10984345" cy="521566"/>
          </a:xfrm>
        </p:spPr>
        <p:txBody>
          <a:bodyPr>
            <a:normAutofit fontScale="90000"/>
          </a:bodyPr>
          <a:lstStyle/>
          <a:p>
            <a:r>
              <a:rPr lang="en-GB" b="1" dirty="0"/>
              <a:t>8</a:t>
            </a:r>
            <a:r>
              <a:rPr lang="en-GB" b="1" dirty="0" smtClean="0"/>
              <a:t>.Time of Day (</a:t>
            </a:r>
            <a:r>
              <a:rPr lang="en-GB" b="1" dirty="0" err="1" smtClean="0"/>
              <a:t>ToD</a:t>
            </a:r>
            <a:r>
              <a:rPr lang="en-GB" b="1" dirty="0" smtClean="0"/>
              <a:t>) Tariff</a:t>
            </a:r>
            <a:endParaRPr lang="en-IN" b="1" dirty="0"/>
          </a:p>
        </p:txBody>
      </p:sp>
      <p:sp>
        <p:nvSpPr>
          <p:cNvPr id="3" name="Content Placeholder 2"/>
          <p:cNvSpPr>
            <a:spLocks noGrp="1"/>
          </p:cNvSpPr>
          <p:nvPr>
            <p:ph idx="1"/>
          </p:nvPr>
        </p:nvSpPr>
        <p:spPr>
          <a:xfrm>
            <a:off x="508001" y="1062182"/>
            <a:ext cx="11453090" cy="5532582"/>
          </a:xfrm>
        </p:spPr>
        <p:txBody>
          <a:bodyPr>
            <a:normAutofit/>
          </a:bodyPr>
          <a:lstStyle/>
          <a:p>
            <a:pPr algn="just">
              <a:lnSpc>
                <a:spcPct val="150000"/>
              </a:lnSpc>
            </a:pPr>
            <a:r>
              <a:rPr lang="en-IN" sz="2000" dirty="0"/>
              <a:t>The </a:t>
            </a:r>
            <a:r>
              <a:rPr lang="en-IN" sz="2000" b="1" dirty="0"/>
              <a:t>Time of Day (</a:t>
            </a:r>
            <a:r>
              <a:rPr lang="en-IN" sz="2000" b="1" dirty="0" err="1"/>
              <a:t>ToD</a:t>
            </a:r>
            <a:r>
              <a:rPr lang="en-IN" sz="2000" b="1" dirty="0"/>
              <a:t>)</a:t>
            </a:r>
            <a:r>
              <a:rPr lang="en-IN" sz="2000" dirty="0"/>
              <a:t> tariff by the distribution licensees to its consumers is as approved by the Appropriate Commission for that particular category of consumer. </a:t>
            </a:r>
            <a:endParaRPr lang="en-IN" sz="2000" dirty="0" smtClean="0"/>
          </a:p>
          <a:p>
            <a:pPr algn="just">
              <a:lnSpc>
                <a:spcPct val="150000"/>
              </a:lnSpc>
            </a:pPr>
            <a:r>
              <a:rPr lang="en-IN" sz="2000" dirty="0" smtClean="0"/>
              <a:t>In </a:t>
            </a:r>
            <a:r>
              <a:rPr lang="en-IN" sz="2000" dirty="0"/>
              <a:t>most of the States the </a:t>
            </a:r>
            <a:r>
              <a:rPr lang="en-IN" sz="2000" dirty="0" err="1"/>
              <a:t>ToD</a:t>
            </a:r>
            <a:r>
              <a:rPr lang="en-IN" sz="2000" dirty="0"/>
              <a:t> tariff is applicable for Commercial and Industrial consumers. In some of the States </a:t>
            </a:r>
            <a:r>
              <a:rPr lang="en-IN" sz="2000" dirty="0" err="1"/>
              <a:t>ToD</a:t>
            </a:r>
            <a:r>
              <a:rPr lang="en-IN" sz="2000" dirty="0"/>
              <a:t> Tariff is applicable for other e.g. domestic and agricultural consumers also.</a:t>
            </a:r>
          </a:p>
          <a:p>
            <a:pPr algn="just">
              <a:lnSpc>
                <a:spcPct val="150000"/>
              </a:lnSpc>
            </a:pPr>
            <a:r>
              <a:rPr lang="en-IN" sz="2000" dirty="0"/>
              <a:t>Ministry of Power has issued the </a:t>
            </a:r>
            <a:r>
              <a:rPr lang="en-IN" sz="2000" b="1" dirty="0"/>
              <a:t>Electricity (Rights of Consumers) Amendment Rules, 2023</a:t>
            </a:r>
            <a:r>
              <a:rPr lang="en-IN" sz="2000" dirty="0"/>
              <a:t> wherein the rule for Time of Day (</a:t>
            </a:r>
            <a:r>
              <a:rPr lang="en-IN" sz="2000" dirty="0" err="1"/>
              <a:t>ToD</a:t>
            </a:r>
            <a:r>
              <a:rPr lang="en-IN" sz="2000" dirty="0"/>
              <a:t>) Tariff has also been specified. The main features of these Rules are:</a:t>
            </a:r>
          </a:p>
          <a:p>
            <a:pPr algn="just">
              <a:lnSpc>
                <a:spcPct val="150000"/>
              </a:lnSpc>
            </a:pPr>
            <a:r>
              <a:rPr lang="en-IN" sz="2000" dirty="0" err="1"/>
              <a:t>ToD</a:t>
            </a:r>
            <a:r>
              <a:rPr lang="en-IN" sz="2000" dirty="0"/>
              <a:t> tariff for Commercial and Industrial consumers having maximum demand more than 10kW shall be made effective from a date not later than 1st April, 2024 and for other consumers except agricultural consumers, the </a:t>
            </a:r>
            <a:r>
              <a:rPr lang="en-IN" sz="2000" dirty="0" err="1"/>
              <a:t>ToD</a:t>
            </a:r>
            <a:r>
              <a:rPr lang="en-IN" sz="2000" dirty="0"/>
              <a:t> tariff shall be made effective not later than 1st April, 2025.</a:t>
            </a:r>
          </a:p>
          <a:p>
            <a:pPr algn="just">
              <a:lnSpc>
                <a:spcPct val="150000"/>
              </a:lnSpc>
            </a:pPr>
            <a:r>
              <a:rPr lang="en-IN" sz="2000" dirty="0" err="1"/>
              <a:t>ToD</a:t>
            </a:r>
            <a:r>
              <a:rPr lang="en-IN" sz="2000" dirty="0"/>
              <a:t> tariff shall be made effective immediately after installation of smart meters for the consumers</a:t>
            </a:r>
            <a:r>
              <a:rPr lang="en-IN" sz="2000" dirty="0" smtClean="0"/>
              <a:t>.</a:t>
            </a:r>
            <a:endParaRPr lang="en-IN" sz="2000" dirty="0"/>
          </a:p>
        </p:txBody>
      </p:sp>
    </p:spTree>
    <p:extLst>
      <p:ext uri="{BB962C8B-B14F-4D97-AF65-F5344CB8AC3E}">
        <p14:creationId xmlns:p14="http://schemas.microsoft.com/office/powerpoint/2010/main" val="190484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455" y="365126"/>
            <a:ext cx="10984345" cy="521566"/>
          </a:xfrm>
        </p:spPr>
        <p:txBody>
          <a:bodyPr>
            <a:normAutofit fontScale="90000"/>
          </a:bodyPr>
          <a:lstStyle/>
          <a:p>
            <a:r>
              <a:rPr lang="en-GB" b="1" dirty="0"/>
              <a:t>8</a:t>
            </a:r>
            <a:r>
              <a:rPr lang="en-GB" b="1" dirty="0" smtClean="0"/>
              <a:t>.Time of Day (</a:t>
            </a:r>
            <a:r>
              <a:rPr lang="en-GB" b="1" dirty="0" err="1" smtClean="0"/>
              <a:t>ToD</a:t>
            </a:r>
            <a:r>
              <a:rPr lang="en-GB" b="1" dirty="0" smtClean="0"/>
              <a:t>) Tariff</a:t>
            </a:r>
            <a:endParaRPr lang="en-IN" b="1" dirty="0"/>
          </a:p>
        </p:txBody>
      </p:sp>
      <p:sp>
        <p:nvSpPr>
          <p:cNvPr id="3" name="Content Placeholder 2"/>
          <p:cNvSpPr>
            <a:spLocks noGrp="1"/>
          </p:cNvSpPr>
          <p:nvPr>
            <p:ph idx="1"/>
          </p:nvPr>
        </p:nvSpPr>
        <p:spPr>
          <a:xfrm>
            <a:off x="508001" y="1062182"/>
            <a:ext cx="10845799" cy="5532582"/>
          </a:xfrm>
        </p:spPr>
        <p:txBody>
          <a:bodyPr>
            <a:normAutofit/>
          </a:bodyPr>
          <a:lstStyle/>
          <a:p>
            <a:pPr algn="just">
              <a:lnSpc>
                <a:spcPct val="150000"/>
              </a:lnSpc>
            </a:pPr>
            <a:r>
              <a:rPr lang="en-IN" sz="2000" dirty="0" err="1"/>
              <a:t>ToD</a:t>
            </a:r>
            <a:r>
              <a:rPr lang="en-IN" sz="2000" dirty="0"/>
              <a:t> tariff, during the peak period of the day, for Commercial and Industrial consumers shall not be less than 1.20 times the normal tariff and for other consumers it shall not be less than 1.10 times the normal tariff.</a:t>
            </a:r>
          </a:p>
          <a:p>
            <a:pPr algn="just">
              <a:lnSpc>
                <a:spcPct val="150000"/>
              </a:lnSpc>
            </a:pPr>
            <a:r>
              <a:rPr lang="en-IN" sz="2000" dirty="0"/>
              <a:t>Tariff for solar hours, of the day, to be specified by the State Commission shall be at least twenty percent (20%) less than the normal tariff for that category of consumers.</a:t>
            </a:r>
          </a:p>
          <a:p>
            <a:pPr algn="just">
              <a:lnSpc>
                <a:spcPct val="150000"/>
              </a:lnSpc>
            </a:pPr>
            <a:r>
              <a:rPr lang="en-IN" sz="2000" dirty="0" err="1"/>
              <a:t>ToD</a:t>
            </a:r>
            <a:r>
              <a:rPr lang="en-IN" sz="2000" dirty="0"/>
              <a:t> tariff shall be applicable </a:t>
            </a:r>
            <a:r>
              <a:rPr lang="en-IN" sz="2000" dirty="0" smtClean="0"/>
              <a:t>on </a:t>
            </a:r>
            <a:r>
              <a:rPr lang="en-IN" sz="2000" dirty="0"/>
              <a:t>energy charge component of the normal tariff</a:t>
            </a:r>
            <a:r>
              <a:rPr lang="en-IN" sz="2000" dirty="0" smtClean="0"/>
              <a:t>.</a:t>
            </a:r>
          </a:p>
          <a:p>
            <a:pPr algn="just">
              <a:lnSpc>
                <a:spcPct val="150000"/>
              </a:lnSpc>
            </a:pPr>
            <a:endParaRPr lang="en-IN" sz="2000" dirty="0"/>
          </a:p>
        </p:txBody>
      </p:sp>
    </p:spTree>
    <p:extLst>
      <p:ext uri="{BB962C8B-B14F-4D97-AF65-F5344CB8AC3E}">
        <p14:creationId xmlns:p14="http://schemas.microsoft.com/office/powerpoint/2010/main" val="2292528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455" y="232391"/>
            <a:ext cx="10984345" cy="521566"/>
          </a:xfrm>
        </p:spPr>
        <p:txBody>
          <a:bodyPr>
            <a:normAutofit fontScale="90000"/>
          </a:bodyPr>
          <a:lstStyle/>
          <a:p>
            <a:r>
              <a:rPr lang="en-GB" b="1" dirty="0"/>
              <a:t>8</a:t>
            </a:r>
            <a:r>
              <a:rPr lang="en-GB" b="1" dirty="0" smtClean="0"/>
              <a:t>.Time of Day (</a:t>
            </a:r>
            <a:r>
              <a:rPr lang="en-GB" b="1" dirty="0" err="1" smtClean="0"/>
              <a:t>ToD</a:t>
            </a:r>
            <a:r>
              <a:rPr lang="en-GB" b="1" dirty="0" smtClean="0"/>
              <a:t>) Tariff</a:t>
            </a:r>
            <a:endParaRPr lang="en-IN" b="1" dirty="0"/>
          </a:p>
        </p:txBody>
      </p:sp>
      <p:sp>
        <p:nvSpPr>
          <p:cNvPr id="3" name="Content Placeholder 2"/>
          <p:cNvSpPr>
            <a:spLocks noGrp="1"/>
          </p:cNvSpPr>
          <p:nvPr>
            <p:ph idx="1"/>
          </p:nvPr>
        </p:nvSpPr>
        <p:spPr>
          <a:xfrm>
            <a:off x="438727" y="753957"/>
            <a:ext cx="11463221" cy="5986056"/>
          </a:xfrm>
        </p:spPr>
        <p:txBody>
          <a:bodyPr>
            <a:normAutofit fontScale="92500" lnSpcReduction="20000"/>
          </a:bodyPr>
          <a:lstStyle/>
          <a:p>
            <a:pPr marL="0" indent="0" algn="just">
              <a:lnSpc>
                <a:spcPct val="150000"/>
              </a:lnSpc>
              <a:buNone/>
            </a:pPr>
            <a:r>
              <a:rPr lang="en-IN" sz="2000" b="1" u="sng" dirty="0"/>
              <a:t>Advantages of </a:t>
            </a:r>
            <a:r>
              <a:rPr lang="en-IN" sz="2000" b="1" u="sng" dirty="0" err="1"/>
              <a:t>ToD</a:t>
            </a:r>
            <a:endParaRPr lang="en-IN" sz="2000" b="1" u="sng" dirty="0"/>
          </a:p>
          <a:p>
            <a:pPr algn="just">
              <a:lnSpc>
                <a:spcPct val="160000"/>
              </a:lnSpc>
            </a:pPr>
            <a:r>
              <a:rPr lang="en-IN" sz="2000" dirty="0" smtClean="0"/>
              <a:t>The </a:t>
            </a:r>
            <a:r>
              <a:rPr lang="en-IN" sz="2000" dirty="0" err="1"/>
              <a:t>ToD</a:t>
            </a:r>
            <a:r>
              <a:rPr lang="en-IN" sz="2000" dirty="0"/>
              <a:t> tariff comprising separate tariffs for peak hours, solar hours and normal hours, sends price signals to consumers to manage their load in accordance with the Tariff. </a:t>
            </a:r>
            <a:endParaRPr lang="en-IN" sz="2000" dirty="0" smtClean="0"/>
          </a:p>
          <a:p>
            <a:pPr algn="just">
              <a:lnSpc>
                <a:spcPct val="160000"/>
              </a:lnSpc>
            </a:pPr>
            <a:r>
              <a:rPr lang="en-IN" sz="2000" dirty="0" smtClean="0"/>
              <a:t>Since</a:t>
            </a:r>
            <a:r>
              <a:rPr lang="en-IN" sz="2000" dirty="0"/>
              <a:t>, the tariff during the solar hours will be at least 20% less than the normal tariff, the consumer can shift consumption during solar hours when power cost is less and can be benefitted.</a:t>
            </a:r>
          </a:p>
          <a:p>
            <a:pPr algn="just">
              <a:lnSpc>
                <a:spcPct val="160000"/>
              </a:lnSpc>
            </a:pPr>
            <a:r>
              <a:rPr lang="en-IN" sz="2000" dirty="0"/>
              <a:t>With awareness and effective utilisation of </a:t>
            </a:r>
            <a:r>
              <a:rPr lang="en-IN" sz="2000" dirty="0" err="1"/>
              <a:t>ToD</a:t>
            </a:r>
            <a:r>
              <a:rPr lang="en-IN" sz="2000" dirty="0"/>
              <a:t> tariff mechanism, consumers can reduce their expenditure on electricity consumption.</a:t>
            </a:r>
          </a:p>
          <a:p>
            <a:pPr algn="just">
              <a:lnSpc>
                <a:spcPct val="160000"/>
              </a:lnSpc>
            </a:pPr>
            <a:r>
              <a:rPr lang="en-IN" sz="2000" dirty="0"/>
              <a:t>It optimizes generation capacity, helps utilities in maintaining load– generation balance and in reducing financial burden for arranging costly power to meet peak load, which ultimately would be beneficial to the end consumers.</a:t>
            </a:r>
          </a:p>
          <a:p>
            <a:pPr algn="just">
              <a:lnSpc>
                <a:spcPct val="160000"/>
              </a:lnSpc>
            </a:pPr>
            <a:r>
              <a:rPr lang="en-IN" sz="2000" dirty="0"/>
              <a:t>It also improves the management of renewable generation fluctuations and incentivises more consumption during the periods of Renewable Energy generation, thereby providing benefits to consumers with availability of reliable and cleaner power at reasonable </a:t>
            </a:r>
            <a:r>
              <a:rPr lang="en-IN" sz="2000" dirty="0" smtClean="0"/>
              <a:t>rates</a:t>
            </a:r>
            <a:r>
              <a:rPr lang="en-IN" sz="2000" dirty="0"/>
              <a:t>.</a:t>
            </a:r>
          </a:p>
        </p:txBody>
      </p:sp>
    </p:spTree>
    <p:extLst>
      <p:ext uri="{BB962C8B-B14F-4D97-AF65-F5344CB8AC3E}">
        <p14:creationId xmlns:p14="http://schemas.microsoft.com/office/powerpoint/2010/main" val="215572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3" y="365125"/>
            <a:ext cx="10827327" cy="927966"/>
          </a:xfrm>
        </p:spPr>
        <p:txBody>
          <a:bodyPr/>
          <a:lstStyle/>
          <a:p>
            <a:r>
              <a:rPr lang="en-GB" b="1" dirty="0"/>
              <a:t>Power Factor:</a:t>
            </a:r>
            <a:endParaRPr lang="en-IN" b="1" dirty="0"/>
          </a:p>
        </p:txBody>
      </p:sp>
      <p:sp>
        <p:nvSpPr>
          <p:cNvPr id="3" name="Content Placeholder 2"/>
          <p:cNvSpPr>
            <a:spLocks noGrp="1"/>
          </p:cNvSpPr>
          <p:nvPr>
            <p:ph idx="1"/>
          </p:nvPr>
        </p:nvSpPr>
        <p:spPr>
          <a:xfrm>
            <a:off x="838199" y="1450109"/>
            <a:ext cx="10827327" cy="4978400"/>
          </a:xfrm>
        </p:spPr>
        <p:txBody>
          <a:bodyPr/>
          <a:lstStyle/>
          <a:p>
            <a:pPr algn="just"/>
            <a:r>
              <a:rPr lang="en-GB" dirty="0"/>
              <a:t>The cosine of angle between voltage and current in an </a:t>
            </a:r>
            <a:r>
              <a:rPr lang="en-GB" dirty="0" err="1"/>
              <a:t>a.c</a:t>
            </a:r>
            <a:r>
              <a:rPr lang="en-GB" dirty="0"/>
              <a:t>. circuit is known as power factor. </a:t>
            </a:r>
          </a:p>
          <a:p>
            <a:pPr algn="just"/>
            <a:r>
              <a:rPr lang="en-GB" dirty="0"/>
              <a:t>In an </a:t>
            </a:r>
            <a:r>
              <a:rPr lang="en-GB" dirty="0" err="1"/>
              <a:t>a.c</a:t>
            </a:r>
            <a:r>
              <a:rPr lang="en-GB" dirty="0"/>
              <a:t>. circuit, there is generally a phase difference φ between voltage and current. </a:t>
            </a:r>
          </a:p>
          <a:p>
            <a:pPr algn="just"/>
            <a:r>
              <a:rPr lang="en-GB" dirty="0"/>
              <a:t>The term cos φ is called the power factor of the circuit.</a:t>
            </a:r>
          </a:p>
          <a:p>
            <a:pPr algn="just"/>
            <a:r>
              <a:rPr lang="en-GB" dirty="0"/>
              <a:t> If the circuit is inductive, the current lags behind the voltage and the power factor is referred to as lagging.</a:t>
            </a:r>
          </a:p>
          <a:p>
            <a:pPr algn="just"/>
            <a:r>
              <a:rPr lang="en-GB" dirty="0"/>
              <a:t> However, in a capacitive circuit, current leads the volt age and power factor is said to be leading</a:t>
            </a:r>
            <a:endParaRPr lang="en-IN" dirty="0"/>
          </a:p>
        </p:txBody>
      </p:sp>
    </p:spTree>
    <p:extLst>
      <p:ext uri="{BB962C8B-B14F-4D97-AF65-F5344CB8AC3E}">
        <p14:creationId xmlns:p14="http://schemas.microsoft.com/office/powerpoint/2010/main" val="2112166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4181" y="314037"/>
            <a:ext cx="11166764" cy="6160653"/>
          </a:xfrm>
          <a:prstGeom prst="rect">
            <a:avLst/>
          </a:prstGeom>
        </p:spPr>
      </p:pic>
    </p:spTree>
    <p:extLst>
      <p:ext uri="{BB962C8B-B14F-4D97-AF65-F5344CB8AC3E}">
        <p14:creationId xmlns:p14="http://schemas.microsoft.com/office/powerpoint/2010/main" val="406539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Tariff</a:t>
            </a:r>
            <a:br>
              <a:rPr lang="en-GB"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200" y="1274619"/>
            <a:ext cx="10515600" cy="5301672"/>
          </a:xfrm>
        </p:spPr>
        <p:txBody>
          <a:bodyPr>
            <a:normAutofit/>
          </a:bodyPr>
          <a:lstStyle/>
          <a:p>
            <a:pPr algn="just"/>
            <a:r>
              <a:rPr lang="en-GB" dirty="0"/>
              <a:t>The rate at which electrical energy is supplied to a consumer is known as tariff.</a:t>
            </a:r>
          </a:p>
          <a:p>
            <a:pPr algn="just"/>
            <a:r>
              <a:rPr lang="en-GB" dirty="0"/>
              <a:t>Although tariff should include the total cost of producing and supplying electrical energy plus the profit, yet it cannot be the same for all types of consumers. It is because the cost of producing electrical energy depends to a considerable extent upon the magnitude of electrical energy consumed by the user and his load conditions. </a:t>
            </a:r>
          </a:p>
          <a:p>
            <a:pPr algn="just"/>
            <a:r>
              <a:rPr lang="en-GB" dirty="0"/>
              <a:t>Therefore, in all fairness, due consideration has to be given to different types of consumers (e.g., industrial, domestic and commercial) while fixing the tariff. This makes the problem of suitable rate making highly complicated. </a:t>
            </a:r>
          </a:p>
        </p:txBody>
      </p:sp>
    </p:spTree>
    <p:extLst>
      <p:ext uri="{BB962C8B-B14F-4D97-AF65-F5344CB8AC3E}">
        <p14:creationId xmlns:p14="http://schemas.microsoft.com/office/powerpoint/2010/main" val="590082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4109" y="378691"/>
            <a:ext cx="11111345" cy="6040581"/>
          </a:xfrm>
          <a:prstGeom prst="rect">
            <a:avLst/>
          </a:prstGeom>
        </p:spPr>
      </p:pic>
    </p:spTree>
    <p:extLst>
      <p:ext uri="{BB962C8B-B14F-4D97-AF65-F5344CB8AC3E}">
        <p14:creationId xmlns:p14="http://schemas.microsoft.com/office/powerpoint/2010/main" val="1282293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1964" y="471055"/>
            <a:ext cx="10898909" cy="5726545"/>
          </a:xfrm>
          <a:prstGeom prst="rect">
            <a:avLst/>
          </a:prstGeom>
        </p:spPr>
      </p:pic>
    </p:spTree>
    <p:extLst>
      <p:ext uri="{BB962C8B-B14F-4D97-AF65-F5344CB8AC3E}">
        <p14:creationId xmlns:p14="http://schemas.microsoft.com/office/powerpoint/2010/main" val="2628457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2583" y="471055"/>
            <a:ext cx="11037454" cy="6216071"/>
          </a:xfrm>
          <a:prstGeom prst="rect">
            <a:avLst/>
          </a:prstGeom>
        </p:spPr>
      </p:pic>
    </p:spTree>
    <p:extLst>
      <p:ext uri="{BB962C8B-B14F-4D97-AF65-F5344CB8AC3E}">
        <p14:creationId xmlns:p14="http://schemas.microsoft.com/office/powerpoint/2010/main" val="3322824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2758"/>
          <a:stretch/>
        </p:blipFill>
        <p:spPr>
          <a:xfrm>
            <a:off x="544945" y="480291"/>
            <a:ext cx="11453091" cy="5227781"/>
          </a:xfrm>
          <a:prstGeom prst="rect">
            <a:avLst/>
          </a:prstGeom>
        </p:spPr>
      </p:pic>
    </p:spTree>
    <p:extLst>
      <p:ext uri="{BB962C8B-B14F-4D97-AF65-F5344CB8AC3E}">
        <p14:creationId xmlns:p14="http://schemas.microsoft.com/office/powerpoint/2010/main" val="505367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5988" y="3428996"/>
            <a:ext cx="23" cy="8"/>
          </a:xfrm>
          <a:prstGeom prst="rect">
            <a:avLst/>
          </a:prstGeom>
        </p:spPr>
      </p:pic>
      <p:pic>
        <p:nvPicPr>
          <p:cNvPr id="3" name="Picture 2"/>
          <p:cNvPicPr>
            <a:picLocks noChangeAspect="1"/>
          </p:cNvPicPr>
          <p:nvPr/>
        </p:nvPicPr>
        <p:blipFill>
          <a:blip r:embed="rId3"/>
          <a:stretch>
            <a:fillRect/>
          </a:stretch>
        </p:blipFill>
        <p:spPr>
          <a:xfrm>
            <a:off x="314036" y="406400"/>
            <a:ext cx="11536219" cy="5430982"/>
          </a:xfrm>
          <a:prstGeom prst="rect">
            <a:avLst/>
          </a:prstGeom>
        </p:spPr>
      </p:pic>
    </p:spTree>
    <p:extLst>
      <p:ext uri="{BB962C8B-B14F-4D97-AF65-F5344CB8AC3E}">
        <p14:creationId xmlns:p14="http://schemas.microsoft.com/office/powerpoint/2010/main" val="40789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236" y="581891"/>
            <a:ext cx="10658763" cy="5495636"/>
          </a:xfrm>
          <a:prstGeom prst="rect">
            <a:avLst/>
          </a:prstGeom>
        </p:spPr>
      </p:pic>
    </p:spTree>
    <p:extLst>
      <p:ext uri="{BB962C8B-B14F-4D97-AF65-F5344CB8AC3E}">
        <p14:creationId xmlns:p14="http://schemas.microsoft.com/office/powerpoint/2010/main" val="2525824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6" y="0"/>
            <a:ext cx="10150763" cy="1057275"/>
          </a:xfrm>
        </p:spPr>
        <p:txBody>
          <a:bodyPr/>
          <a:lstStyle/>
          <a:p>
            <a:r>
              <a:rPr lang="en-GB" b="1" dirty="0"/>
              <a:t>Static capacitor</a:t>
            </a:r>
            <a:r>
              <a:rPr lang="en-GB" dirty="0"/>
              <a:t>.</a:t>
            </a:r>
            <a:endParaRPr lang="en-IN" dirty="0"/>
          </a:p>
        </p:txBody>
      </p:sp>
      <p:sp>
        <p:nvSpPr>
          <p:cNvPr id="3" name="Content Placeholder 2"/>
          <p:cNvSpPr>
            <a:spLocks noGrp="1"/>
          </p:cNvSpPr>
          <p:nvPr>
            <p:ph idx="1"/>
          </p:nvPr>
        </p:nvSpPr>
        <p:spPr>
          <a:xfrm>
            <a:off x="341746" y="1057275"/>
            <a:ext cx="11628581" cy="5611380"/>
          </a:xfrm>
        </p:spPr>
        <p:txBody>
          <a:bodyPr>
            <a:normAutofit fontScale="85000" lnSpcReduction="20000"/>
          </a:bodyPr>
          <a:lstStyle/>
          <a:p>
            <a:pPr algn="just"/>
            <a:r>
              <a:rPr lang="en-GB" dirty="0"/>
              <a:t>The power factor can be improved by connecting capacitors in parallel with the equipment operating at lagging power factor. </a:t>
            </a:r>
          </a:p>
          <a:p>
            <a:pPr algn="just"/>
            <a:r>
              <a:rPr lang="en-GB" dirty="0"/>
              <a:t>The capacitor (generally known as static capacitor) draws a leading current and partly or completely neutralises the lagging reactive component of load current. This raises the power factor of the load.</a:t>
            </a:r>
          </a:p>
          <a:p>
            <a:pPr algn="just"/>
            <a:r>
              <a:rPr lang="en-GB" dirty="0"/>
              <a:t>For three-phase loads, the capacitors can be connected in delta or star as shown in Fig</a:t>
            </a:r>
          </a:p>
          <a:p>
            <a:pPr marL="0" indent="0" algn="just">
              <a:buNone/>
            </a:pPr>
            <a:r>
              <a:rPr lang="en-GB" b="1" dirty="0"/>
              <a:t>Advantages </a:t>
            </a:r>
          </a:p>
          <a:p>
            <a:pPr marL="571500" indent="-571500" algn="just">
              <a:buAutoNum type="romanLcParenBoth"/>
            </a:pPr>
            <a:r>
              <a:rPr lang="en-GB" dirty="0"/>
              <a:t>They have low losses. </a:t>
            </a:r>
          </a:p>
          <a:p>
            <a:pPr marL="571500" indent="-571500" algn="just">
              <a:buAutoNum type="romanLcParenBoth"/>
            </a:pPr>
            <a:r>
              <a:rPr lang="en-GB" dirty="0"/>
              <a:t> They require little maintenance as there are no rotating parts. </a:t>
            </a:r>
          </a:p>
          <a:p>
            <a:pPr marL="571500" indent="-571500" algn="just">
              <a:buAutoNum type="romanLcParenBoth"/>
            </a:pPr>
            <a:r>
              <a:rPr lang="en-GB" dirty="0"/>
              <a:t>They can be easily installed as they are light and require no foundation. </a:t>
            </a:r>
          </a:p>
          <a:p>
            <a:pPr marL="571500" indent="-571500" algn="just">
              <a:buAutoNum type="romanLcParenBoth"/>
            </a:pPr>
            <a:r>
              <a:rPr lang="en-GB" dirty="0"/>
              <a:t>They can work under ordinary atmospheric conditions.</a:t>
            </a:r>
          </a:p>
          <a:p>
            <a:pPr marL="0" indent="0" algn="just">
              <a:buNone/>
            </a:pPr>
            <a:r>
              <a:rPr lang="en-GB" dirty="0"/>
              <a:t> </a:t>
            </a:r>
            <a:r>
              <a:rPr lang="en-GB" b="1" dirty="0"/>
              <a:t>Disadvantages</a:t>
            </a:r>
          </a:p>
          <a:p>
            <a:pPr marL="0" indent="0" algn="just">
              <a:buNone/>
            </a:pPr>
            <a:r>
              <a:rPr lang="en-GB" dirty="0"/>
              <a:t> (</a:t>
            </a:r>
            <a:r>
              <a:rPr lang="en-GB" dirty="0" err="1"/>
              <a:t>i</a:t>
            </a:r>
            <a:r>
              <a:rPr lang="en-GB" dirty="0"/>
              <a:t>) They have short service life ranging from 8 to 10 years.</a:t>
            </a:r>
          </a:p>
          <a:p>
            <a:pPr marL="0" indent="0" algn="just">
              <a:buNone/>
            </a:pPr>
            <a:r>
              <a:rPr lang="en-GB" dirty="0"/>
              <a:t> (ii) They are easily damaged if the voltage exceeds the rated value. </a:t>
            </a:r>
          </a:p>
          <a:p>
            <a:pPr marL="0" indent="0" algn="just">
              <a:buNone/>
            </a:pPr>
            <a:r>
              <a:rPr lang="en-GB" dirty="0"/>
              <a:t>(iii) Once the capacitors are damaged, their repair is uneconomical</a:t>
            </a:r>
            <a:endParaRPr lang="en-IN" dirty="0"/>
          </a:p>
        </p:txBody>
      </p:sp>
    </p:spTree>
    <p:extLst>
      <p:ext uri="{BB962C8B-B14F-4D97-AF65-F5344CB8AC3E}">
        <p14:creationId xmlns:p14="http://schemas.microsoft.com/office/powerpoint/2010/main" val="3246702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7339" t="1" r="13658" b="-1832"/>
          <a:stretch/>
        </p:blipFill>
        <p:spPr>
          <a:xfrm>
            <a:off x="683492" y="544946"/>
            <a:ext cx="9818254" cy="5911272"/>
          </a:xfrm>
          <a:prstGeom prst="rect">
            <a:avLst/>
          </a:prstGeom>
        </p:spPr>
      </p:pic>
    </p:spTree>
    <p:extLst>
      <p:ext uri="{BB962C8B-B14F-4D97-AF65-F5344CB8AC3E}">
        <p14:creationId xmlns:p14="http://schemas.microsoft.com/office/powerpoint/2010/main" val="698520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8691" y="1182255"/>
            <a:ext cx="10871200" cy="3549610"/>
          </a:xfrm>
          <a:prstGeom prst="rect">
            <a:avLst/>
          </a:prstGeom>
        </p:spPr>
      </p:pic>
    </p:spTree>
    <p:extLst>
      <p:ext uri="{BB962C8B-B14F-4D97-AF65-F5344CB8AC3E}">
        <p14:creationId xmlns:p14="http://schemas.microsoft.com/office/powerpoint/2010/main" val="339099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5996" y="0"/>
            <a:ext cx="7" cy="6858000"/>
          </a:xfrm>
          <a:prstGeom prst="rect">
            <a:avLst/>
          </a:prstGeom>
        </p:spPr>
      </p:pic>
      <p:pic>
        <p:nvPicPr>
          <p:cNvPr id="3" name="Picture 2"/>
          <p:cNvPicPr>
            <a:picLocks noChangeAspect="1"/>
          </p:cNvPicPr>
          <p:nvPr/>
        </p:nvPicPr>
        <p:blipFill rotWithShape="1">
          <a:blip r:embed="rId3"/>
          <a:srcRect r="1140" b="2606"/>
          <a:stretch/>
        </p:blipFill>
        <p:spPr>
          <a:xfrm>
            <a:off x="508000" y="332509"/>
            <a:ext cx="10806545" cy="6188364"/>
          </a:xfrm>
          <a:prstGeom prst="rect">
            <a:avLst/>
          </a:prstGeom>
        </p:spPr>
      </p:pic>
    </p:spTree>
    <p:extLst>
      <p:ext uri="{BB962C8B-B14F-4D97-AF65-F5344CB8AC3E}">
        <p14:creationId xmlns:p14="http://schemas.microsoft.com/office/powerpoint/2010/main" val="415049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 of tariff</a:t>
            </a:r>
          </a:p>
        </p:txBody>
      </p:sp>
      <p:sp>
        <p:nvSpPr>
          <p:cNvPr id="3" name="Content Placeholder 2"/>
          <p:cNvSpPr>
            <a:spLocks noGrp="1"/>
          </p:cNvSpPr>
          <p:nvPr>
            <p:ph idx="1"/>
          </p:nvPr>
        </p:nvSpPr>
        <p:spPr>
          <a:xfrm>
            <a:off x="838199" y="1496292"/>
            <a:ext cx="10762673" cy="4904508"/>
          </a:xfrm>
        </p:spPr>
        <p:txBody>
          <a:bodyPr/>
          <a:lstStyle/>
          <a:p>
            <a:pPr marL="0" indent="0" algn="just">
              <a:buNone/>
            </a:pPr>
            <a:r>
              <a:rPr lang="en-GB" dirty="0"/>
              <a:t>Like other commodities, electrical energy is also sold at such a rate so that it not only returns the cost but also earns reasonable profit. Therefore, a tariff should include the following items :</a:t>
            </a:r>
          </a:p>
          <a:p>
            <a:pPr marL="0" indent="0" algn="just">
              <a:buNone/>
            </a:pPr>
            <a:endParaRPr lang="en-GB" dirty="0"/>
          </a:p>
          <a:p>
            <a:pPr marL="0" indent="0" algn="just">
              <a:buNone/>
            </a:pPr>
            <a:r>
              <a:rPr lang="en-GB" dirty="0"/>
              <a:t> (</a:t>
            </a:r>
            <a:r>
              <a:rPr lang="en-GB" dirty="0" err="1"/>
              <a:t>i</a:t>
            </a:r>
            <a:r>
              <a:rPr lang="en-GB" dirty="0"/>
              <a:t>) Recovery of cost of producing electrical energy at the power station. </a:t>
            </a:r>
          </a:p>
          <a:p>
            <a:pPr marL="0" indent="0" algn="just">
              <a:buNone/>
            </a:pPr>
            <a:r>
              <a:rPr lang="en-GB" dirty="0"/>
              <a:t>(ii) Recovery of cost on the capital investment in transmission and distribution systems. </a:t>
            </a:r>
          </a:p>
          <a:p>
            <a:pPr marL="0" indent="0" algn="just">
              <a:buNone/>
            </a:pPr>
            <a:r>
              <a:rPr lang="en-GB" dirty="0"/>
              <a:t>(iii) Recovery of cost of operation and maintenance of supply of electrical energy e.g., metering equipment, billing etc.</a:t>
            </a:r>
          </a:p>
          <a:p>
            <a:pPr marL="0" indent="0" algn="just">
              <a:buNone/>
            </a:pPr>
            <a:r>
              <a:rPr lang="en-GB" dirty="0"/>
              <a:t> (iv) A suitable profit on the capital investment.</a:t>
            </a:r>
            <a:endParaRPr lang="en-IN" dirty="0"/>
          </a:p>
        </p:txBody>
      </p:sp>
    </p:spTree>
    <p:extLst>
      <p:ext uri="{BB962C8B-B14F-4D97-AF65-F5344CB8AC3E}">
        <p14:creationId xmlns:p14="http://schemas.microsoft.com/office/powerpoint/2010/main" val="74293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28" y="134217"/>
            <a:ext cx="9497290" cy="724766"/>
          </a:xfrm>
        </p:spPr>
        <p:txBody>
          <a:bodyPr/>
          <a:lstStyle/>
          <a:p>
            <a:r>
              <a:rPr lang="en-GB" b="1" dirty="0"/>
              <a:t>Most Economical Power Factor</a:t>
            </a:r>
            <a:endParaRPr lang="en-IN" b="1" dirty="0"/>
          </a:p>
        </p:txBody>
      </p:sp>
      <p:sp>
        <p:nvSpPr>
          <p:cNvPr id="3" name="Content Placeholder 2"/>
          <p:cNvSpPr>
            <a:spLocks noGrp="1"/>
          </p:cNvSpPr>
          <p:nvPr>
            <p:ph idx="1"/>
          </p:nvPr>
        </p:nvSpPr>
        <p:spPr>
          <a:xfrm>
            <a:off x="210128" y="988291"/>
            <a:ext cx="11259128" cy="5107709"/>
          </a:xfrm>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If a consumer improves the power factor, there is reduction in his maximum kVA demand and hence there will be annual saving over the maximum demand charges.</a:t>
            </a:r>
          </a:p>
          <a:p>
            <a:pPr algn="just"/>
            <a:r>
              <a:rPr lang="en-GB" dirty="0">
                <a:latin typeface="Times New Roman" panose="02020603050405020304" pitchFamily="18" charset="0"/>
                <a:cs typeface="Times New Roman" panose="02020603050405020304" pitchFamily="18" charset="0"/>
              </a:rPr>
              <a:t>However, when power factor is improved, it involves capital investment on the power factor correction equipment. The consumer will incur expenditure every year in the shape of annual interest and depreciation on the investment made over the </a:t>
            </a:r>
            <a:r>
              <a:rPr lang="en-GB" dirty="0" err="1">
                <a:latin typeface="Times New Roman" panose="02020603050405020304" pitchFamily="18" charset="0"/>
                <a:cs typeface="Times New Roman" panose="02020603050405020304" pitchFamily="18" charset="0"/>
              </a:rPr>
              <a:t>p.f</a:t>
            </a:r>
            <a:r>
              <a:rPr lang="en-GB" dirty="0">
                <a:latin typeface="Times New Roman" panose="02020603050405020304" pitchFamily="18" charset="0"/>
                <a:cs typeface="Times New Roman" panose="02020603050405020304" pitchFamily="18" charset="0"/>
              </a:rPr>
              <a:t>. correction equipment. </a:t>
            </a:r>
          </a:p>
          <a:p>
            <a:pPr algn="just"/>
            <a:r>
              <a:rPr lang="en-GB" dirty="0">
                <a:latin typeface="Times New Roman" panose="02020603050405020304" pitchFamily="18" charset="0"/>
                <a:cs typeface="Times New Roman" panose="02020603050405020304" pitchFamily="18" charset="0"/>
              </a:rPr>
              <a:t>Therefore, the net annual saving will be equal to the annual saving in maximum demand charges minus annual expenditure incurred on </a:t>
            </a:r>
            <a:r>
              <a:rPr lang="en-GB" dirty="0" err="1">
                <a:latin typeface="Times New Roman" panose="02020603050405020304" pitchFamily="18" charset="0"/>
                <a:cs typeface="Times New Roman" panose="02020603050405020304" pitchFamily="18" charset="0"/>
              </a:rPr>
              <a:t>p.f</a:t>
            </a:r>
            <a:r>
              <a:rPr lang="en-GB" dirty="0">
                <a:latin typeface="Times New Roman" panose="02020603050405020304" pitchFamily="18" charset="0"/>
                <a:cs typeface="Times New Roman" panose="02020603050405020304" pitchFamily="18" charset="0"/>
              </a:rPr>
              <a:t>. correction equipment. </a:t>
            </a:r>
          </a:p>
          <a:p>
            <a:pPr algn="just"/>
            <a:r>
              <a:rPr lang="en-GB" dirty="0">
                <a:latin typeface="Times New Roman" panose="02020603050405020304" pitchFamily="18" charset="0"/>
                <a:cs typeface="Times New Roman" panose="02020603050405020304" pitchFamily="18" charset="0"/>
              </a:rPr>
              <a:t>The value to which the power factor should be improved so as to have maximum net annual saving is known as the most economical power factor.     </a:t>
            </a:r>
          </a:p>
          <a:p>
            <a:pPr marL="0" indent="0" algn="just">
              <a:buNone/>
            </a:pPr>
            <a:r>
              <a:rPr lang="en-GB" dirty="0">
                <a:latin typeface="Times New Roman" panose="02020603050405020304" pitchFamily="18" charset="0"/>
                <a:cs typeface="Times New Roman" panose="02020603050405020304" pitchFamily="18" charset="0"/>
              </a:rPr>
              <a:t>     Consider a consumer taking a peak load of P kW at a power factor of cos φ1and charged at a rate of </a:t>
            </a:r>
            <a:r>
              <a:rPr lang="en-GB" dirty="0" err="1">
                <a:latin typeface="Times New Roman" panose="02020603050405020304" pitchFamily="18" charset="0"/>
                <a:cs typeface="Times New Roman" panose="02020603050405020304" pitchFamily="18" charset="0"/>
              </a:rPr>
              <a:t>Rs</a:t>
            </a:r>
            <a:r>
              <a:rPr lang="en-GB" dirty="0">
                <a:latin typeface="Times New Roman" panose="02020603050405020304" pitchFamily="18" charset="0"/>
                <a:cs typeface="Times New Roman" panose="02020603050405020304" pitchFamily="18" charset="0"/>
              </a:rPr>
              <a:t> x per kVA of maximum demand per annum. Suppose the consumer improves the power factor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139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0873" y="0"/>
            <a:ext cx="8275782" cy="6745080"/>
          </a:xfrm>
          <a:prstGeom prst="rect">
            <a:avLst/>
          </a:prstGeom>
        </p:spPr>
      </p:pic>
    </p:spTree>
    <p:extLst>
      <p:ext uri="{BB962C8B-B14F-4D97-AF65-F5344CB8AC3E}">
        <p14:creationId xmlns:p14="http://schemas.microsoft.com/office/powerpoint/2010/main" val="1016297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1476" y="369455"/>
            <a:ext cx="10219251" cy="4775200"/>
          </a:xfrm>
          <a:prstGeom prst="rect">
            <a:avLst/>
          </a:prstGeom>
        </p:spPr>
      </p:pic>
    </p:spTree>
    <p:extLst>
      <p:ext uri="{BB962C8B-B14F-4D97-AF65-F5344CB8AC3E}">
        <p14:creationId xmlns:p14="http://schemas.microsoft.com/office/powerpoint/2010/main" val="2297788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51345" y="609599"/>
            <a:ext cx="10686473" cy="4849091"/>
          </a:xfrm>
          <a:prstGeom prst="rect">
            <a:avLst/>
          </a:prstGeom>
        </p:spPr>
      </p:pic>
    </p:spTree>
    <p:extLst>
      <p:ext uri="{BB962C8B-B14F-4D97-AF65-F5344CB8AC3E}">
        <p14:creationId xmlns:p14="http://schemas.microsoft.com/office/powerpoint/2010/main" val="2676457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65018" y="498764"/>
            <a:ext cx="11009746" cy="5421745"/>
          </a:xfrm>
          <a:prstGeom prst="rect">
            <a:avLst/>
          </a:prstGeom>
        </p:spPr>
      </p:pic>
    </p:spTree>
    <p:extLst>
      <p:ext uri="{BB962C8B-B14F-4D97-AF65-F5344CB8AC3E}">
        <p14:creationId xmlns:p14="http://schemas.microsoft.com/office/powerpoint/2010/main" val="2778018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36945"/>
            <a:ext cx="10931236" cy="1325563"/>
          </a:xfrm>
        </p:spPr>
        <p:txBody>
          <a:bodyPr/>
          <a:lstStyle/>
          <a:p>
            <a:r>
              <a:rPr lang="en-GB" dirty="0"/>
              <a:t>Desirable Characteristics of a Tariff</a:t>
            </a:r>
            <a:endParaRPr lang="en-IN" dirty="0"/>
          </a:p>
        </p:txBody>
      </p:sp>
      <p:sp>
        <p:nvSpPr>
          <p:cNvPr id="3" name="Content Placeholder 2"/>
          <p:cNvSpPr>
            <a:spLocks noGrp="1"/>
          </p:cNvSpPr>
          <p:nvPr>
            <p:ph idx="1"/>
          </p:nvPr>
        </p:nvSpPr>
        <p:spPr>
          <a:xfrm>
            <a:off x="471055" y="1154545"/>
            <a:ext cx="11388436" cy="5467928"/>
          </a:xfrm>
        </p:spPr>
        <p:txBody>
          <a:bodyPr>
            <a:normAutofit fontScale="85000" lnSpcReduction="20000"/>
          </a:bodyPr>
          <a:lstStyle/>
          <a:p>
            <a:r>
              <a:rPr lang="en-GB" dirty="0"/>
              <a:t>A tariff must have the following desirable characteristics : </a:t>
            </a:r>
          </a:p>
          <a:p>
            <a:pPr marL="0" indent="0" algn="just">
              <a:lnSpc>
                <a:spcPct val="120000"/>
              </a:lnSpc>
              <a:buNone/>
            </a:pPr>
            <a:r>
              <a:rPr lang="en-GB" b="1" dirty="0"/>
              <a:t>(</a:t>
            </a:r>
            <a:r>
              <a:rPr lang="en-GB" b="1" dirty="0" err="1"/>
              <a:t>i</a:t>
            </a:r>
            <a:r>
              <a:rPr lang="en-GB" b="1" dirty="0"/>
              <a:t>) </a:t>
            </a:r>
            <a:r>
              <a:rPr lang="en-GB" sz="2900" b="1" dirty="0">
                <a:latin typeface="Times New Roman" panose="02020603050405020304" pitchFamily="18" charset="0"/>
                <a:cs typeface="Times New Roman" panose="02020603050405020304" pitchFamily="18" charset="0"/>
              </a:rPr>
              <a:t>Proper return </a:t>
            </a:r>
            <a:r>
              <a:rPr lang="en-GB" sz="2900" dirty="0">
                <a:latin typeface="Times New Roman" panose="02020603050405020304" pitchFamily="18" charset="0"/>
                <a:cs typeface="Times New Roman" panose="02020603050405020304" pitchFamily="18" charset="0"/>
              </a:rPr>
              <a:t>: The tariff should be such that it ensures the proper return from each consumer. In other words, the total receipts from the consumers must be equal to the cost of producing and supplying electrical energy plus reasonable profit. This will enable the electric supply company to ensure continuous and reliable service to the consumers.</a:t>
            </a:r>
          </a:p>
          <a:p>
            <a:pPr marL="0" indent="0" algn="just">
              <a:lnSpc>
                <a:spcPct val="120000"/>
              </a:lnSpc>
              <a:buNone/>
            </a:pPr>
            <a:r>
              <a:rPr lang="en-GB" sz="2900" dirty="0">
                <a:latin typeface="Times New Roman" panose="02020603050405020304" pitchFamily="18" charset="0"/>
                <a:cs typeface="Times New Roman" panose="02020603050405020304" pitchFamily="18" charset="0"/>
              </a:rPr>
              <a:t> </a:t>
            </a:r>
            <a:r>
              <a:rPr lang="en-GB" sz="2900" b="1" dirty="0">
                <a:latin typeface="Times New Roman" panose="02020603050405020304" pitchFamily="18" charset="0"/>
                <a:cs typeface="Times New Roman" panose="02020603050405020304" pitchFamily="18" charset="0"/>
              </a:rPr>
              <a:t>(ii) Fairness</a:t>
            </a:r>
            <a:r>
              <a:rPr lang="en-GB" sz="2900" dirty="0">
                <a:latin typeface="Times New Roman" panose="02020603050405020304" pitchFamily="18" charset="0"/>
                <a:cs typeface="Times New Roman" panose="02020603050405020304" pitchFamily="18" charset="0"/>
              </a:rPr>
              <a:t> : The tariff must be fair so that different types of consumers are satisfied with the rate of charge of electrical energy. Thus a big consumer should be charged at a lower rate than a small consumer. It is because increased energy consumption spreads the fixed charges over a greater number of units, thus reducing the overall cost of producing electrical energy. Similarly, a consumer whose load conditions do not deviate much from the ideal (i.e., non variable) should be charged at a lower* rate than the one whose load conditions change appreciably from the ideal. </a:t>
            </a:r>
          </a:p>
        </p:txBody>
      </p:sp>
    </p:spTree>
    <p:extLst>
      <p:ext uri="{BB962C8B-B14F-4D97-AF65-F5344CB8AC3E}">
        <p14:creationId xmlns:p14="http://schemas.microsoft.com/office/powerpoint/2010/main" val="468688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572655"/>
            <a:ext cx="11120582" cy="5604308"/>
          </a:xfrm>
        </p:spPr>
        <p:txBody>
          <a:bodyPr>
            <a:normAutofit lnSpcReduction="10000"/>
          </a:bodyPr>
          <a:lstStyle/>
          <a:p>
            <a:pPr marL="0" indent="0">
              <a:lnSpc>
                <a:spcPct val="120000"/>
              </a:lnSpc>
              <a:buNone/>
            </a:pPr>
            <a:r>
              <a:rPr lang="en-GB" b="1" dirty="0">
                <a:latin typeface="Times New Roman" panose="02020603050405020304" pitchFamily="18" charset="0"/>
                <a:cs typeface="Times New Roman" panose="02020603050405020304" pitchFamily="18" charset="0"/>
              </a:rPr>
              <a:t>iii) Simplicity </a:t>
            </a:r>
            <a:r>
              <a:rPr lang="en-GB" dirty="0">
                <a:latin typeface="Times New Roman" panose="02020603050405020304" pitchFamily="18" charset="0"/>
                <a:cs typeface="Times New Roman" panose="02020603050405020304" pitchFamily="18" charset="0"/>
              </a:rPr>
              <a:t>: The tariff should be simple so that an ordinary consumer can easily understand it. A complicated tariff may cause an opposition from the public which is generally distrust </a:t>
            </a:r>
            <a:r>
              <a:rPr lang="en-GB" dirty="0" err="1">
                <a:latin typeface="Times New Roman" panose="02020603050405020304" pitchFamily="18" charset="0"/>
                <a:cs typeface="Times New Roman" panose="02020603050405020304" pitchFamily="18" charset="0"/>
              </a:rPr>
              <a:t>ful</a:t>
            </a:r>
            <a:r>
              <a:rPr lang="en-GB" dirty="0">
                <a:latin typeface="Times New Roman" panose="02020603050405020304" pitchFamily="18" charset="0"/>
                <a:cs typeface="Times New Roman" panose="02020603050405020304" pitchFamily="18" charset="0"/>
              </a:rPr>
              <a:t> of supply companies.</a:t>
            </a:r>
          </a:p>
          <a:p>
            <a:pPr marL="0" indent="0" algn="just">
              <a:lnSpc>
                <a:spcPct val="120000"/>
              </a:lnSpc>
              <a:buNone/>
            </a:pPr>
            <a:r>
              <a:rPr lang="en-GB" b="1" dirty="0">
                <a:latin typeface="Times New Roman" panose="02020603050405020304" pitchFamily="18" charset="0"/>
                <a:cs typeface="Times New Roman" panose="02020603050405020304" pitchFamily="18" charset="0"/>
              </a:rPr>
              <a:t> (iv) Reasonable profit </a:t>
            </a:r>
            <a:r>
              <a:rPr lang="en-GB" dirty="0">
                <a:latin typeface="Times New Roman" panose="02020603050405020304" pitchFamily="18" charset="0"/>
                <a:cs typeface="Times New Roman" panose="02020603050405020304" pitchFamily="18" charset="0"/>
              </a:rPr>
              <a:t>: The profit element in the tariff should be reasonable. An electric supply company is a public utility company and generally enjoys the benefits of monopoly. There fore, the investment is relatively safe due to non-competition in the market. This calls for the profit to be restricted to 8% or so per annum.</a:t>
            </a:r>
          </a:p>
          <a:p>
            <a:pPr marL="0" indent="0" algn="just">
              <a:lnSpc>
                <a:spcPct val="120000"/>
              </a:lnSpc>
              <a:buNone/>
            </a:pPr>
            <a:r>
              <a:rPr lang="en-GB" b="1" dirty="0">
                <a:latin typeface="Times New Roman" panose="02020603050405020304" pitchFamily="18" charset="0"/>
                <a:cs typeface="Times New Roman" panose="02020603050405020304" pitchFamily="18" charset="0"/>
              </a:rPr>
              <a:t>(v) Attractive </a:t>
            </a:r>
            <a:r>
              <a:rPr lang="en-GB" dirty="0">
                <a:latin typeface="Times New Roman" panose="02020603050405020304" pitchFamily="18" charset="0"/>
                <a:cs typeface="Times New Roman" panose="02020603050405020304" pitchFamily="18" charset="0"/>
              </a:rPr>
              <a:t>: The tariff should be attractive so that a large number of consumers are encouraged to use electrical energy. Efforts should be made to fix the tariff in such a way so that consumers can pay easily.</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5145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2" y="240144"/>
            <a:ext cx="10515600" cy="914401"/>
          </a:xfrm>
        </p:spPr>
        <p:txBody>
          <a:bodyPr/>
          <a:lstStyle/>
          <a:p>
            <a:pPr algn="ctr"/>
            <a:r>
              <a:rPr lang="en-GB" b="1" dirty="0"/>
              <a:t>Types of Tariff</a:t>
            </a:r>
            <a:endParaRPr lang="en-IN" b="1" dirty="0"/>
          </a:p>
        </p:txBody>
      </p:sp>
      <p:sp>
        <p:nvSpPr>
          <p:cNvPr id="3" name="Content Placeholder 2"/>
          <p:cNvSpPr>
            <a:spLocks noGrp="1"/>
          </p:cNvSpPr>
          <p:nvPr>
            <p:ph idx="1"/>
          </p:nvPr>
        </p:nvSpPr>
        <p:spPr>
          <a:xfrm>
            <a:off x="387927" y="1154545"/>
            <a:ext cx="10965873" cy="5209310"/>
          </a:xfrm>
        </p:spPr>
        <p:txBody>
          <a:bodyPr>
            <a:normAutofit/>
          </a:bodyPr>
          <a:lstStyle/>
          <a:p>
            <a:pPr algn="just"/>
            <a:r>
              <a:rPr lang="en-GB" dirty="0"/>
              <a:t>There are several types of tariff. </a:t>
            </a:r>
          </a:p>
          <a:p>
            <a:pPr marL="0" indent="0" algn="just">
              <a:buNone/>
            </a:pPr>
            <a:r>
              <a:rPr lang="en-GB" dirty="0"/>
              <a:t>However, the following are the commonly used types of tariff : </a:t>
            </a:r>
          </a:p>
          <a:p>
            <a:pPr marL="514350" indent="-514350" algn="just">
              <a:buAutoNum type="arabicPeriod"/>
            </a:pPr>
            <a:r>
              <a:rPr lang="en-GB" b="1" dirty="0"/>
              <a:t>Simple tariff:</a:t>
            </a:r>
          </a:p>
          <a:p>
            <a:pPr algn="just"/>
            <a:r>
              <a:rPr lang="en-GB" dirty="0"/>
              <a:t>When there is a fixed rate per unit of energy consumed, it is called a simple tariff or uniform rate tariff. </a:t>
            </a:r>
          </a:p>
          <a:p>
            <a:pPr algn="just"/>
            <a:r>
              <a:rPr lang="en-GB" dirty="0"/>
              <a:t> In this type of tariff, the price charged per unit is constant i.e., it       does not vary with increase or decrease in number of units consumed.</a:t>
            </a:r>
          </a:p>
          <a:p>
            <a:pPr algn="just"/>
            <a:r>
              <a:rPr lang="en-GB" dirty="0"/>
              <a:t> The consumption of electrical energy at the consumer’s terminals is recorded by means of an energy meter. This is the simplest of all tariffs and is readily understood by the consumers</a:t>
            </a:r>
            <a:endParaRPr lang="en-IN" dirty="0"/>
          </a:p>
        </p:txBody>
      </p:sp>
    </p:spTree>
    <p:extLst>
      <p:ext uri="{BB962C8B-B14F-4D97-AF65-F5344CB8AC3E}">
        <p14:creationId xmlns:p14="http://schemas.microsoft.com/office/powerpoint/2010/main" val="93893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Disadvantages of Simple Tariff:</a:t>
            </a:r>
            <a:endParaRPr lang="en-IN" b="1" dirty="0"/>
          </a:p>
        </p:txBody>
      </p:sp>
      <p:sp>
        <p:nvSpPr>
          <p:cNvPr id="3" name="Content Placeholder 2"/>
          <p:cNvSpPr>
            <a:spLocks noGrp="1"/>
          </p:cNvSpPr>
          <p:nvPr>
            <p:ph idx="1"/>
          </p:nvPr>
        </p:nvSpPr>
        <p:spPr>
          <a:xfrm>
            <a:off x="838200" y="1690688"/>
            <a:ext cx="10515600" cy="4486275"/>
          </a:xfrm>
        </p:spPr>
        <p:txBody>
          <a:bodyPr/>
          <a:lstStyle/>
          <a:p>
            <a:pPr marL="571500" indent="-571500">
              <a:buAutoNum type="romanLcParenBoth"/>
            </a:pPr>
            <a:r>
              <a:rPr lang="en-GB" dirty="0"/>
              <a:t>There is no discrimination between different types of consumers since every consumer has to pay equitably for the fixed* charges.</a:t>
            </a:r>
          </a:p>
          <a:p>
            <a:pPr marL="0" indent="0">
              <a:buNone/>
            </a:pPr>
            <a:endParaRPr lang="en-GB" dirty="0"/>
          </a:p>
          <a:p>
            <a:pPr marL="0" indent="0">
              <a:buNone/>
            </a:pPr>
            <a:r>
              <a:rPr lang="en-GB" dirty="0"/>
              <a:t> (ii) The cost per unit delivered is high.</a:t>
            </a:r>
          </a:p>
          <a:p>
            <a:pPr marL="0" indent="0">
              <a:buNone/>
            </a:pPr>
            <a:endParaRPr lang="en-GB" dirty="0"/>
          </a:p>
          <a:p>
            <a:pPr marL="0" indent="0">
              <a:buNone/>
            </a:pPr>
            <a:r>
              <a:rPr lang="en-GB" dirty="0"/>
              <a:t> (iii) It does not encourage the use of electricity.</a:t>
            </a:r>
            <a:endParaRPr lang="en-IN" dirty="0"/>
          </a:p>
        </p:txBody>
      </p:sp>
    </p:spTree>
    <p:extLst>
      <p:ext uri="{BB962C8B-B14F-4D97-AF65-F5344CB8AC3E}">
        <p14:creationId xmlns:p14="http://schemas.microsoft.com/office/powerpoint/2010/main" val="272334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584"/>
          </a:xfrm>
        </p:spPr>
        <p:txBody>
          <a:bodyPr>
            <a:normAutofit fontScale="90000"/>
          </a:bodyPr>
          <a:lstStyle/>
          <a:p>
            <a:r>
              <a:rPr lang="en-GB" b="1" dirty="0"/>
              <a:t>2.Flat rate tariff</a:t>
            </a:r>
            <a:r>
              <a:rPr lang="en-GB" dirty="0"/>
              <a:t>:</a:t>
            </a:r>
            <a:endParaRPr lang="en-IN" dirty="0"/>
          </a:p>
        </p:txBody>
      </p:sp>
      <p:sp>
        <p:nvSpPr>
          <p:cNvPr id="3" name="Content Placeholder 2"/>
          <p:cNvSpPr>
            <a:spLocks noGrp="1"/>
          </p:cNvSpPr>
          <p:nvPr>
            <p:ph idx="1"/>
          </p:nvPr>
        </p:nvSpPr>
        <p:spPr>
          <a:xfrm>
            <a:off x="838200" y="1117600"/>
            <a:ext cx="10515600" cy="5394036"/>
          </a:xfrm>
        </p:spPr>
        <p:txBody>
          <a:bodyPr>
            <a:normAutofit/>
          </a:bodyPr>
          <a:lstStyle/>
          <a:p>
            <a:pPr algn="just"/>
            <a:r>
              <a:rPr lang="en-GB" sz="2000" dirty="0">
                <a:latin typeface="Times New Roman" panose="02020603050405020304" pitchFamily="18" charset="0"/>
                <a:cs typeface="Times New Roman" panose="02020603050405020304" pitchFamily="18" charset="0"/>
              </a:rPr>
              <a:t>When different types of consumers are charged at different uniform per unit rates, it is called a flat rate tariff. </a:t>
            </a:r>
          </a:p>
          <a:p>
            <a:pPr algn="just"/>
            <a:r>
              <a:rPr lang="en-GB" sz="2000" dirty="0">
                <a:latin typeface="Times New Roman" panose="02020603050405020304" pitchFamily="18" charset="0"/>
                <a:cs typeface="Times New Roman" panose="02020603050405020304" pitchFamily="18" charset="0"/>
              </a:rPr>
              <a:t>In this type of tariff, the consumers are grouped into different classes and each class of consumers is charged at a different uniform rate. </a:t>
            </a:r>
          </a:p>
          <a:p>
            <a:pPr algn="just"/>
            <a:r>
              <a:rPr lang="en-GB" sz="2000" dirty="0">
                <a:latin typeface="Times New Roman" panose="02020603050405020304" pitchFamily="18" charset="0"/>
                <a:cs typeface="Times New Roman" panose="02020603050405020304" pitchFamily="18" charset="0"/>
              </a:rPr>
              <a:t>For instance, the flat rate per kWh for lighting load may be 60 </a:t>
            </a:r>
            <a:r>
              <a:rPr lang="en-GB" sz="2000" dirty="0" err="1">
                <a:latin typeface="Times New Roman" panose="02020603050405020304" pitchFamily="18" charset="0"/>
                <a:cs typeface="Times New Roman" panose="02020603050405020304" pitchFamily="18" charset="0"/>
              </a:rPr>
              <a:t>paise</a:t>
            </a:r>
            <a:r>
              <a:rPr lang="en-GB" sz="2000" dirty="0">
                <a:latin typeface="Times New Roman" panose="02020603050405020304" pitchFamily="18" charset="0"/>
                <a:cs typeface="Times New Roman" panose="02020603050405020304" pitchFamily="18" charset="0"/>
              </a:rPr>
              <a:t>, whereas it may be slightly less† (say 55 </a:t>
            </a:r>
            <a:r>
              <a:rPr lang="en-GB" sz="2000" dirty="0" err="1">
                <a:latin typeface="Times New Roman" panose="02020603050405020304" pitchFamily="18" charset="0"/>
                <a:cs typeface="Times New Roman" panose="02020603050405020304" pitchFamily="18" charset="0"/>
              </a:rPr>
              <a:t>paise</a:t>
            </a:r>
            <a:r>
              <a:rPr lang="en-GB" sz="2000" dirty="0">
                <a:latin typeface="Times New Roman" panose="02020603050405020304" pitchFamily="18" charset="0"/>
                <a:cs typeface="Times New Roman" panose="02020603050405020304" pitchFamily="18" charset="0"/>
              </a:rPr>
              <a:t> per kWh) for power load. </a:t>
            </a:r>
          </a:p>
          <a:p>
            <a:pPr algn="just"/>
            <a:r>
              <a:rPr lang="en-GB" sz="2000" dirty="0">
                <a:latin typeface="Times New Roman" panose="02020603050405020304" pitchFamily="18" charset="0"/>
                <a:cs typeface="Times New Roman" panose="02020603050405020304" pitchFamily="18" charset="0"/>
              </a:rPr>
              <a:t>The different classes of consumers are made taking into account their diversity and load factors. </a:t>
            </a:r>
          </a:p>
          <a:p>
            <a:pPr algn="just"/>
            <a:r>
              <a:rPr lang="en-GB" sz="2000" dirty="0">
                <a:latin typeface="Times New Roman" panose="02020603050405020304" pitchFamily="18" charset="0"/>
                <a:cs typeface="Times New Roman" panose="02020603050405020304" pitchFamily="18" charset="0"/>
              </a:rPr>
              <a:t>The advantage of such a tariff is that it is more fair to different types of consumers and is quite simple in calculations. </a:t>
            </a:r>
          </a:p>
          <a:p>
            <a:pPr marL="0" indent="0" algn="just">
              <a:buNone/>
            </a:pPr>
            <a:r>
              <a:rPr lang="en-GB" sz="2000" b="1" dirty="0">
                <a:latin typeface="Times New Roman" panose="02020603050405020304" pitchFamily="18" charset="0"/>
                <a:cs typeface="Times New Roman" panose="02020603050405020304" pitchFamily="18" charset="0"/>
              </a:rPr>
              <a:t>Disadvantages are</a:t>
            </a:r>
          </a:p>
          <a:p>
            <a:pPr marL="0" indent="0" algn="just">
              <a:buNone/>
            </a:pP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a:t>
            </a:r>
            <a:r>
              <a:rPr lang="en-GB" sz="2000" dirty="0">
                <a:latin typeface="Times New Roman" panose="02020603050405020304" pitchFamily="18" charset="0"/>
                <a:cs typeface="Times New Roman" panose="02020603050405020304" pitchFamily="18" charset="0"/>
              </a:rPr>
              <a:t>) Since the flat rate tariff varies according to the way the supply is used, separate meters are required for lighting load, power load etc. This makes the application of such a tariff </a:t>
            </a:r>
            <a:r>
              <a:rPr lang="en-GB" sz="2000" dirty="0" err="1">
                <a:latin typeface="Times New Roman" panose="02020603050405020304" pitchFamily="18" charset="0"/>
                <a:cs typeface="Times New Roman" panose="02020603050405020304" pitchFamily="18" charset="0"/>
              </a:rPr>
              <a:t>expen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sive</a:t>
            </a:r>
            <a:r>
              <a:rPr lang="en-GB" sz="2000" dirty="0">
                <a:latin typeface="Times New Roman" panose="02020603050405020304" pitchFamily="18" charset="0"/>
                <a:cs typeface="Times New Roman" panose="02020603050405020304" pitchFamily="18" charset="0"/>
              </a:rPr>
              <a:t> and complicated. </a:t>
            </a:r>
          </a:p>
          <a:p>
            <a:pPr marL="0" indent="0" algn="just">
              <a:buNone/>
            </a:pPr>
            <a:r>
              <a:rPr lang="en-GB" sz="2000" dirty="0">
                <a:latin typeface="Times New Roman" panose="02020603050405020304" pitchFamily="18" charset="0"/>
                <a:cs typeface="Times New Roman" panose="02020603050405020304" pitchFamily="18" charset="0"/>
              </a:rPr>
              <a:t>         (ii) A particular class of consumers is charged at the same rate irrespective of the magnitude of energy consumed. However, a big consumer should be charged at a lower rate as in his case the fixed charges per unit are reduced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96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55" y="0"/>
            <a:ext cx="10515600" cy="1325563"/>
          </a:xfrm>
        </p:spPr>
        <p:txBody>
          <a:bodyPr/>
          <a:lstStyle/>
          <a:p>
            <a:r>
              <a:rPr lang="en-GB" b="1" dirty="0"/>
              <a:t>3.Block rate tariff.</a:t>
            </a:r>
            <a:endParaRPr lang="en-IN" b="1" dirty="0"/>
          </a:p>
        </p:txBody>
      </p:sp>
      <p:sp>
        <p:nvSpPr>
          <p:cNvPr id="3" name="Content Placeholder 2"/>
          <p:cNvSpPr>
            <a:spLocks noGrp="1"/>
          </p:cNvSpPr>
          <p:nvPr>
            <p:ph idx="1"/>
          </p:nvPr>
        </p:nvSpPr>
        <p:spPr>
          <a:xfrm>
            <a:off x="588817" y="1200727"/>
            <a:ext cx="10975109" cy="5283200"/>
          </a:xfrm>
        </p:spPr>
        <p:txBody>
          <a:bodyPr>
            <a:normAutofit fontScale="85000" lnSpcReduction="10000"/>
          </a:bodyPr>
          <a:lstStyle/>
          <a:p>
            <a:pPr algn="just"/>
            <a:r>
              <a:rPr lang="en-GB" dirty="0">
                <a:latin typeface="Times New Roman" panose="02020603050405020304" pitchFamily="18" charset="0"/>
                <a:cs typeface="Times New Roman" panose="02020603050405020304" pitchFamily="18" charset="0"/>
              </a:rPr>
              <a:t>When a given block of energy is charged at a specified rate and the succeeding blocks of energy are charged at progressively reduced rates, it is called a block rate tariff. </a:t>
            </a:r>
          </a:p>
          <a:p>
            <a:pPr algn="just"/>
            <a:r>
              <a:rPr lang="en-GB" dirty="0">
                <a:latin typeface="Times New Roman" panose="02020603050405020304" pitchFamily="18" charset="0"/>
                <a:cs typeface="Times New Roman" panose="02020603050405020304" pitchFamily="18" charset="0"/>
              </a:rPr>
              <a:t>In block rate tariff, the energy consumption is divided into blocks and the price per unit is fixed in each block. </a:t>
            </a:r>
          </a:p>
          <a:p>
            <a:pPr algn="just"/>
            <a:r>
              <a:rPr lang="en-GB" dirty="0">
                <a:latin typeface="Times New Roman" panose="02020603050405020304" pitchFamily="18" charset="0"/>
                <a:cs typeface="Times New Roman" panose="02020603050405020304" pitchFamily="18" charset="0"/>
              </a:rPr>
              <a:t>The price per unit in the first block is the highest** and it is progressively reduced for the succeeding blocks of energy. </a:t>
            </a:r>
          </a:p>
          <a:p>
            <a:pPr algn="just"/>
            <a:r>
              <a:rPr lang="en-GB" dirty="0">
                <a:latin typeface="Times New Roman" panose="02020603050405020304" pitchFamily="18" charset="0"/>
                <a:cs typeface="Times New Roman" panose="02020603050405020304" pitchFamily="18" charset="0"/>
              </a:rPr>
              <a:t>For example, the first 30 units may be charged at the rate of 60 </a:t>
            </a:r>
            <a:r>
              <a:rPr lang="en-GB" dirty="0" err="1">
                <a:latin typeface="Times New Roman" panose="02020603050405020304" pitchFamily="18" charset="0"/>
                <a:cs typeface="Times New Roman" panose="02020603050405020304" pitchFamily="18" charset="0"/>
              </a:rPr>
              <a:t>paise</a:t>
            </a:r>
            <a:r>
              <a:rPr lang="en-GB" dirty="0">
                <a:latin typeface="Times New Roman" panose="02020603050405020304" pitchFamily="18" charset="0"/>
                <a:cs typeface="Times New Roman" panose="02020603050405020304" pitchFamily="18" charset="0"/>
              </a:rPr>
              <a:t> per unit ; the next 25 units at the rate of 55 </a:t>
            </a:r>
            <a:r>
              <a:rPr lang="en-GB" dirty="0" err="1">
                <a:latin typeface="Times New Roman" panose="02020603050405020304" pitchFamily="18" charset="0"/>
                <a:cs typeface="Times New Roman" panose="02020603050405020304" pitchFamily="18" charset="0"/>
              </a:rPr>
              <a:t>paise</a:t>
            </a:r>
            <a:r>
              <a:rPr lang="en-GB" dirty="0">
                <a:latin typeface="Times New Roman" panose="02020603050405020304" pitchFamily="18" charset="0"/>
                <a:cs typeface="Times New Roman" panose="02020603050405020304" pitchFamily="18" charset="0"/>
              </a:rPr>
              <a:t> per unit and the remaining additional units may be charged at the rate of 30 </a:t>
            </a:r>
            <a:r>
              <a:rPr lang="en-GB" dirty="0" err="1">
                <a:latin typeface="Times New Roman" panose="02020603050405020304" pitchFamily="18" charset="0"/>
                <a:cs typeface="Times New Roman" panose="02020603050405020304" pitchFamily="18" charset="0"/>
              </a:rPr>
              <a:t>paise</a:t>
            </a:r>
            <a:r>
              <a:rPr lang="en-GB" dirty="0">
                <a:latin typeface="Times New Roman" panose="02020603050405020304" pitchFamily="18" charset="0"/>
                <a:cs typeface="Times New Roman" panose="02020603050405020304" pitchFamily="18" charset="0"/>
              </a:rPr>
              <a:t> per unit.</a:t>
            </a:r>
          </a:p>
          <a:p>
            <a:pPr marL="0" indent="0" algn="just">
              <a:buNone/>
            </a:pPr>
            <a:r>
              <a:rPr lang="en-GB" b="1" dirty="0">
                <a:latin typeface="Times New Roman" panose="02020603050405020304" pitchFamily="18" charset="0"/>
                <a:cs typeface="Times New Roman" panose="02020603050405020304" pitchFamily="18" charset="0"/>
              </a:rPr>
              <a:t>The advantage of such a tariff is that </a:t>
            </a:r>
          </a:p>
          <a:p>
            <a:pPr algn="just"/>
            <a:r>
              <a:rPr lang="en-GB" dirty="0">
                <a:latin typeface="Times New Roman" panose="02020603050405020304" pitchFamily="18" charset="0"/>
                <a:cs typeface="Times New Roman" panose="02020603050405020304" pitchFamily="18" charset="0"/>
              </a:rPr>
              <a:t>The consumer gets an incentive to consume more electrical energy. This increases the load factor of the system and hence the cost of generation is reduced. </a:t>
            </a:r>
          </a:p>
          <a:p>
            <a:pPr algn="just"/>
            <a:r>
              <a:rPr lang="en-GB" dirty="0">
                <a:latin typeface="Times New Roman" panose="02020603050405020304" pitchFamily="18" charset="0"/>
                <a:cs typeface="Times New Roman" panose="02020603050405020304" pitchFamily="18" charset="0"/>
              </a:rPr>
              <a:t>However, its principal defect is that it lacks a measure of the consumer’s demand. This type of tariff is being used for majority of residential and small commercial consumers.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73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2785</Words>
  <Application>Microsoft Office PowerPoint</Application>
  <PresentationFormat>Widescreen</PresentationFormat>
  <Paragraphs>128</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UNIT-V  TARIFF  AND  POWER FACTOR IMPROVEMENT</vt:lpstr>
      <vt:lpstr>Tariff </vt:lpstr>
      <vt:lpstr>Objectives of tariff</vt:lpstr>
      <vt:lpstr>Desirable Characteristics of a Tariff</vt:lpstr>
      <vt:lpstr>PowerPoint Presentation</vt:lpstr>
      <vt:lpstr>Types of Tariff</vt:lpstr>
      <vt:lpstr>Disadvantages of Simple Tariff:</vt:lpstr>
      <vt:lpstr>2.Flat rate tariff:</vt:lpstr>
      <vt:lpstr>3.Block rate tariff.</vt:lpstr>
      <vt:lpstr>4.Two-part tariff:</vt:lpstr>
      <vt:lpstr>PowerPoint Presentation</vt:lpstr>
      <vt:lpstr>5.Maximum demand tariff:</vt:lpstr>
      <vt:lpstr>6.Power factor tariff:</vt:lpstr>
      <vt:lpstr>7.Three-part tariff.</vt:lpstr>
      <vt:lpstr>8.Time of Day (ToD) Tariff</vt:lpstr>
      <vt:lpstr>8.Time of Day (ToD) Tariff</vt:lpstr>
      <vt:lpstr>8.Time of Day (ToD) Tariff</vt:lpstr>
      <vt:lpstr>Power Factor: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capacitor.</vt:lpstr>
      <vt:lpstr>PowerPoint Presentation</vt:lpstr>
      <vt:lpstr>PowerPoint Presentation</vt:lpstr>
      <vt:lpstr>PowerPoint Presentation</vt:lpstr>
      <vt:lpstr>Most Economical Power Factor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  TARIFF AND POWER FACTOR IMPROVEMENT</dc:title>
  <dc:creator>Microsoft account</dc:creator>
  <cp:lastModifiedBy>Admin</cp:lastModifiedBy>
  <cp:revision>17</cp:revision>
  <dcterms:created xsi:type="dcterms:W3CDTF">2023-10-05T03:56:11Z</dcterms:created>
  <dcterms:modified xsi:type="dcterms:W3CDTF">2024-10-26T03:25:57Z</dcterms:modified>
</cp:coreProperties>
</file>