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332" r:id="rId6"/>
    <p:sldId id="333" r:id="rId7"/>
    <p:sldId id="335" r:id="rId8"/>
    <p:sldId id="336" r:id="rId9"/>
    <p:sldId id="338" r:id="rId10"/>
    <p:sldId id="339" r:id="rId11"/>
    <p:sldId id="267" r:id="rId12"/>
    <p:sldId id="340" r:id="rId13"/>
    <p:sldId id="258" r:id="rId14"/>
    <p:sldId id="272" r:id="rId15"/>
    <p:sldId id="341" r:id="rId16"/>
    <p:sldId id="261" r:id="rId17"/>
    <p:sldId id="334" r:id="rId18"/>
    <p:sldId id="337" r:id="rId19"/>
    <p:sldId id="263" r:id="rId20"/>
    <p:sldId id="264" r:id="rId21"/>
    <p:sldId id="265" r:id="rId22"/>
    <p:sldId id="281" r:id="rId23"/>
    <p:sldId id="266" r:id="rId24"/>
    <p:sldId id="273" r:id="rId25"/>
    <p:sldId id="275" r:id="rId26"/>
    <p:sldId id="276" r:id="rId27"/>
    <p:sldId id="277" r:id="rId28"/>
    <p:sldId id="278" r:id="rId29"/>
    <p:sldId id="279" r:id="rId30"/>
    <p:sldId id="280" r:id="rId31"/>
    <p:sldId id="282" r:id="rId32"/>
    <p:sldId id="274" r:id="rId33"/>
    <p:sldId id="283" r:id="rId34"/>
    <p:sldId id="284" r:id="rId35"/>
    <p:sldId id="285" r:id="rId36"/>
    <p:sldId id="286" r:id="rId37"/>
    <p:sldId id="287" r:id="rId38"/>
    <p:sldId id="288" r:id="rId39"/>
    <p:sldId id="290" r:id="rId40"/>
    <p:sldId id="289" r:id="rId41"/>
    <p:sldId id="291" r:id="rId42"/>
    <p:sldId id="301" r:id="rId43"/>
    <p:sldId id="330" r:id="rId44"/>
    <p:sldId id="292" r:id="rId45"/>
    <p:sldId id="293" r:id="rId46"/>
    <p:sldId id="294" r:id="rId47"/>
    <p:sldId id="295" r:id="rId48"/>
    <p:sldId id="331" r:id="rId49"/>
    <p:sldId id="297" r:id="rId50"/>
    <p:sldId id="298" r:id="rId51"/>
    <p:sldId id="299" r:id="rId52"/>
    <p:sldId id="300" r:id="rId53"/>
    <p:sldId id="321" r:id="rId54"/>
    <p:sldId id="322" r:id="rId55"/>
    <p:sldId id="323" r:id="rId56"/>
    <p:sldId id="324" r:id="rId57"/>
    <p:sldId id="325" r:id="rId58"/>
    <p:sldId id="326" r:id="rId59"/>
    <p:sldId id="327" r:id="rId60"/>
    <p:sldId id="328" r:id="rId61"/>
    <p:sldId id="329" r:id="rId62"/>
    <p:sldId id="310" r:id="rId63"/>
    <p:sldId id="311" r:id="rId64"/>
    <p:sldId id="312" r:id="rId65"/>
    <p:sldId id="313" r:id="rId66"/>
    <p:sldId id="314" r:id="rId67"/>
    <p:sldId id="315" r:id="rId68"/>
    <p:sldId id="318" r:id="rId69"/>
    <p:sldId id="319" r:id="rId70"/>
    <p:sldId id="320"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21" autoAdjust="0"/>
    <p:restoredTop sz="94660"/>
  </p:normalViewPr>
  <p:slideViewPr>
    <p:cSldViewPr>
      <p:cViewPr varScale="1">
        <p:scale>
          <a:sx n="64" d="100"/>
          <a:sy n="64" d="100"/>
        </p:scale>
        <p:origin x="-139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68103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4177296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
        <p:nvSpPr>
          <p:cNvPr id="9" name="Footer Placeholder 8"/>
          <p:cNvSpPr>
            <a:spLocks noGrp="1"/>
          </p:cNvSpPr>
          <p:nvPr>
            <p:ph type="ftr" sz="quarter" idx="12"/>
          </p:nvPr>
        </p:nvSpPr>
        <p:spPr/>
        <p:txBody>
          <a:bodyPr/>
          <a:lstStyle/>
          <a:p>
            <a:endParaRPr lang="en-US">
              <a:solidFill>
                <a:srgbClr val="000000"/>
              </a:solidFill>
            </a:endParaRPr>
          </a:p>
        </p:txBody>
      </p:sp>
    </p:spTree>
    <p:extLst>
      <p:ext uri="{BB962C8B-B14F-4D97-AF65-F5344CB8AC3E}">
        <p14:creationId xmlns:p14="http://schemas.microsoft.com/office/powerpoint/2010/main" xmlns="" val="167836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2915245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8" name="Footer Placeholder 7"/>
          <p:cNvSpPr>
            <a:spLocks noGrp="1"/>
          </p:cNvSpPr>
          <p:nvPr>
            <p:ph type="ftr" sz="quarter" idx="11"/>
          </p:nvPr>
        </p:nvSpPr>
        <p:spPr/>
        <p:txBody>
          <a:bodyPr/>
          <a:lstStyle/>
          <a:p>
            <a:endParaRPr lang="en-US">
              <a:solidFill>
                <a:srgbClr val="000000"/>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195204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4" name="Footer Placeholder 3"/>
          <p:cNvSpPr>
            <a:spLocks noGrp="1"/>
          </p:cNvSpPr>
          <p:nvPr>
            <p:ph type="ftr" sz="quarter" idx="11"/>
          </p:nvPr>
        </p:nvSpPr>
        <p:spPr/>
        <p:txBody>
          <a:bodyPr/>
          <a:lstStyle/>
          <a:p>
            <a:endParaRPr lang="en-US">
              <a:solidFill>
                <a:srgbClr val="0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130292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3" name="Footer Placeholder 2"/>
          <p:cNvSpPr>
            <a:spLocks noGrp="1"/>
          </p:cNvSpPr>
          <p:nvPr>
            <p:ph type="ftr" sz="quarter" idx="11"/>
          </p:nvPr>
        </p:nvSpPr>
        <p:spPr/>
        <p:txBody>
          <a:bodyPr/>
          <a:lstStyle/>
          <a:p>
            <a:endParaRPr lang="en-US">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1036457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9240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6" name="Footer Placeholder 5"/>
          <p:cNvSpPr>
            <a:spLocks noGrp="1"/>
          </p:cNvSpPr>
          <p:nvPr>
            <p:ph type="ftr" sz="quarter" idx="11"/>
          </p:nvPr>
        </p:nvSpPr>
        <p:spPr/>
        <p:txBody>
          <a:body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solidFill>
                  <a:srgbClr val="000000"/>
                </a:solidFill>
              </a:rPr>
              <a:pPr/>
              <a:t>‹#›</a:t>
            </a:fld>
            <a:endParaRPr lang="en-US">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xmlns="" val="45030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4242680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00000"/>
                </a:solidFill>
              </a:rPr>
              <a:pPr/>
              <a:t>9/6/2024</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D1282E"/>
                </a:solidFill>
              </a:rPr>
              <a:pPr/>
              <a:t>‹#›</a:t>
            </a:fld>
            <a:endParaRPr lang="en-US">
              <a:solidFill>
                <a:srgbClr val="D1282E"/>
              </a:solidFill>
            </a:endParaRPr>
          </a:p>
        </p:txBody>
      </p:sp>
    </p:spTree>
    <p:extLst>
      <p:ext uri="{BB962C8B-B14F-4D97-AF65-F5344CB8AC3E}">
        <p14:creationId xmlns:p14="http://schemas.microsoft.com/office/powerpoint/2010/main" xmlns="" val="142302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solidFill>
                  <a:srgbClr val="000000"/>
                </a:solidFill>
              </a:rPr>
              <a:pPr/>
              <a:t>9/6/2024</a:t>
            </a:fld>
            <a:endParaRPr lang="en-US">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solidFill>
                  <a:srgbClr val="D1282E"/>
                </a:solidFill>
              </a:rPr>
              <a:pPr/>
              <a:t>‹#›</a:t>
            </a:fld>
            <a:endParaRPr lang="en-US">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xmlns="" val="1857989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polytechnichub.com/factors-governing-selection-moto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www.polytechnichub.com/direct-current-dc-system/" TargetMode="External"/><Relationship Id="rId2" Type="http://schemas.openxmlformats.org/officeDocument/2006/relationships/hyperlink" Target="http://www.polytechnichub.com/working-ac-tachogenerator/" TargetMode="External"/><Relationship Id="rId1" Type="http://schemas.openxmlformats.org/officeDocument/2006/relationships/slideLayout" Target="../slideLayouts/slideLayout2.xml"/><Relationship Id="rId6" Type="http://schemas.openxmlformats.org/officeDocument/2006/relationships/hyperlink" Target="http://www.polytechnichub.com/factors-governing-selection-motors/" TargetMode="External"/><Relationship Id="rId5" Type="http://schemas.openxmlformats.org/officeDocument/2006/relationships/hyperlink" Target="http://www.polytechnichub.com/construction-dc-machine/" TargetMode="External"/><Relationship Id="rId4" Type="http://schemas.openxmlformats.org/officeDocument/2006/relationships/hyperlink" Target="http://www.polytechnichub.com/what-is-group-driv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www.allaboutcircuits.com/" TargetMode="Externa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819400" y="1066800"/>
            <a:ext cx="5029200" cy="5281808"/>
          </a:xfrm>
          <a:prstGeom prst="rect">
            <a:avLst/>
          </a:prstGeom>
        </p:spPr>
      </p:pic>
      <p:sp>
        <p:nvSpPr>
          <p:cNvPr id="3" name="Content Placeholder 2"/>
          <p:cNvSpPr>
            <a:spLocks noGrp="1"/>
          </p:cNvSpPr>
          <p:nvPr>
            <p:ph idx="1"/>
          </p:nvPr>
        </p:nvSpPr>
        <p:spPr>
          <a:xfrm>
            <a:off x="1219200" y="1676400"/>
            <a:ext cx="7620000" cy="4373563"/>
          </a:xfrm>
        </p:spPr>
        <p:txBody>
          <a:bodyPr>
            <a:normAutofit/>
          </a:bodyPr>
          <a:lstStyle/>
          <a:p>
            <a:pPr>
              <a:lnSpc>
                <a:spcPct val="150000"/>
              </a:lnSpc>
              <a:spcBef>
                <a:spcPts val="0"/>
              </a:spcBef>
              <a:spcAft>
                <a:spcPts val="0"/>
              </a:spcAft>
            </a:pPr>
            <a:r>
              <a:rPr lang="en-US" sz="2400" dirty="0"/>
              <a:t>Electrical Drives</a:t>
            </a:r>
            <a:r>
              <a:rPr lang="en-US" dirty="0"/>
              <a:t/>
            </a:r>
            <a:br>
              <a:rPr lang="en-US" dirty="0"/>
            </a:br>
            <a:endParaRPr lang="en-US" dirty="0"/>
          </a:p>
        </p:txBody>
      </p:sp>
    </p:spTree>
    <p:extLst>
      <p:ext uri="{BB962C8B-B14F-4D97-AF65-F5344CB8AC3E}">
        <p14:creationId xmlns:p14="http://schemas.microsoft.com/office/powerpoint/2010/main" xmlns="" val="26125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029200" cy="792162"/>
          </a:xfrm>
        </p:spPr>
        <p:txBody>
          <a:bodyPr/>
          <a:lstStyle/>
          <a:p>
            <a:r>
              <a:rPr lang="en-US" dirty="0"/>
              <a:t>Applications</a:t>
            </a:r>
          </a:p>
        </p:txBody>
      </p:sp>
      <p:sp>
        <p:nvSpPr>
          <p:cNvPr id="3" name="Content Placeholder 2"/>
          <p:cNvSpPr>
            <a:spLocks noGrp="1"/>
          </p:cNvSpPr>
          <p:nvPr>
            <p:ph idx="1"/>
          </p:nvPr>
        </p:nvSpPr>
        <p:spPr>
          <a:xfrm>
            <a:off x="228600" y="1752600"/>
            <a:ext cx="8229600" cy="4525963"/>
          </a:xfrm>
        </p:spPr>
        <p:txBody>
          <a:bodyPr>
            <a:normAutofit lnSpcReduction="10000"/>
          </a:bodyPr>
          <a:lstStyle/>
          <a:p>
            <a:r>
              <a:rPr lang="en-US" dirty="0"/>
              <a:t> Paper mills </a:t>
            </a:r>
          </a:p>
          <a:p>
            <a:r>
              <a:rPr lang="en-US" dirty="0"/>
              <a:t> Cement Mills </a:t>
            </a:r>
          </a:p>
          <a:p>
            <a:r>
              <a:rPr lang="en-US" dirty="0"/>
              <a:t>   Textile mills </a:t>
            </a:r>
          </a:p>
          <a:p>
            <a:r>
              <a:rPr lang="en-US" dirty="0"/>
              <a:t>   Sugar Mills  </a:t>
            </a:r>
          </a:p>
          <a:p>
            <a:r>
              <a:rPr lang="en-US" dirty="0"/>
              <a:t>   Steel Mills </a:t>
            </a:r>
          </a:p>
          <a:p>
            <a:r>
              <a:rPr lang="en-US" dirty="0"/>
              <a:t> Electric Traction </a:t>
            </a:r>
          </a:p>
          <a:p>
            <a:r>
              <a:rPr lang="en-US" dirty="0"/>
              <a:t> Petrochemical Industries </a:t>
            </a:r>
          </a:p>
          <a:p>
            <a:r>
              <a:rPr lang="en-US" dirty="0"/>
              <a:t>   Electrical Vehicles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b="1" dirty="0" smtClean="0"/>
              <a:t>Applications</a:t>
            </a:r>
            <a:endParaRPr lang="en-IN" b="1" dirty="0"/>
          </a:p>
        </p:txBody>
      </p:sp>
      <p:sp>
        <p:nvSpPr>
          <p:cNvPr id="3" name="Content Placeholder 2"/>
          <p:cNvSpPr>
            <a:spLocks noGrp="1"/>
          </p:cNvSpPr>
          <p:nvPr>
            <p:ph idx="1"/>
          </p:nvPr>
        </p:nvSpPr>
        <p:spPr>
          <a:xfrm>
            <a:off x="428596" y="1428736"/>
            <a:ext cx="8229600" cy="4525963"/>
          </a:xfrm>
        </p:spPr>
        <p:txBody>
          <a:bodyPr>
            <a:noAutofit/>
          </a:bodyPr>
          <a:lstStyle/>
          <a:p>
            <a:pPr algn="just">
              <a:lnSpc>
                <a:spcPct val="150000"/>
              </a:lnSpc>
            </a:pPr>
            <a:r>
              <a:rPr lang="en-IN" sz="2000" dirty="0" smtClean="0"/>
              <a:t>The main application of this drive is electric traction which means transportation of materials from one location to another location. The different types of electric tractions mainly include electric trains, buses, trolleys, trams, and solar-powered vehicles inbuilt with battery.</a:t>
            </a:r>
          </a:p>
          <a:p>
            <a:pPr algn="just">
              <a:lnSpc>
                <a:spcPct val="150000"/>
              </a:lnSpc>
            </a:pPr>
            <a:r>
              <a:rPr lang="en-IN" sz="2000" dirty="0" smtClean="0"/>
              <a:t>Electrical drives are extensively used in the huge number of domestic as well as industrial applications which includes motors, transportation systems, factories, textile mills, pumps, fans, robots, etc.</a:t>
            </a:r>
          </a:p>
          <a:p>
            <a:pPr algn="just">
              <a:lnSpc>
                <a:spcPct val="150000"/>
              </a:lnSpc>
            </a:pPr>
            <a:r>
              <a:rPr lang="en-IN" sz="2000" dirty="0" smtClean="0"/>
              <a:t>These are used as main movers for petrol or diesel engines, turbines like gas otherwise steam, motors like hydraulic &amp; electric</a:t>
            </a:r>
            <a:r>
              <a:rPr lang="en-IN" sz="2000" dirty="0" smtClean="0"/>
              <a:t>.</a:t>
            </a:r>
            <a:endParaRPr lang="en-IN" sz="20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686800" cy="5943600"/>
          </a:xfrm>
        </p:spPr>
        <p:txBody>
          <a:bodyPr>
            <a:normAutofit fontScale="55000" lnSpcReduction="20000"/>
          </a:bodyPr>
          <a:lstStyle/>
          <a:p>
            <a:pPr>
              <a:buNone/>
            </a:pPr>
            <a:r>
              <a:rPr lang="en-US" dirty="0"/>
              <a:t>A modern variable speed electrical drive system has the following components </a:t>
            </a:r>
          </a:p>
          <a:p>
            <a:pPr>
              <a:buFont typeface="Wingdings" pitchFamily="2" charset="2"/>
              <a:buChar char="ü"/>
            </a:pPr>
            <a:r>
              <a:rPr lang="en-US" dirty="0"/>
              <a:t> Electrical machines and loads </a:t>
            </a:r>
          </a:p>
          <a:p>
            <a:pPr>
              <a:buFont typeface="Wingdings" pitchFamily="2" charset="2"/>
              <a:buChar char="ü"/>
            </a:pPr>
            <a:r>
              <a:rPr lang="en-US" dirty="0"/>
              <a:t> Power Modulator</a:t>
            </a:r>
          </a:p>
          <a:p>
            <a:pPr>
              <a:buFont typeface="Wingdings" pitchFamily="2" charset="2"/>
              <a:buChar char="ü"/>
            </a:pPr>
            <a:r>
              <a:rPr lang="en-US" dirty="0"/>
              <a:t>  Sources </a:t>
            </a:r>
          </a:p>
          <a:p>
            <a:pPr>
              <a:buFont typeface="Wingdings" pitchFamily="2" charset="2"/>
              <a:buChar char="ü"/>
            </a:pPr>
            <a:r>
              <a:rPr lang="en-US" dirty="0"/>
              <a:t> Control unit </a:t>
            </a:r>
          </a:p>
          <a:p>
            <a:pPr>
              <a:buFont typeface="Wingdings" pitchFamily="2" charset="2"/>
              <a:buChar char="ü"/>
            </a:pPr>
            <a:r>
              <a:rPr lang="en-US" dirty="0"/>
              <a:t> Sensing unit </a:t>
            </a:r>
          </a:p>
          <a:p>
            <a:pPr>
              <a:buNone/>
            </a:pPr>
            <a:r>
              <a:rPr lang="en-US" sz="5100" b="1" dirty="0"/>
              <a:t>Electrical Machines</a:t>
            </a:r>
          </a:p>
          <a:p>
            <a:r>
              <a:rPr lang="en-US" dirty="0"/>
              <a:t> Most commonly used electrical machines for speed control applications are the following</a:t>
            </a:r>
          </a:p>
          <a:p>
            <a:pPr>
              <a:buNone/>
            </a:pPr>
            <a:endParaRPr lang="en-US" dirty="0"/>
          </a:p>
          <a:p>
            <a:pPr>
              <a:buNone/>
            </a:pPr>
            <a:r>
              <a:rPr lang="en-US" b="1" dirty="0"/>
              <a:t> DC Machines</a:t>
            </a:r>
          </a:p>
          <a:p>
            <a:r>
              <a:rPr lang="en-US" dirty="0"/>
              <a:t> Shunt, series, compound, separately excited DC motors and switched reluctance machines.</a:t>
            </a:r>
          </a:p>
          <a:p>
            <a:pPr>
              <a:buNone/>
            </a:pPr>
            <a:endParaRPr lang="en-US" dirty="0"/>
          </a:p>
          <a:p>
            <a:pPr>
              <a:buNone/>
            </a:pPr>
            <a:r>
              <a:rPr lang="en-US" dirty="0"/>
              <a:t> </a:t>
            </a:r>
            <a:r>
              <a:rPr lang="en-US" b="1" dirty="0"/>
              <a:t>AC Machines</a:t>
            </a:r>
          </a:p>
          <a:p>
            <a:pPr>
              <a:buNone/>
            </a:pPr>
            <a:endParaRPr lang="en-US" b="1" dirty="0"/>
          </a:p>
          <a:p>
            <a:r>
              <a:rPr lang="en-US" dirty="0"/>
              <a:t> Induction, wound rotor, synchronous, PM synchronous and synchronous reluctance machines. </a:t>
            </a:r>
          </a:p>
          <a:p>
            <a:pPr>
              <a:buNone/>
            </a:pPr>
            <a:r>
              <a:rPr lang="en-US" b="1" dirty="0"/>
              <a:t>Special Machines</a:t>
            </a:r>
          </a:p>
          <a:p>
            <a:endParaRPr lang="en-US" dirty="0"/>
          </a:p>
          <a:p>
            <a:r>
              <a:rPr lang="en-US" dirty="0"/>
              <a:t> Brush less DC motors, stepper motors, switched reluctance motors are used.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t/>
            </a:r>
            <a:br>
              <a:rPr lang="en-US" dirty="0"/>
            </a:br>
            <a:r>
              <a:rPr lang="en-US" dirty="0"/>
              <a:t>Block Diagram of Electrical Drives</a:t>
            </a:r>
          </a:p>
        </p:txBody>
      </p:sp>
      <p:sp>
        <p:nvSpPr>
          <p:cNvPr id="20482" name="Content Placeholder 2"/>
          <p:cNvSpPr>
            <a:spLocks noGrp="1"/>
          </p:cNvSpPr>
          <p:nvPr>
            <p:ph idx="1"/>
          </p:nvPr>
        </p:nvSpPr>
        <p:spPr/>
        <p:txBody>
          <a:bodyPr/>
          <a:lstStyle/>
          <a:p>
            <a:endParaRPr lang="en-US" dirty="0"/>
          </a:p>
          <a:p>
            <a:endParaRPr lang="en-US" dirty="0"/>
          </a:p>
        </p:txBody>
      </p:sp>
      <p:sp>
        <p:nvSpPr>
          <p:cNvPr id="6" name="Rectangle 5"/>
          <p:cNvSpPr/>
          <p:nvPr/>
        </p:nvSpPr>
        <p:spPr>
          <a:xfrm>
            <a:off x="457200" y="2441864"/>
            <a:ext cx="1295400" cy="838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Source</a:t>
            </a:r>
            <a:endParaRPr lang="en-IN" dirty="0"/>
          </a:p>
        </p:txBody>
      </p:sp>
      <p:sp>
        <p:nvSpPr>
          <p:cNvPr id="7" name="Rectangle 6"/>
          <p:cNvSpPr/>
          <p:nvPr/>
        </p:nvSpPr>
        <p:spPr>
          <a:xfrm>
            <a:off x="2362200" y="2441864"/>
            <a:ext cx="13716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Power Modulators</a:t>
            </a:r>
            <a:endParaRPr lang="en-IN" dirty="0"/>
          </a:p>
        </p:txBody>
      </p:sp>
      <p:sp>
        <p:nvSpPr>
          <p:cNvPr id="8" name="Rectangle 7"/>
          <p:cNvSpPr/>
          <p:nvPr/>
        </p:nvSpPr>
        <p:spPr>
          <a:xfrm>
            <a:off x="4225636" y="2438400"/>
            <a:ext cx="1371600" cy="838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Motors</a:t>
            </a:r>
            <a:endParaRPr lang="en-IN" dirty="0"/>
          </a:p>
        </p:txBody>
      </p:sp>
      <p:sp>
        <p:nvSpPr>
          <p:cNvPr id="9" name="Rectangle 8"/>
          <p:cNvSpPr/>
          <p:nvPr/>
        </p:nvSpPr>
        <p:spPr>
          <a:xfrm>
            <a:off x="6172200" y="2441864"/>
            <a:ext cx="1371600" cy="838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a:t>
            </a:r>
            <a:endParaRPr lang="en-IN" dirty="0"/>
          </a:p>
        </p:txBody>
      </p:sp>
      <p:sp>
        <p:nvSpPr>
          <p:cNvPr id="10" name="Rectangle 9"/>
          <p:cNvSpPr/>
          <p:nvPr/>
        </p:nvSpPr>
        <p:spPr>
          <a:xfrm>
            <a:off x="5181600" y="3962400"/>
            <a:ext cx="1371600" cy="8382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Sensing Unit</a:t>
            </a:r>
            <a:endParaRPr lang="en-IN" dirty="0"/>
          </a:p>
        </p:txBody>
      </p:sp>
      <p:sp>
        <p:nvSpPr>
          <p:cNvPr id="11" name="Rectangle 10"/>
          <p:cNvSpPr/>
          <p:nvPr/>
        </p:nvSpPr>
        <p:spPr>
          <a:xfrm>
            <a:off x="2327564" y="3962400"/>
            <a:ext cx="1371600" cy="838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Unit</a:t>
            </a:r>
            <a:endParaRPr lang="en-IN" dirty="0"/>
          </a:p>
        </p:txBody>
      </p:sp>
      <p:sp>
        <p:nvSpPr>
          <p:cNvPr id="5" name="Right Arrow 4"/>
          <p:cNvSpPr/>
          <p:nvPr/>
        </p:nvSpPr>
        <p:spPr>
          <a:xfrm>
            <a:off x="1905000" y="2743200"/>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3823854" y="2743200"/>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690754" y="2729345"/>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rot="16200000" flipV="1">
            <a:off x="2802082" y="3480955"/>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6" name="Right Arrow 15"/>
          <p:cNvSpPr/>
          <p:nvPr/>
        </p:nvSpPr>
        <p:spPr>
          <a:xfrm rot="5400000">
            <a:off x="5663045" y="3269673"/>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flipV="1">
            <a:off x="3754581" y="4229100"/>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2" name="Rectangle 11"/>
          <p:cNvSpPr/>
          <p:nvPr/>
        </p:nvSpPr>
        <p:spPr>
          <a:xfrm>
            <a:off x="4343400" y="4305299"/>
            <a:ext cx="228600" cy="15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4800600" y="4319153"/>
            <a:ext cx="228600" cy="152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rot="16200000" flipV="1">
            <a:off x="2836718" y="5011882"/>
            <a:ext cx="42256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IN" dirty="0"/>
          </a:p>
        </p:txBody>
      </p:sp>
      <p:sp>
        <p:nvSpPr>
          <p:cNvPr id="18" name="TextBox 17"/>
          <p:cNvSpPr txBox="1"/>
          <p:nvPr/>
        </p:nvSpPr>
        <p:spPr>
          <a:xfrm>
            <a:off x="2116282" y="5467989"/>
            <a:ext cx="1998518" cy="369332"/>
          </a:xfrm>
          <a:prstGeom prst="rect">
            <a:avLst/>
          </a:prstGeom>
          <a:noFill/>
        </p:spPr>
        <p:txBody>
          <a:bodyPr wrap="square" rtlCol="0">
            <a:spAutoFit/>
          </a:bodyPr>
          <a:lstStyle/>
          <a:p>
            <a:r>
              <a:rPr lang="en-US" dirty="0"/>
              <a:t>Input Command</a:t>
            </a:r>
            <a:endParaRPr lang="en-IN" dirty="0"/>
          </a:p>
        </p:txBody>
      </p:sp>
    </p:spTree>
    <p:extLst>
      <p:ext uri="{BB962C8B-B14F-4D97-AF65-F5344CB8AC3E}">
        <p14:creationId xmlns:p14="http://schemas.microsoft.com/office/powerpoint/2010/main" xmlns="" val="361192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t/>
            </a:r>
            <a:br>
              <a:rPr lang="en-US" dirty="0"/>
            </a:br>
            <a:r>
              <a:rPr lang="en-US" dirty="0"/>
              <a:t>Power Modulators-functions</a:t>
            </a:r>
          </a:p>
        </p:txBody>
      </p:sp>
      <p:sp>
        <p:nvSpPr>
          <p:cNvPr id="20482" name="Content Placeholder 2"/>
          <p:cNvSpPr>
            <a:spLocks noGrp="1"/>
          </p:cNvSpPr>
          <p:nvPr>
            <p:ph idx="1"/>
          </p:nvPr>
        </p:nvSpPr>
        <p:spPr/>
        <p:txBody>
          <a:bodyPr>
            <a:normAutofit fontScale="92500" lnSpcReduction="10000"/>
          </a:bodyPr>
          <a:lstStyle/>
          <a:p>
            <a:pPr marL="457200" indent="-457200" algn="just"/>
            <a:r>
              <a:rPr lang="en-US" dirty="0" smtClean="0">
                <a:solidFill>
                  <a:srgbClr val="FF0000"/>
                </a:solidFill>
              </a:rPr>
              <a:t>1. 	Modulates </a:t>
            </a:r>
            <a:r>
              <a:rPr lang="en-US" dirty="0" smtClean="0">
                <a:solidFill>
                  <a:srgbClr val="FF0000"/>
                </a:solidFill>
              </a:rPr>
              <a:t>flow of power </a:t>
            </a:r>
            <a:r>
              <a:rPr lang="en-US" dirty="0" smtClean="0">
                <a:solidFill>
                  <a:srgbClr val="7030A0"/>
                </a:solidFill>
              </a:rPr>
              <a:t>from the source to the motor in </a:t>
            </a:r>
            <a:r>
              <a:rPr lang="en-US" dirty="0" smtClean="0">
                <a:solidFill>
                  <a:srgbClr val="7030A0"/>
                </a:solidFill>
              </a:rPr>
              <a:t>such a </a:t>
            </a:r>
            <a:r>
              <a:rPr lang="en-US" dirty="0" smtClean="0">
                <a:solidFill>
                  <a:srgbClr val="7030A0"/>
                </a:solidFill>
              </a:rPr>
              <a:t>manner that motor is imparted </a:t>
            </a:r>
            <a:r>
              <a:rPr lang="en-US" dirty="0" smtClean="0">
                <a:solidFill>
                  <a:srgbClr val="FF0000"/>
                </a:solidFill>
              </a:rPr>
              <a:t>speed-torque characteristics</a:t>
            </a:r>
            <a:r>
              <a:rPr lang="en-US" dirty="0" smtClean="0">
                <a:solidFill>
                  <a:srgbClr val="7030A0"/>
                </a:solidFill>
              </a:rPr>
              <a:t> required by the </a:t>
            </a:r>
            <a:r>
              <a:rPr lang="en-US" dirty="0" smtClean="0">
                <a:solidFill>
                  <a:srgbClr val="7030A0"/>
                </a:solidFill>
              </a:rPr>
              <a:t>load.</a:t>
            </a:r>
          </a:p>
          <a:p>
            <a:pPr marL="457200" indent="-457200" algn="just"/>
            <a:endParaRPr lang="en-US" dirty="0">
              <a:solidFill>
                <a:srgbClr val="7030A0"/>
              </a:solidFill>
            </a:endParaRPr>
          </a:p>
          <a:p>
            <a:pPr marL="449263" indent="-449263"/>
            <a:r>
              <a:rPr lang="en-US" dirty="0">
                <a:solidFill>
                  <a:srgbClr val="7030A0"/>
                </a:solidFill>
              </a:rPr>
              <a:t>2</a:t>
            </a:r>
            <a:r>
              <a:rPr lang="en-US" dirty="0" smtClean="0">
                <a:solidFill>
                  <a:srgbClr val="7030A0"/>
                </a:solidFill>
              </a:rPr>
              <a:t>. 	During </a:t>
            </a:r>
            <a:r>
              <a:rPr lang="en-US" dirty="0">
                <a:solidFill>
                  <a:srgbClr val="7030A0"/>
                </a:solidFill>
              </a:rPr>
              <a:t>transient Conditions, it </a:t>
            </a:r>
            <a:r>
              <a:rPr lang="en-US" dirty="0">
                <a:solidFill>
                  <a:srgbClr val="FF0000"/>
                </a:solidFill>
              </a:rPr>
              <a:t>restricts</a:t>
            </a:r>
            <a:r>
              <a:rPr lang="en-US" dirty="0">
                <a:solidFill>
                  <a:srgbClr val="7030A0"/>
                </a:solidFill>
              </a:rPr>
              <a:t> source and motor currents within permissible limits</a:t>
            </a:r>
          </a:p>
          <a:p>
            <a:endParaRPr lang="en-US" dirty="0">
              <a:solidFill>
                <a:srgbClr val="7030A0"/>
              </a:solidFill>
            </a:endParaRPr>
          </a:p>
          <a:p>
            <a:pPr marL="449263" indent="-449263"/>
            <a:r>
              <a:rPr lang="en-US" dirty="0">
                <a:solidFill>
                  <a:srgbClr val="C00000"/>
                </a:solidFill>
              </a:rPr>
              <a:t>3. </a:t>
            </a:r>
            <a:r>
              <a:rPr lang="en-US" dirty="0" smtClean="0">
                <a:solidFill>
                  <a:srgbClr val="C00000"/>
                </a:solidFill>
              </a:rPr>
              <a:t>	</a:t>
            </a:r>
            <a:r>
              <a:rPr lang="en-US" dirty="0" smtClean="0">
                <a:solidFill>
                  <a:srgbClr val="7030A0"/>
                </a:solidFill>
              </a:rPr>
              <a:t>Converts</a:t>
            </a:r>
            <a:r>
              <a:rPr lang="en-US" dirty="0" smtClean="0">
                <a:solidFill>
                  <a:srgbClr val="C00000"/>
                </a:solidFill>
              </a:rPr>
              <a:t> </a:t>
            </a:r>
            <a:r>
              <a:rPr lang="en-US" dirty="0">
                <a:solidFill>
                  <a:srgbClr val="C00000"/>
                </a:solidFill>
              </a:rPr>
              <a:t>Electrical Energy of Source in the form suitable to motor</a:t>
            </a:r>
          </a:p>
          <a:p>
            <a:endParaRPr lang="en-US" dirty="0">
              <a:solidFill>
                <a:srgbClr val="C00000"/>
              </a:solidFill>
            </a:endParaRPr>
          </a:p>
          <a:p>
            <a:pPr marL="449263" indent="-449263"/>
            <a:r>
              <a:rPr lang="en-US" dirty="0">
                <a:solidFill>
                  <a:srgbClr val="C00000"/>
                </a:solidFill>
              </a:rPr>
              <a:t>4</a:t>
            </a:r>
            <a:r>
              <a:rPr lang="en-US" dirty="0" smtClean="0">
                <a:solidFill>
                  <a:srgbClr val="C00000"/>
                </a:solidFill>
              </a:rPr>
              <a:t>.	</a:t>
            </a:r>
            <a:r>
              <a:rPr lang="en-US" dirty="0" smtClean="0">
                <a:solidFill>
                  <a:srgbClr val="7030A0"/>
                </a:solidFill>
              </a:rPr>
              <a:t>Select </a:t>
            </a:r>
            <a:r>
              <a:rPr lang="en-US" dirty="0">
                <a:solidFill>
                  <a:srgbClr val="C00000"/>
                </a:solidFill>
              </a:rPr>
              <a:t>modes of operation of Motor-Motoring or Braking</a:t>
            </a:r>
            <a:endParaRPr lang="en-IN" dirty="0">
              <a:solidFill>
                <a:srgbClr val="C00000"/>
              </a:solidFill>
            </a:endParaRPr>
          </a:p>
          <a:p>
            <a:r>
              <a:rPr lang="en-US" dirty="0"/>
              <a:t> </a:t>
            </a:r>
            <a:endParaRPr lang="en-IN" dirty="0"/>
          </a:p>
          <a:p>
            <a:endParaRPr lang="en-US" dirty="0"/>
          </a:p>
          <a:p>
            <a:endParaRPr lang="en-US" dirty="0"/>
          </a:p>
        </p:txBody>
      </p:sp>
    </p:spTree>
    <p:extLst>
      <p:ext uri="{BB962C8B-B14F-4D97-AF65-F5344CB8AC3E}">
        <p14:creationId xmlns:p14="http://schemas.microsoft.com/office/powerpoint/2010/main" xmlns="" val="236542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401080" cy="5059363"/>
          </a:xfrm>
        </p:spPr>
        <p:txBody>
          <a:bodyPr>
            <a:normAutofit fontScale="92500" lnSpcReduction="10000"/>
          </a:bodyPr>
          <a:lstStyle/>
          <a:p>
            <a:r>
              <a:rPr lang="en-US" sz="4000" dirty="0"/>
              <a:t>Types of Power Modulators</a:t>
            </a:r>
          </a:p>
          <a:p>
            <a:pPr algn="just">
              <a:lnSpc>
                <a:spcPct val="150000"/>
              </a:lnSpc>
              <a:buNone/>
            </a:pPr>
            <a:r>
              <a:rPr lang="en-US" sz="2800" dirty="0" smtClean="0"/>
              <a:t>	In </a:t>
            </a:r>
            <a:r>
              <a:rPr lang="en-US" sz="2800" dirty="0"/>
              <a:t>the electric drive system, the power </a:t>
            </a:r>
            <a:r>
              <a:rPr lang="en-US" sz="2800" dirty="0" smtClean="0"/>
              <a:t>modulators can </a:t>
            </a:r>
            <a:r>
              <a:rPr lang="en-US" sz="2800" dirty="0"/>
              <a:t>be any one of the following</a:t>
            </a:r>
          </a:p>
          <a:p>
            <a:pPr algn="just">
              <a:lnSpc>
                <a:spcPct val="150000"/>
              </a:lnSpc>
              <a:buFont typeface="Wingdings" pitchFamily="2" charset="2"/>
              <a:buChar char="ü"/>
            </a:pPr>
            <a:r>
              <a:rPr lang="en-US" sz="2800" dirty="0"/>
              <a:t>Controlled rectifiers </a:t>
            </a:r>
            <a:r>
              <a:rPr lang="en-US" sz="2800" dirty="0" smtClean="0"/>
              <a:t>(AC </a:t>
            </a:r>
            <a:r>
              <a:rPr lang="en-US" sz="2800" dirty="0"/>
              <a:t>to </a:t>
            </a:r>
            <a:r>
              <a:rPr lang="en-US" sz="2800" dirty="0" smtClean="0"/>
              <a:t>DC </a:t>
            </a:r>
            <a:r>
              <a:rPr lang="en-US" sz="2800" dirty="0"/>
              <a:t>converters) </a:t>
            </a:r>
          </a:p>
          <a:p>
            <a:pPr algn="just">
              <a:lnSpc>
                <a:spcPct val="150000"/>
              </a:lnSpc>
              <a:buFont typeface="Wingdings" pitchFamily="2" charset="2"/>
              <a:buChar char="ü"/>
            </a:pPr>
            <a:r>
              <a:rPr lang="en-US" sz="2800" dirty="0"/>
              <a:t>Inverters </a:t>
            </a:r>
            <a:r>
              <a:rPr lang="en-US" sz="2800" dirty="0" smtClean="0"/>
              <a:t>(DC </a:t>
            </a:r>
            <a:r>
              <a:rPr lang="en-US" sz="2800" dirty="0"/>
              <a:t>to </a:t>
            </a:r>
            <a:r>
              <a:rPr lang="en-US" sz="2800" dirty="0" smtClean="0"/>
              <a:t>AC </a:t>
            </a:r>
            <a:r>
              <a:rPr lang="en-US" sz="2800" dirty="0"/>
              <a:t>converters) </a:t>
            </a:r>
          </a:p>
          <a:p>
            <a:pPr algn="just">
              <a:lnSpc>
                <a:spcPct val="150000"/>
              </a:lnSpc>
              <a:buFont typeface="Wingdings" pitchFamily="2" charset="2"/>
              <a:buChar char="ü"/>
            </a:pPr>
            <a:r>
              <a:rPr lang="en-US" sz="2800" dirty="0"/>
              <a:t> AC voltage controllers (AC to AC converters)</a:t>
            </a:r>
          </a:p>
          <a:p>
            <a:pPr algn="just">
              <a:lnSpc>
                <a:spcPct val="150000"/>
              </a:lnSpc>
              <a:buFont typeface="Wingdings" pitchFamily="2" charset="2"/>
              <a:buChar char="ü"/>
            </a:pPr>
            <a:r>
              <a:rPr lang="en-US" sz="2800" dirty="0"/>
              <a:t>DC choppers (DC to DC converters) </a:t>
            </a:r>
          </a:p>
          <a:p>
            <a:pPr algn="just">
              <a:lnSpc>
                <a:spcPct val="150000"/>
              </a:lnSpc>
              <a:buFont typeface="Wingdings" pitchFamily="2" charset="2"/>
              <a:buChar char="ü"/>
            </a:pPr>
            <a:r>
              <a:rPr lang="en-US" sz="2800" dirty="0" err="1"/>
              <a:t>Cyclo</a:t>
            </a:r>
            <a:r>
              <a:rPr lang="en-US" sz="2800" dirty="0"/>
              <a:t> converters (Frequency conversion)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dirty="0"/>
              <a:t>Electrical Sources</a:t>
            </a:r>
          </a:p>
          <a:p>
            <a:pPr algn="just">
              <a:buNone/>
            </a:pPr>
            <a:r>
              <a:rPr lang="en-US" dirty="0"/>
              <a:t>	 Very low power drives are generally fed from single phase sources. Rest of the drives is powered from a 3 phase source. Low and medium power motors are fed from a 400v supply. For higher ratings, motors may be rated at 3.3KV, 6.6KV and 11 KV. Some drives are powered from battery.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NTROL UNIT&#10;Control Unit :&#10;• The control unit controls the power modulator which&#10;operates at small voltage and power leve..."/>
          <p:cNvPicPr>
            <a:picLocks noChangeAspect="1" noChangeArrowheads="1"/>
          </p:cNvPicPr>
          <p:nvPr/>
        </p:nvPicPr>
        <p:blipFill>
          <a:blip r:embed="rId2"/>
          <a:srcRect/>
          <a:stretch>
            <a:fillRect/>
          </a:stretch>
        </p:blipFill>
        <p:spPr bwMode="auto">
          <a:xfrm>
            <a:off x="762000" y="685800"/>
            <a:ext cx="7620000" cy="5562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NSING UNIT&#10;Sensing Unit :&#10;• It senses the certain drive parameter like motor&#10;current and speed.&#10;• It mainly required eit..."/>
          <p:cNvPicPr>
            <a:picLocks noChangeAspect="1" noChangeArrowheads="1"/>
          </p:cNvPicPr>
          <p:nvPr/>
        </p:nvPicPr>
        <p:blipFill>
          <a:blip r:embed="rId2"/>
          <a:srcRect/>
          <a:stretch>
            <a:fillRect/>
          </a:stretch>
        </p:blipFill>
        <p:spPr bwMode="auto">
          <a:xfrm>
            <a:off x="457200" y="1066800"/>
            <a:ext cx="8153400" cy="50292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dirty="0"/>
              <a:t>Sensing Unit </a:t>
            </a:r>
          </a:p>
          <a:p>
            <a:r>
              <a:rPr lang="en-US" dirty="0"/>
              <a:t> Speed Sensing (From Motor) </a:t>
            </a:r>
          </a:p>
          <a:p>
            <a:r>
              <a:rPr lang="en-US" dirty="0"/>
              <a:t> Torque Sensing </a:t>
            </a:r>
          </a:p>
          <a:p>
            <a:r>
              <a:rPr lang="en-US" dirty="0"/>
              <a:t>    Position Sensing </a:t>
            </a:r>
          </a:p>
          <a:p>
            <a:r>
              <a:rPr lang="en-US" dirty="0"/>
              <a:t> Current sensing and Voltage Sensing from Lines or from motor terminals</a:t>
            </a:r>
          </a:p>
          <a:p>
            <a:pPr>
              <a:buNone/>
            </a:pPr>
            <a:r>
              <a:rPr lang="en-US" dirty="0"/>
              <a:t> From Load  </a:t>
            </a:r>
          </a:p>
          <a:p>
            <a:r>
              <a:rPr lang="en-US" dirty="0"/>
              <a:t>Torque sensing </a:t>
            </a:r>
          </a:p>
          <a:p>
            <a:r>
              <a:rPr lang="en-US" dirty="0"/>
              <a:t>Temperature Sensing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2852"/>
            <a:ext cx="8153400" cy="685482"/>
          </a:xfrm>
        </p:spPr>
        <p:txBody>
          <a:bodyPr>
            <a:normAutofit fontScale="90000"/>
          </a:bodyPr>
          <a:lstStyle/>
          <a:p>
            <a:r>
              <a:rPr lang="en-US" dirty="0"/>
              <a:t>Concept of Electrical Drives</a:t>
            </a:r>
            <a:endParaRPr lang="en-IN" dirty="0"/>
          </a:p>
        </p:txBody>
      </p:sp>
      <p:sp>
        <p:nvSpPr>
          <p:cNvPr id="3" name="Content Placeholder 2"/>
          <p:cNvSpPr>
            <a:spLocks noGrp="1"/>
          </p:cNvSpPr>
          <p:nvPr>
            <p:ph idx="1"/>
          </p:nvPr>
        </p:nvSpPr>
        <p:spPr>
          <a:xfrm>
            <a:off x="285720" y="857231"/>
            <a:ext cx="7620000" cy="1500199"/>
          </a:xfrm>
        </p:spPr>
        <p:txBody>
          <a:bodyPr>
            <a:normAutofit/>
          </a:bodyPr>
          <a:lstStyle/>
          <a:p>
            <a:pPr algn="just">
              <a:lnSpc>
                <a:spcPct val="150000"/>
              </a:lnSpc>
              <a:spcBef>
                <a:spcPts val="0"/>
              </a:spcBef>
              <a:spcAft>
                <a:spcPts val="0"/>
              </a:spcAft>
            </a:pPr>
            <a:r>
              <a:rPr lang="en-US" sz="2400" dirty="0"/>
              <a:t>System employed for motion control-Drives</a:t>
            </a:r>
          </a:p>
          <a:p>
            <a:pPr algn="just">
              <a:lnSpc>
                <a:spcPct val="150000"/>
              </a:lnSpc>
              <a:spcBef>
                <a:spcPts val="0"/>
              </a:spcBef>
              <a:spcAft>
                <a:spcPts val="0"/>
              </a:spcAft>
            </a:pPr>
            <a:r>
              <a:rPr lang="en-US" sz="2400" dirty="0"/>
              <a:t>Drives employing Electrical Motor –Electrical </a:t>
            </a:r>
            <a:r>
              <a:rPr lang="en-US" sz="2400" dirty="0" smtClean="0"/>
              <a:t>Drives</a:t>
            </a:r>
            <a:endParaRPr lang="en-US" sz="24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12723" r="6843" b="21956"/>
          <a:stretch/>
        </p:blipFill>
        <p:spPr>
          <a:xfrm>
            <a:off x="1285852" y="2500306"/>
            <a:ext cx="6352988" cy="3344530"/>
          </a:xfrm>
          <a:prstGeom prst="rect">
            <a:avLst/>
          </a:prstGeom>
        </p:spPr>
      </p:pic>
    </p:spTree>
    <p:extLst>
      <p:ext uri="{BB962C8B-B14F-4D97-AF65-F5344CB8AC3E}">
        <p14:creationId xmlns:p14="http://schemas.microsoft.com/office/powerpoint/2010/main" xmlns="" val="3208588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792162"/>
          </a:xfrm>
        </p:spPr>
        <p:txBody>
          <a:bodyPr>
            <a:normAutofit fontScale="90000"/>
          </a:bodyPr>
          <a:lstStyle/>
          <a:p>
            <a:r>
              <a:rPr lang="en-US" dirty="0"/>
              <a:t>Classification of Electric Drives</a:t>
            </a:r>
          </a:p>
        </p:txBody>
      </p:sp>
      <p:sp>
        <p:nvSpPr>
          <p:cNvPr id="3" name="Content Placeholder 2"/>
          <p:cNvSpPr>
            <a:spLocks noGrp="1"/>
          </p:cNvSpPr>
          <p:nvPr>
            <p:ph idx="1"/>
          </p:nvPr>
        </p:nvSpPr>
        <p:spPr>
          <a:xfrm>
            <a:off x="381000" y="1066800"/>
            <a:ext cx="8763000" cy="5562600"/>
          </a:xfrm>
        </p:spPr>
        <p:txBody>
          <a:bodyPr>
            <a:noAutofit/>
          </a:bodyPr>
          <a:lstStyle/>
          <a:p>
            <a:pPr>
              <a:buNone/>
            </a:pPr>
            <a:r>
              <a:rPr lang="en-US" sz="1500" b="1" dirty="0"/>
              <a:t>According to Mode of Operation </a:t>
            </a:r>
            <a:r>
              <a:rPr lang="en-US" sz="1500" dirty="0"/>
              <a:t> </a:t>
            </a:r>
          </a:p>
          <a:p>
            <a:pPr>
              <a:buFont typeface="Wingdings" pitchFamily="2" charset="2"/>
              <a:buChar char="ü"/>
            </a:pPr>
            <a:r>
              <a:rPr lang="en-US" sz="1500" dirty="0"/>
              <a:t>Continuous duty drives </a:t>
            </a:r>
          </a:p>
          <a:p>
            <a:pPr>
              <a:buFont typeface="Wingdings" pitchFamily="2" charset="2"/>
              <a:buChar char="ü"/>
            </a:pPr>
            <a:r>
              <a:rPr lang="en-US" sz="1500" dirty="0"/>
              <a:t> Short time duty drives  </a:t>
            </a:r>
          </a:p>
          <a:p>
            <a:pPr>
              <a:buFont typeface="Wingdings" pitchFamily="2" charset="2"/>
              <a:buChar char="ü"/>
            </a:pPr>
            <a:r>
              <a:rPr lang="en-US" sz="1500" dirty="0"/>
              <a:t>Intermittent duty drives </a:t>
            </a:r>
          </a:p>
          <a:p>
            <a:pPr>
              <a:buNone/>
            </a:pPr>
            <a:r>
              <a:rPr lang="en-US" sz="1500" b="1" dirty="0"/>
              <a:t>According to Means of Control  </a:t>
            </a:r>
          </a:p>
          <a:p>
            <a:pPr>
              <a:buFont typeface="Wingdings" pitchFamily="2" charset="2"/>
              <a:buChar char="ü"/>
            </a:pPr>
            <a:r>
              <a:rPr lang="en-US" sz="1500" dirty="0"/>
              <a:t>Manual </a:t>
            </a:r>
          </a:p>
          <a:p>
            <a:pPr>
              <a:buFont typeface="Wingdings" pitchFamily="2" charset="2"/>
              <a:buChar char="ü"/>
            </a:pPr>
            <a:r>
              <a:rPr lang="en-US" sz="1500" dirty="0"/>
              <a:t> Semi automatic</a:t>
            </a:r>
          </a:p>
          <a:p>
            <a:pPr>
              <a:buFont typeface="Wingdings" pitchFamily="2" charset="2"/>
              <a:buChar char="ü"/>
            </a:pPr>
            <a:r>
              <a:rPr lang="en-US" sz="1500" dirty="0"/>
              <a:t>  Automatic </a:t>
            </a:r>
          </a:p>
          <a:p>
            <a:pPr>
              <a:buNone/>
            </a:pPr>
            <a:r>
              <a:rPr lang="en-US" sz="1500" b="1" dirty="0"/>
              <a:t>According to Number of machines </a:t>
            </a:r>
          </a:p>
          <a:p>
            <a:pPr>
              <a:buFont typeface="Wingdings" pitchFamily="2" charset="2"/>
              <a:buChar char="ü"/>
            </a:pPr>
            <a:r>
              <a:rPr lang="en-US" sz="1500" dirty="0"/>
              <a:t> Individual drive </a:t>
            </a:r>
          </a:p>
          <a:p>
            <a:pPr>
              <a:buFont typeface="Wingdings" pitchFamily="2" charset="2"/>
              <a:buChar char="ü"/>
            </a:pPr>
            <a:r>
              <a:rPr lang="en-US" sz="1500" dirty="0"/>
              <a:t>Group drive </a:t>
            </a:r>
          </a:p>
          <a:p>
            <a:pPr>
              <a:buFont typeface="Wingdings" pitchFamily="2" charset="2"/>
              <a:buChar char="ü"/>
            </a:pPr>
            <a:r>
              <a:rPr lang="en-US" sz="1500" dirty="0"/>
              <a:t>Multi-motor drive </a:t>
            </a:r>
          </a:p>
          <a:p>
            <a:pPr>
              <a:buNone/>
            </a:pPr>
            <a:r>
              <a:rPr lang="en-US" sz="1500" b="1" dirty="0"/>
              <a:t>According to Dynamics and Transients </a:t>
            </a:r>
          </a:p>
          <a:p>
            <a:pPr>
              <a:buFont typeface="Wingdings" pitchFamily="2" charset="2"/>
              <a:buChar char="ü"/>
            </a:pPr>
            <a:r>
              <a:rPr lang="en-US" sz="1500" dirty="0"/>
              <a:t> Uncontrolled transient period </a:t>
            </a:r>
          </a:p>
          <a:p>
            <a:pPr>
              <a:buFont typeface="Wingdings" pitchFamily="2" charset="2"/>
              <a:buChar char="ü"/>
            </a:pPr>
            <a:r>
              <a:rPr lang="en-US" sz="1500" dirty="0"/>
              <a:t>Controlled transient period </a:t>
            </a:r>
          </a:p>
          <a:p>
            <a:pPr>
              <a:buNone/>
            </a:pPr>
            <a:r>
              <a:rPr lang="en-US" sz="1500" b="1" dirty="0"/>
              <a:t>According to Methods of Speed Control </a:t>
            </a:r>
          </a:p>
          <a:p>
            <a:pPr>
              <a:buFont typeface="Wingdings" pitchFamily="2" charset="2"/>
              <a:buChar char="ü"/>
            </a:pPr>
            <a:r>
              <a:rPr lang="en-US" sz="1500" dirty="0"/>
              <a:t> Reversible and non-reversible</a:t>
            </a:r>
          </a:p>
          <a:p>
            <a:pPr>
              <a:buFont typeface="Wingdings" pitchFamily="2" charset="2"/>
              <a:buChar char="ü"/>
            </a:pPr>
            <a:r>
              <a:rPr lang="en-US" sz="1500" dirty="0"/>
              <a:t> uncontrolled constant speed. </a:t>
            </a:r>
          </a:p>
          <a:p>
            <a:pPr>
              <a:buFont typeface="Wingdings" pitchFamily="2" charset="2"/>
              <a:buChar char="ü"/>
            </a:pPr>
            <a:r>
              <a:rPr lang="en-US" sz="1500" dirty="0"/>
              <a:t>Reversible and non-reversible step speed control. </a:t>
            </a:r>
          </a:p>
          <a:p>
            <a:pPr>
              <a:buFont typeface="Wingdings" pitchFamily="2" charset="2"/>
              <a:buChar char="ü"/>
            </a:pPr>
            <a:r>
              <a:rPr lang="en-US" sz="1500" dirty="0"/>
              <a:t> Variable position control. </a:t>
            </a:r>
          </a:p>
          <a:p>
            <a:pPr>
              <a:buFont typeface="Wingdings" pitchFamily="2" charset="2"/>
              <a:buChar char="ü"/>
            </a:pPr>
            <a:r>
              <a:rPr lang="en-US" sz="1500" dirty="0"/>
              <a:t> Reversible and non-reversible smooth speed cont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LASSIFICATION OF ELECTRIC DRIVES&#10;Classification of Electric Drive:&#10;Generally classified into 3 categories:&#10;• Group drive&#10;..."/>
          <p:cNvPicPr>
            <a:picLocks noChangeAspect="1" noChangeArrowheads="1"/>
          </p:cNvPicPr>
          <p:nvPr/>
        </p:nvPicPr>
        <p:blipFill>
          <a:blip r:embed="rId2"/>
          <a:srcRect/>
          <a:stretch>
            <a:fillRect/>
          </a:stretch>
        </p:blipFill>
        <p:spPr bwMode="auto">
          <a:xfrm>
            <a:off x="762000" y="1066800"/>
            <a:ext cx="7620000" cy="5257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LASSIFICATION OF ELECTRIC&#10;DRIVES(Cont’d)&#10;Advantage :&#10;Most Economical&#10;Disadvantage :&#10;• Any Fault that occurs in the drivin..."/>
          <p:cNvPicPr>
            <a:picLocks noChangeAspect="1" noChangeArrowheads="1"/>
          </p:cNvPicPr>
          <p:nvPr/>
        </p:nvPicPr>
        <p:blipFill>
          <a:blip r:embed="rId2"/>
          <a:srcRect/>
          <a:stretch>
            <a:fillRect/>
          </a:stretch>
        </p:blipFill>
        <p:spPr bwMode="auto">
          <a:xfrm>
            <a:off x="685800" y="990600"/>
            <a:ext cx="7543800" cy="5029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LASSIFICATION OF ELECTRIC&#10;DRIVES(Cont’d)&#10;Individual Drive:&#10;• If a single motor is used to drive or actuate a given&#10;mechan..."/>
          <p:cNvPicPr>
            <a:picLocks noChangeAspect="1" noChangeArrowheads="1"/>
          </p:cNvPicPr>
          <p:nvPr/>
        </p:nvPicPr>
        <p:blipFill>
          <a:blip r:embed="rId2"/>
          <a:srcRect/>
          <a:stretch>
            <a:fillRect/>
          </a:stretch>
        </p:blipFill>
        <p:spPr bwMode="auto">
          <a:xfrm>
            <a:off x="914400" y="914400"/>
            <a:ext cx="6858000" cy="50292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LASSIFICATION OF ELECTRIC&#10;DRIVES(Cont’d)&#10;Disadvantage:&#10;• Power loss occurs.&#10;Multi Motor Drive:&#10;• Each operation of the me..."/>
          <p:cNvPicPr>
            <a:picLocks noChangeAspect="1" noChangeArrowheads="1"/>
          </p:cNvPicPr>
          <p:nvPr/>
        </p:nvPicPr>
        <p:blipFill>
          <a:blip r:embed="rId2"/>
          <a:srcRect/>
          <a:stretch>
            <a:fillRect/>
          </a:stretch>
        </p:blipFill>
        <p:spPr bwMode="auto">
          <a:xfrm>
            <a:off x="914400" y="838200"/>
            <a:ext cx="7239000" cy="54102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LASSIFICATION OF ELECTRIC DRIVES&#10;Separate motors are provided for actuating different parts&#10;of the driven mechanism.&#10;Adva..."/>
          <p:cNvPicPr>
            <a:picLocks noChangeAspect="1" noChangeArrowheads="1"/>
          </p:cNvPicPr>
          <p:nvPr/>
        </p:nvPicPr>
        <p:blipFill>
          <a:blip r:embed="rId2"/>
          <a:srcRect/>
          <a:stretch>
            <a:fillRect/>
          </a:stretch>
        </p:blipFill>
        <p:spPr bwMode="auto">
          <a:xfrm>
            <a:off x="381000" y="1143000"/>
            <a:ext cx="7696200" cy="4953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LASSIFICATION OF ELECTRIC&#10;DRIVES(Cont’d)&#10;• In the case of motor fault, only its connected machine will&#10;stop where as othe..."/>
          <p:cNvPicPr>
            <a:picLocks noChangeAspect="1" noChangeArrowheads="1"/>
          </p:cNvPicPr>
          <p:nvPr/>
        </p:nvPicPr>
        <p:blipFill>
          <a:blip r:embed="rId2"/>
          <a:srcRect/>
          <a:stretch>
            <a:fillRect/>
          </a:stretch>
        </p:blipFill>
        <p:spPr bwMode="auto">
          <a:xfrm>
            <a:off x="457200" y="990600"/>
            <a:ext cx="7620000" cy="5334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219200"/>
          <a:ext cx="7543800" cy="5105400"/>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xmlns="" val="20000"/>
                    </a:ext>
                  </a:extLst>
                </a:gridCol>
                <a:gridCol w="3771900">
                  <a:extLst>
                    <a:ext uri="{9D8B030D-6E8A-4147-A177-3AD203B41FA5}">
                      <a16:colId xmlns:a16="http://schemas.microsoft.com/office/drawing/2014/main" xmlns="" val="20001"/>
                    </a:ext>
                  </a:extLst>
                </a:gridCol>
              </a:tblGrid>
              <a:tr h="430363">
                <a:tc>
                  <a:txBody>
                    <a:bodyPr/>
                    <a:lstStyle/>
                    <a:p>
                      <a:r>
                        <a:rPr lang="en-US" dirty="0"/>
                        <a:t>DC DRIVES </a:t>
                      </a:r>
                    </a:p>
                  </a:txBody>
                  <a:tcPr/>
                </a:tc>
                <a:tc>
                  <a:txBody>
                    <a:bodyPr/>
                    <a:lstStyle/>
                    <a:p>
                      <a:r>
                        <a:rPr lang="en-US" dirty="0"/>
                        <a:t>AC DRIVES </a:t>
                      </a:r>
                    </a:p>
                  </a:txBody>
                  <a:tcPr/>
                </a:tc>
                <a:extLst>
                  <a:ext uri="{0D108BD9-81ED-4DB2-BD59-A6C34878D82A}">
                    <a16:rowId xmlns:a16="http://schemas.microsoft.com/office/drawing/2014/main" xmlns="" val="10000"/>
                  </a:ext>
                </a:extLst>
              </a:tr>
              <a:tr h="742818">
                <a:tc>
                  <a:txBody>
                    <a:bodyPr/>
                    <a:lstStyle/>
                    <a:p>
                      <a:r>
                        <a:rPr lang="en-US" dirty="0"/>
                        <a:t>The power circuit and control circuit is simple and inexpensive </a:t>
                      </a:r>
                    </a:p>
                  </a:txBody>
                  <a:tcPr/>
                </a:tc>
                <a:tc>
                  <a:txBody>
                    <a:bodyPr/>
                    <a:lstStyle/>
                    <a:p>
                      <a:r>
                        <a:rPr lang="en-US" dirty="0"/>
                        <a:t>The power circuit and control circuit are complex </a:t>
                      </a:r>
                    </a:p>
                  </a:txBody>
                  <a:tcPr/>
                </a:tc>
                <a:extLst>
                  <a:ext uri="{0D108BD9-81ED-4DB2-BD59-A6C34878D82A}">
                    <a16:rowId xmlns:a16="http://schemas.microsoft.com/office/drawing/2014/main" xmlns="" val="10001"/>
                  </a:ext>
                </a:extLst>
              </a:tr>
              <a:tr h="430363">
                <a:tc>
                  <a:txBody>
                    <a:bodyPr/>
                    <a:lstStyle/>
                    <a:p>
                      <a:r>
                        <a:rPr lang="en-US" dirty="0"/>
                        <a:t>It requires frequent maintenance </a:t>
                      </a:r>
                    </a:p>
                  </a:txBody>
                  <a:tcPr/>
                </a:tc>
                <a:tc>
                  <a:txBody>
                    <a:bodyPr/>
                    <a:lstStyle/>
                    <a:p>
                      <a:r>
                        <a:rPr lang="en-US" dirty="0"/>
                        <a:t>Less Maintenance </a:t>
                      </a:r>
                    </a:p>
                  </a:txBody>
                  <a:tcPr/>
                </a:tc>
                <a:extLst>
                  <a:ext uri="{0D108BD9-81ED-4DB2-BD59-A6C34878D82A}">
                    <a16:rowId xmlns:a16="http://schemas.microsoft.com/office/drawing/2014/main" xmlns="" val="10002"/>
                  </a:ext>
                </a:extLst>
              </a:tr>
              <a:tr h="1379519">
                <a:tc>
                  <a:txBody>
                    <a:bodyPr/>
                    <a:lstStyle/>
                    <a:p>
                      <a:r>
                        <a:rPr lang="en-US" dirty="0"/>
                        <a:t>The </a:t>
                      </a:r>
                      <a:r>
                        <a:rPr lang="en-US" dirty="0" err="1"/>
                        <a:t>commutator</a:t>
                      </a:r>
                      <a:r>
                        <a:rPr lang="en-US" dirty="0"/>
                        <a:t> makes the motor bulky, costly and heavy </a:t>
                      </a:r>
                    </a:p>
                  </a:txBody>
                  <a:tcPr/>
                </a:tc>
                <a:tc>
                  <a:txBody>
                    <a:bodyPr/>
                    <a:lstStyle/>
                    <a:p>
                      <a:r>
                        <a:rPr lang="en-US" dirty="0"/>
                        <a:t>These problems are not there in these motors and are inexpensive, particularly squirrel cage induction motors </a:t>
                      </a:r>
                    </a:p>
                  </a:txBody>
                  <a:tcPr/>
                </a:tc>
                <a:extLst>
                  <a:ext uri="{0D108BD9-81ED-4DB2-BD59-A6C34878D82A}">
                    <a16:rowId xmlns:a16="http://schemas.microsoft.com/office/drawing/2014/main" xmlns="" val="10003"/>
                  </a:ext>
                </a:extLst>
              </a:tr>
              <a:tr h="1379519">
                <a:tc>
                  <a:txBody>
                    <a:bodyPr/>
                    <a:lstStyle/>
                    <a:p>
                      <a:r>
                        <a:rPr lang="en-US" dirty="0"/>
                        <a:t>Fast response and wide speed range of control, can be achieved smoothly by conventional and solid state control</a:t>
                      </a:r>
                    </a:p>
                  </a:txBody>
                  <a:tcPr/>
                </a:tc>
                <a:tc>
                  <a:txBody>
                    <a:bodyPr/>
                    <a:lstStyle/>
                    <a:p>
                      <a:r>
                        <a:rPr lang="en-US" dirty="0"/>
                        <a:t>In solid state control the speed range is wide and</a:t>
                      </a:r>
                      <a:r>
                        <a:rPr lang="en-US" baseline="0" dirty="0"/>
                        <a:t> </a:t>
                      </a:r>
                      <a:r>
                        <a:rPr lang="en-US" dirty="0"/>
                        <a:t>conventional method is stepped and limited </a:t>
                      </a:r>
                    </a:p>
                  </a:txBody>
                  <a:tcPr/>
                </a:tc>
                <a:extLst>
                  <a:ext uri="{0D108BD9-81ED-4DB2-BD59-A6C34878D82A}">
                    <a16:rowId xmlns:a16="http://schemas.microsoft.com/office/drawing/2014/main" xmlns="" val="10004"/>
                  </a:ext>
                </a:extLst>
              </a:tr>
              <a:tr h="742818">
                <a:tc>
                  <a:txBody>
                    <a:bodyPr/>
                    <a:lstStyle/>
                    <a:p>
                      <a:r>
                        <a:rPr lang="en-US" dirty="0"/>
                        <a:t>Speed and design ratings are limited due to commutations </a:t>
                      </a:r>
                    </a:p>
                  </a:txBody>
                  <a:tcPr/>
                </a:tc>
                <a:tc>
                  <a:txBody>
                    <a:bodyPr/>
                    <a:lstStyle/>
                    <a:p>
                      <a:r>
                        <a:rPr lang="en-US" dirty="0"/>
                        <a:t>Speed and design ratings have upper limits </a:t>
                      </a:r>
                    </a:p>
                  </a:txBody>
                  <a:tcPr/>
                </a:tc>
                <a:extLst>
                  <a:ext uri="{0D108BD9-81ED-4DB2-BD59-A6C34878D82A}">
                    <a16:rowId xmlns:a16="http://schemas.microsoft.com/office/drawing/2014/main" xmlns="" val="10005"/>
                  </a:ext>
                </a:extLst>
              </a:tr>
            </a:tbl>
          </a:graphicData>
        </a:graphic>
      </p:graphicFrame>
      <p:sp>
        <p:nvSpPr>
          <p:cNvPr id="3" name="Rectangle 2"/>
          <p:cNvSpPr/>
          <p:nvPr/>
        </p:nvSpPr>
        <p:spPr>
          <a:xfrm>
            <a:off x="609600" y="228600"/>
            <a:ext cx="6400800" cy="523220"/>
          </a:xfrm>
          <a:prstGeom prst="rect">
            <a:avLst/>
          </a:prstGeom>
        </p:spPr>
        <p:txBody>
          <a:bodyPr wrap="square">
            <a:spAutoFit/>
          </a:bodyPr>
          <a:lstStyle/>
          <a:p>
            <a:r>
              <a:rPr lang="en-US" sz="2800" dirty="0"/>
              <a:t>Comparison between DC and AC drives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1417638"/>
          </a:xfrm>
        </p:spPr>
        <p:txBody>
          <a:bodyPr>
            <a:normAutofit fontScale="90000"/>
          </a:bodyPr>
          <a:lstStyle/>
          <a:p>
            <a:r>
              <a:rPr lang="en-US" dirty="0"/>
              <a:t>Choice (or) Selection of Electrical Drives</a:t>
            </a:r>
            <a:br>
              <a:rPr lang="en-US" dirty="0"/>
            </a:br>
            <a:endParaRPr lang="en-US" dirty="0"/>
          </a:p>
        </p:txBody>
      </p:sp>
      <p:sp>
        <p:nvSpPr>
          <p:cNvPr id="3" name="Content Placeholder 2"/>
          <p:cNvSpPr>
            <a:spLocks noGrp="1"/>
          </p:cNvSpPr>
          <p:nvPr>
            <p:ph idx="1"/>
          </p:nvPr>
        </p:nvSpPr>
        <p:spPr>
          <a:xfrm>
            <a:off x="381000" y="1066800"/>
            <a:ext cx="8763000" cy="5791200"/>
          </a:xfrm>
        </p:spPr>
        <p:txBody>
          <a:bodyPr>
            <a:normAutofit fontScale="55000" lnSpcReduction="20000"/>
          </a:bodyPr>
          <a:lstStyle/>
          <a:p>
            <a:pPr>
              <a:buNone/>
            </a:pPr>
            <a:r>
              <a:rPr lang="en-US" dirty="0"/>
              <a:t>Choice of an electric drive depends on a number of factors. Some of the important factors are. </a:t>
            </a:r>
          </a:p>
          <a:p>
            <a:pPr marL="514350" indent="-514350">
              <a:lnSpc>
                <a:spcPct val="120000"/>
              </a:lnSpc>
              <a:buAutoNum type="arabicPeriod"/>
            </a:pPr>
            <a:r>
              <a:rPr lang="en-US" b="1" dirty="0"/>
              <a:t>Steady State Operating conditions requirements </a:t>
            </a:r>
          </a:p>
          <a:p>
            <a:pPr marL="514350" indent="-514350">
              <a:lnSpc>
                <a:spcPct val="120000"/>
              </a:lnSpc>
              <a:buNone/>
            </a:pPr>
            <a:r>
              <a:rPr lang="en-US" dirty="0"/>
              <a:t>         Nature of speed torque characteristics, speed regulation, speed range, efficiency, duty cycle, quadrants of operation, speed fluctuations if any, ratings etc </a:t>
            </a:r>
          </a:p>
          <a:p>
            <a:pPr>
              <a:lnSpc>
                <a:spcPct val="120000"/>
              </a:lnSpc>
              <a:buNone/>
            </a:pPr>
            <a:r>
              <a:rPr lang="en-US" dirty="0"/>
              <a:t>2</a:t>
            </a:r>
            <a:r>
              <a:rPr lang="en-US" b="1" dirty="0"/>
              <a:t>. Transient operation requirements</a:t>
            </a:r>
          </a:p>
          <a:p>
            <a:pPr>
              <a:lnSpc>
                <a:spcPct val="120000"/>
              </a:lnSpc>
              <a:buNone/>
            </a:pPr>
            <a:r>
              <a:rPr lang="en-US" dirty="0"/>
              <a:t>        Values of acceleration and deceleration, starting, braking and reversing performance. </a:t>
            </a:r>
          </a:p>
          <a:p>
            <a:pPr>
              <a:lnSpc>
                <a:spcPct val="120000"/>
              </a:lnSpc>
              <a:buNone/>
            </a:pPr>
            <a:r>
              <a:rPr lang="en-US" dirty="0"/>
              <a:t>3</a:t>
            </a:r>
            <a:r>
              <a:rPr lang="en-US" b="1" dirty="0"/>
              <a:t>. Requirements related to the source</a:t>
            </a:r>
          </a:p>
          <a:p>
            <a:pPr>
              <a:lnSpc>
                <a:spcPct val="120000"/>
              </a:lnSpc>
              <a:buNone/>
            </a:pPr>
            <a:r>
              <a:rPr lang="en-US" dirty="0"/>
              <a:t>     Types of source and its capacity, magnitude of voltage, voltage fluctuations, power</a:t>
            </a:r>
          </a:p>
          <a:p>
            <a:pPr>
              <a:lnSpc>
                <a:spcPct val="120000"/>
              </a:lnSpc>
              <a:buNone/>
            </a:pPr>
            <a:r>
              <a:rPr lang="en-US" dirty="0"/>
              <a:t>     factor, harmonics and their effect on other loads, ability to accept regenerative power</a:t>
            </a:r>
          </a:p>
          <a:p>
            <a:pPr>
              <a:lnSpc>
                <a:spcPct val="120000"/>
              </a:lnSpc>
              <a:buNone/>
            </a:pPr>
            <a:r>
              <a:rPr lang="en-US" dirty="0"/>
              <a:t>4. </a:t>
            </a:r>
            <a:r>
              <a:rPr lang="en-US" b="1" dirty="0"/>
              <a:t>Capital and running cost, maintenance needs life. </a:t>
            </a:r>
          </a:p>
          <a:p>
            <a:pPr>
              <a:lnSpc>
                <a:spcPct val="120000"/>
              </a:lnSpc>
              <a:buNone/>
            </a:pPr>
            <a:endParaRPr lang="en-US" b="1" dirty="0"/>
          </a:p>
          <a:p>
            <a:pPr>
              <a:lnSpc>
                <a:spcPct val="120000"/>
              </a:lnSpc>
              <a:buNone/>
            </a:pPr>
            <a:r>
              <a:rPr lang="en-US" dirty="0"/>
              <a:t>5. </a:t>
            </a:r>
            <a:r>
              <a:rPr lang="en-US" b="1" dirty="0"/>
              <a:t>Space and weight restriction if any. </a:t>
            </a:r>
          </a:p>
          <a:p>
            <a:pPr>
              <a:lnSpc>
                <a:spcPct val="120000"/>
              </a:lnSpc>
              <a:buNone/>
            </a:pPr>
            <a:endParaRPr lang="en-US" b="1" dirty="0"/>
          </a:p>
          <a:p>
            <a:pPr>
              <a:lnSpc>
                <a:spcPct val="120000"/>
              </a:lnSpc>
              <a:buNone/>
            </a:pPr>
            <a:r>
              <a:rPr lang="en-US" dirty="0"/>
              <a:t>6. </a:t>
            </a:r>
            <a:r>
              <a:rPr lang="en-US" b="1" dirty="0"/>
              <a:t>Environment and location. </a:t>
            </a:r>
          </a:p>
          <a:p>
            <a:pPr>
              <a:lnSpc>
                <a:spcPct val="120000"/>
              </a:lnSpc>
              <a:buNone/>
            </a:pPr>
            <a:endParaRPr lang="en-US" b="1" dirty="0"/>
          </a:p>
          <a:p>
            <a:pPr>
              <a:lnSpc>
                <a:spcPct val="120000"/>
              </a:lnSpc>
              <a:buNone/>
            </a:pPr>
            <a:r>
              <a:rPr lang="en-US" dirty="0"/>
              <a:t>7</a:t>
            </a:r>
            <a:r>
              <a:rPr lang="en-US" b="1" dirty="0"/>
              <a:t>. Reliability.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Factors affecting selection of motors</a:t>
            </a:r>
            <a:br>
              <a:rPr lang="en-US" b="1" dirty="0"/>
            </a:br>
            <a:endParaRPr lang="en-US" dirty="0"/>
          </a:p>
        </p:txBody>
      </p:sp>
      <p:sp>
        <p:nvSpPr>
          <p:cNvPr id="3" name="Content Placeholder 2"/>
          <p:cNvSpPr>
            <a:spLocks noGrp="1"/>
          </p:cNvSpPr>
          <p:nvPr>
            <p:ph idx="1"/>
          </p:nvPr>
        </p:nvSpPr>
        <p:spPr/>
        <p:txBody>
          <a:bodyPr>
            <a:normAutofit/>
          </a:bodyPr>
          <a:lstStyle/>
          <a:p>
            <a:pPr algn="just">
              <a:buNone/>
            </a:pPr>
            <a:r>
              <a:rPr lang="en-US" sz="2800" dirty="0">
                <a:latin typeface="Times New Roman" pitchFamily="18" charset="0"/>
                <a:cs typeface="Times New Roman" pitchFamily="18" charset="0"/>
              </a:rPr>
              <a:t>    The characteristics of motors vary widely with the nature of their application and the type of duty they are expected to perform. </a:t>
            </a:r>
          </a:p>
          <a:p>
            <a:pPr algn="just">
              <a:buNone/>
            </a:pPr>
            <a:r>
              <a:rPr lang="en-US" sz="2800" dirty="0">
                <a:latin typeface="Times New Roman" pitchFamily="18" charset="0"/>
                <a:cs typeface="Times New Roman" pitchFamily="18" charset="0"/>
              </a:rPr>
              <a:t>     For example, the applications like constant speed, constant torque, variable speed, continuous/intermittent duty, steep/sudden starts, frequent start/stops, etc. should be taken into consideration carefully when deciding for the type of a </a:t>
            </a:r>
            <a:r>
              <a:rPr lang="en-US" sz="2800" dirty="0">
                <a:latin typeface="Times New Roman" pitchFamily="18" charset="0"/>
                <a:cs typeface="Times New Roman" pitchFamily="18" charset="0"/>
                <a:hlinkClick r:id="rId2"/>
              </a:rPr>
              <a:t>motor</a:t>
            </a:r>
            <a:r>
              <a:rPr lang="en-US" sz="2800" dirty="0">
                <a:latin typeface="Times New Roman" pitchFamily="18" charset="0"/>
                <a:cs typeface="Times New Roman" pitchFamily="18" charset="0"/>
              </a:rPr>
              <a:t> for that specific application.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t/>
            </a:r>
            <a:br>
              <a:rPr lang="en-US" dirty="0"/>
            </a:br>
            <a:r>
              <a:rPr lang="en-US" dirty="0"/>
              <a:t>Advantages of Electrical Drives</a:t>
            </a:r>
          </a:p>
        </p:txBody>
      </p:sp>
      <p:sp>
        <p:nvSpPr>
          <p:cNvPr id="20482" name="Content Placeholder 2"/>
          <p:cNvSpPr>
            <a:spLocks noGrp="1"/>
          </p:cNvSpPr>
          <p:nvPr>
            <p:ph idx="1"/>
          </p:nvPr>
        </p:nvSpPr>
        <p:spPr/>
        <p:txBody>
          <a:bodyPr>
            <a:normAutofit/>
          </a:bodyPr>
          <a:lstStyle/>
          <a:p>
            <a:pPr marL="457200" indent="-457200">
              <a:buAutoNum type="arabicPeriod"/>
            </a:pPr>
            <a:r>
              <a:rPr lang="en-US" dirty="0"/>
              <a:t>They have flexible control Characteristics</a:t>
            </a:r>
          </a:p>
          <a:p>
            <a:pPr marL="457200" indent="-457200">
              <a:buAutoNum type="arabicPeriod"/>
            </a:pPr>
            <a:r>
              <a:rPr lang="en-US" dirty="0">
                <a:solidFill>
                  <a:srgbClr val="7030A0"/>
                </a:solidFill>
              </a:rPr>
              <a:t>Available in wide range of Torque , speed , power</a:t>
            </a:r>
          </a:p>
          <a:p>
            <a:pPr marL="457200" indent="-457200">
              <a:buAutoNum type="arabicPeriod"/>
            </a:pPr>
            <a:r>
              <a:rPr lang="en-US" dirty="0"/>
              <a:t>High efficiency for electric motors,</a:t>
            </a:r>
          </a:p>
          <a:p>
            <a:pPr marL="900113" indent="-900113"/>
            <a:r>
              <a:rPr lang="en-US" dirty="0"/>
              <a:t>           - low no load loss, short time overloading capacity, Long life , low noise , low </a:t>
            </a:r>
            <a:r>
              <a:rPr lang="en-US" dirty="0" smtClean="0"/>
              <a:t>maintenance, </a:t>
            </a:r>
            <a:r>
              <a:rPr lang="en-US" dirty="0"/>
              <a:t>cleaner</a:t>
            </a:r>
          </a:p>
          <a:p>
            <a:pPr marL="449263" indent="-449263"/>
            <a:r>
              <a:rPr lang="en-US" dirty="0">
                <a:solidFill>
                  <a:srgbClr val="00B050"/>
                </a:solidFill>
              </a:rPr>
              <a:t>4. </a:t>
            </a:r>
            <a:r>
              <a:rPr lang="en-US" dirty="0" smtClean="0">
                <a:solidFill>
                  <a:srgbClr val="00B050"/>
                </a:solidFill>
              </a:rPr>
              <a:t>	Adaptable </a:t>
            </a:r>
            <a:r>
              <a:rPr lang="en-US" dirty="0">
                <a:solidFill>
                  <a:srgbClr val="00B050"/>
                </a:solidFill>
              </a:rPr>
              <a:t>to any operating Conditions</a:t>
            </a:r>
          </a:p>
          <a:p>
            <a:r>
              <a:rPr lang="en-US" dirty="0">
                <a:solidFill>
                  <a:srgbClr val="00B050"/>
                </a:solidFill>
              </a:rPr>
              <a:t>	- Explosive, Radio active, Liquids, Vertical Mountings</a:t>
            </a:r>
          </a:p>
          <a:p>
            <a:pPr marL="449263" indent="-449263"/>
            <a:r>
              <a:rPr lang="en-US" dirty="0"/>
              <a:t>5</a:t>
            </a:r>
            <a:r>
              <a:rPr lang="en-US" dirty="0" smtClean="0"/>
              <a:t>.	Do </a:t>
            </a:r>
            <a:r>
              <a:rPr lang="en-US" dirty="0"/>
              <a:t>not pollute </a:t>
            </a:r>
            <a:r>
              <a:rPr lang="en-US" dirty="0" smtClean="0"/>
              <a:t>environment</a:t>
            </a:r>
            <a:endParaRPr lang="en-US" dirty="0"/>
          </a:p>
        </p:txBody>
      </p:sp>
    </p:spTree>
    <p:extLst>
      <p:ext uri="{BB962C8B-B14F-4D97-AF65-F5344CB8AC3E}">
        <p14:creationId xmlns:p14="http://schemas.microsoft.com/office/powerpoint/2010/main" xmlns="" val="3149706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592763"/>
          </a:xfrm>
        </p:spPr>
        <p:txBody>
          <a:bodyPr>
            <a:noAutofit/>
          </a:bodyPr>
          <a:lstStyle/>
          <a:p>
            <a:pPr fontAlgn="base">
              <a:buNone/>
            </a:pPr>
            <a:r>
              <a:rPr lang="en-US" sz="2000" b="1" dirty="0">
                <a:latin typeface="Times New Roman" pitchFamily="18" charset="0"/>
                <a:cs typeface="Times New Roman" pitchFamily="18" charset="0"/>
              </a:rPr>
              <a:t>Nature of electric supply</a:t>
            </a:r>
          </a:p>
          <a:p>
            <a:pPr fontAlgn="base">
              <a:buNone/>
            </a:pPr>
            <a:r>
              <a:rPr lang="en-US" sz="2000" dirty="0">
                <a:latin typeface="Times New Roman" pitchFamily="18" charset="0"/>
                <a:cs typeface="Times New Roman" pitchFamily="18" charset="0"/>
              </a:rPr>
              <a:t>   Whether supply available is </a:t>
            </a:r>
            <a:r>
              <a:rPr lang="en-US" sz="2000" dirty="0">
                <a:latin typeface="Times New Roman" pitchFamily="18" charset="0"/>
                <a:cs typeface="Times New Roman" pitchFamily="18" charset="0"/>
                <a:hlinkClick r:id="rId2"/>
              </a:rPr>
              <a:t>A.C.</a:t>
            </a:r>
            <a:r>
              <a:rPr lang="en-US" sz="2000" dirty="0">
                <a:latin typeface="Times New Roman" pitchFamily="18" charset="0"/>
                <a:cs typeface="Times New Roman" pitchFamily="18" charset="0"/>
              </a:rPr>
              <a:t> (single phase or three phase) or </a:t>
            </a:r>
            <a:r>
              <a:rPr lang="en-US" sz="2000" dirty="0">
                <a:latin typeface="Times New Roman" pitchFamily="18" charset="0"/>
                <a:cs typeface="Times New Roman" pitchFamily="18" charset="0"/>
                <a:hlinkClick r:id="rId3"/>
              </a:rPr>
              <a:t>D.C.</a:t>
            </a:r>
            <a:r>
              <a:rPr lang="en-US" sz="2000" dirty="0">
                <a:latin typeface="Times New Roman" pitchFamily="18" charset="0"/>
                <a:cs typeface="Times New Roman" pitchFamily="18" charset="0"/>
              </a:rPr>
              <a:t> (pure D.C. or rectified A.C.)to be utilized for motor.</a:t>
            </a:r>
          </a:p>
          <a:p>
            <a:pPr fontAlgn="base">
              <a:buNone/>
            </a:pPr>
            <a:endParaRPr lang="en-US" sz="2000" dirty="0">
              <a:latin typeface="Times New Roman" pitchFamily="18" charset="0"/>
              <a:cs typeface="Times New Roman" pitchFamily="18" charset="0"/>
            </a:endParaRPr>
          </a:p>
          <a:p>
            <a:pPr fontAlgn="base">
              <a:buNone/>
            </a:pPr>
            <a:r>
              <a:rPr lang="en-US" sz="2000" b="1" dirty="0">
                <a:latin typeface="Times New Roman" pitchFamily="18" charset="0"/>
                <a:cs typeface="Times New Roman" pitchFamily="18" charset="0"/>
              </a:rPr>
              <a:t>Nature of the </a:t>
            </a:r>
            <a:r>
              <a:rPr lang="en-US" sz="2000" b="1" u="sng" dirty="0">
                <a:latin typeface="Times New Roman" pitchFamily="18" charset="0"/>
                <a:cs typeface="Times New Roman" pitchFamily="18" charset="0"/>
                <a:hlinkClick r:id="rId4"/>
              </a:rPr>
              <a:t>drive</a:t>
            </a:r>
            <a:endParaRPr lang="en-US" sz="2000" b="1" u="sng" dirty="0">
              <a:latin typeface="Times New Roman" pitchFamily="18" charset="0"/>
              <a:cs typeface="Times New Roman" pitchFamily="18" charset="0"/>
            </a:endParaRPr>
          </a:p>
          <a:p>
            <a:pPr fontAlgn="base">
              <a:buNone/>
            </a:pPr>
            <a:r>
              <a:rPr lang="en-US" sz="2000" dirty="0">
                <a:latin typeface="Times New Roman" pitchFamily="18" charset="0"/>
                <a:cs typeface="Times New Roman" pitchFamily="18" charset="0"/>
              </a:rPr>
              <a:t>  Whether motor is to drive individual </a:t>
            </a:r>
            <a:r>
              <a:rPr lang="en-US" sz="2000" dirty="0">
                <a:latin typeface="Times New Roman" pitchFamily="18" charset="0"/>
                <a:cs typeface="Times New Roman" pitchFamily="18" charset="0"/>
                <a:hlinkClick r:id="rId5"/>
              </a:rPr>
              <a:t>machine</a:t>
            </a:r>
            <a:r>
              <a:rPr lang="en-US" sz="2000" dirty="0">
                <a:latin typeface="Times New Roman" pitchFamily="18" charset="0"/>
                <a:cs typeface="Times New Roman" pitchFamily="18" charset="0"/>
              </a:rPr>
              <a:t> or a group of machines.</a:t>
            </a:r>
          </a:p>
          <a:p>
            <a:pPr fontAlgn="base">
              <a:buNone/>
            </a:pPr>
            <a:endParaRPr lang="en-US" sz="2000" dirty="0">
              <a:latin typeface="Times New Roman" pitchFamily="18" charset="0"/>
              <a:cs typeface="Times New Roman" pitchFamily="18" charset="0"/>
            </a:endParaRPr>
          </a:p>
          <a:p>
            <a:pPr fontAlgn="base">
              <a:buNone/>
            </a:pPr>
            <a:r>
              <a:rPr lang="en-US" sz="2000" b="1" dirty="0">
                <a:latin typeface="Times New Roman" pitchFamily="18" charset="0"/>
                <a:cs typeface="Times New Roman" pitchFamily="18" charset="0"/>
              </a:rPr>
              <a:t>Nature of load</a:t>
            </a:r>
          </a:p>
          <a:p>
            <a:pPr fontAlgn="base"/>
            <a:r>
              <a:rPr lang="en-US" sz="2000" dirty="0">
                <a:latin typeface="Times New Roman" pitchFamily="18" charset="0"/>
                <a:cs typeface="Times New Roman" pitchFamily="18" charset="0"/>
              </a:rPr>
              <a:t>Whether the load requires light or heavy starting torque.</a:t>
            </a:r>
          </a:p>
          <a:p>
            <a:pPr fontAlgn="base"/>
            <a:r>
              <a:rPr lang="en-US" sz="2000" dirty="0">
                <a:latin typeface="Times New Roman" pitchFamily="18" charset="0"/>
                <a:cs typeface="Times New Roman" pitchFamily="18" charset="0"/>
              </a:rPr>
              <a:t>Whether load torque increases with speed or remains constant.</a:t>
            </a:r>
          </a:p>
          <a:p>
            <a:pPr fontAlgn="base"/>
            <a:r>
              <a:rPr lang="en-US" sz="2000" dirty="0">
                <a:latin typeface="Times New Roman" pitchFamily="18" charset="0"/>
                <a:cs typeface="Times New Roman" pitchFamily="18" charset="0"/>
              </a:rPr>
              <a:t>Whether load has heavy inertia, which may required long starting time.</a:t>
            </a:r>
          </a:p>
          <a:p>
            <a:pPr fontAlgn="base">
              <a:buNone/>
            </a:pPr>
            <a:endParaRPr lang="en-US" sz="2000" b="1" dirty="0">
              <a:latin typeface="Times New Roman" pitchFamily="18" charset="0"/>
              <a:cs typeface="Times New Roman" pitchFamily="18" charset="0"/>
            </a:endParaRPr>
          </a:p>
          <a:p>
            <a:pPr fontAlgn="base">
              <a:buNone/>
            </a:pPr>
            <a:r>
              <a:rPr lang="en-US" sz="2000" b="1" dirty="0">
                <a:latin typeface="Times New Roman" pitchFamily="18" charset="0"/>
                <a:cs typeface="Times New Roman" pitchFamily="18" charset="0"/>
              </a:rPr>
              <a:t>Electrical characteristics of </a:t>
            </a:r>
            <a:r>
              <a:rPr lang="en-US" sz="2000" b="1" dirty="0">
                <a:latin typeface="Times New Roman" pitchFamily="18" charset="0"/>
                <a:cs typeface="Times New Roman" pitchFamily="18" charset="0"/>
                <a:hlinkClick r:id="rId6"/>
              </a:rPr>
              <a:t>motor</a:t>
            </a:r>
            <a:endParaRPr lang="en-US" sz="2000" b="1"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Starting characteristics.</a:t>
            </a:r>
          </a:p>
          <a:p>
            <a:pPr fontAlgn="base"/>
            <a:r>
              <a:rPr lang="en-US" sz="2000" dirty="0">
                <a:latin typeface="Times New Roman" pitchFamily="18" charset="0"/>
                <a:cs typeface="Times New Roman" pitchFamily="18" charset="0"/>
              </a:rPr>
              <a:t>Running characteristics.</a:t>
            </a:r>
          </a:p>
          <a:p>
            <a:pPr fontAlgn="base"/>
            <a:r>
              <a:rPr lang="en-US" sz="2000" dirty="0">
                <a:latin typeface="Times New Roman" pitchFamily="18" charset="0"/>
                <a:cs typeface="Times New Roman" pitchFamily="18" charset="0"/>
              </a:rPr>
              <a:t>Speed control.</a:t>
            </a:r>
          </a:p>
          <a:p>
            <a:pPr fontAlgn="base"/>
            <a:r>
              <a:rPr lang="en-US" sz="2000" dirty="0">
                <a:latin typeface="Times New Roman" pitchFamily="18" charset="0"/>
                <a:cs typeface="Times New Roman" pitchFamily="18" charset="0"/>
              </a:rPr>
              <a:t>Braking characteristics.</a:t>
            </a:r>
          </a:p>
          <a:p>
            <a:pPr fontAlgn="base"/>
            <a:endParaRPr lang="en-US" sz="1600" dirty="0">
              <a:latin typeface="Times New Roman" pitchFamily="18" charset="0"/>
              <a:cs typeface="Times New Roman" pitchFamily="18" charset="0"/>
            </a:endParaRPr>
          </a:p>
          <a:p>
            <a:pPr fontAlgn="base">
              <a:buNone/>
            </a:pP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8001000" cy="6370975"/>
          </a:xfrm>
          <a:prstGeom prst="rect">
            <a:avLst/>
          </a:prstGeom>
        </p:spPr>
        <p:txBody>
          <a:bodyPr wrap="square">
            <a:spAutoFit/>
          </a:bodyPr>
          <a:lstStyle/>
          <a:p>
            <a:pPr fontAlgn="base">
              <a:buNone/>
            </a:pPr>
            <a:r>
              <a:rPr lang="en-US" sz="2400" b="1" dirty="0">
                <a:latin typeface="Times New Roman" pitchFamily="18" charset="0"/>
                <a:cs typeface="Times New Roman" pitchFamily="18" charset="0"/>
              </a:rPr>
              <a:t>Size and rating of the motor</a:t>
            </a:r>
          </a:p>
          <a:p>
            <a:pPr fontAlgn="base"/>
            <a:r>
              <a:rPr lang="en-US" sz="2400" dirty="0">
                <a:latin typeface="Times New Roman" pitchFamily="18" charset="0"/>
                <a:cs typeface="Times New Roman" pitchFamily="18" charset="0"/>
              </a:rPr>
              <a:t>whether motor is to run continuously intermittently or on load cycle.</a:t>
            </a:r>
          </a:p>
          <a:p>
            <a:pPr fontAlgn="base"/>
            <a:r>
              <a:rPr lang="en-US" sz="2400" dirty="0">
                <a:latin typeface="Times New Roman" pitchFamily="18" charset="0"/>
                <a:cs typeface="Times New Roman" pitchFamily="18" charset="0"/>
              </a:rPr>
              <a:t>Whether over load capacity and pull torque are sufficient.</a:t>
            </a:r>
          </a:p>
          <a:p>
            <a:pPr fontAlgn="base">
              <a:buNone/>
            </a:pPr>
            <a:endParaRPr lang="en-US" sz="2400" dirty="0">
              <a:latin typeface="Times New Roman" pitchFamily="18" charset="0"/>
              <a:cs typeface="Times New Roman" pitchFamily="18" charset="0"/>
            </a:endParaRPr>
          </a:p>
          <a:p>
            <a:pPr fontAlgn="base">
              <a:buNone/>
            </a:pPr>
            <a:r>
              <a:rPr lang="en-US" sz="2400" b="1" dirty="0">
                <a:latin typeface="Times New Roman" pitchFamily="18" charset="0"/>
                <a:cs typeface="Times New Roman" pitchFamily="18" charset="0"/>
              </a:rPr>
              <a:t>Mechanical considerations</a:t>
            </a:r>
          </a:p>
          <a:p>
            <a:pPr fontAlgn="base"/>
            <a:r>
              <a:rPr lang="en-US" sz="2400" dirty="0">
                <a:latin typeface="Times New Roman" pitchFamily="18" charset="0"/>
                <a:cs typeface="Times New Roman" pitchFamily="18" charset="0"/>
              </a:rPr>
              <a:t>Type of enclosures.</a:t>
            </a:r>
          </a:p>
          <a:p>
            <a:pPr fontAlgn="base"/>
            <a:r>
              <a:rPr lang="en-US" sz="2400" dirty="0">
                <a:latin typeface="Times New Roman" pitchFamily="18" charset="0"/>
                <a:cs typeface="Times New Roman" pitchFamily="18" charset="0"/>
              </a:rPr>
              <a:t>Type of bearings.</a:t>
            </a:r>
          </a:p>
          <a:p>
            <a:pPr fontAlgn="base"/>
            <a:r>
              <a:rPr lang="en-US" sz="2400" dirty="0">
                <a:latin typeface="Times New Roman" pitchFamily="18" charset="0"/>
                <a:cs typeface="Times New Roman" pitchFamily="18" charset="0"/>
              </a:rPr>
              <a:t>Transmission of drive</a:t>
            </a:r>
          </a:p>
          <a:p>
            <a:pPr fontAlgn="base"/>
            <a:r>
              <a:rPr lang="en-US" sz="2400" dirty="0">
                <a:latin typeface="Times New Roman" pitchFamily="18" charset="0"/>
                <a:cs typeface="Times New Roman" pitchFamily="18" charset="0"/>
              </a:rPr>
              <a:t>Noise </a:t>
            </a:r>
            <a:r>
              <a:rPr lang="en-US" sz="2400" dirty="0" err="1">
                <a:latin typeface="Times New Roman" pitchFamily="18" charset="0"/>
                <a:cs typeface="Times New Roman" pitchFamily="18" charset="0"/>
              </a:rPr>
              <a:t>leve</a:t>
            </a:r>
            <a:endParaRPr lang="en-US" sz="2400" dirty="0">
              <a:latin typeface="Times New Roman" pitchFamily="18" charset="0"/>
              <a:cs typeface="Times New Roman" pitchFamily="18" charset="0"/>
            </a:endParaRPr>
          </a:p>
          <a:p>
            <a:pPr fontAlgn="base"/>
            <a:endParaRPr lang="en-US" sz="2400" dirty="0">
              <a:latin typeface="Times New Roman" pitchFamily="18" charset="0"/>
              <a:cs typeface="Times New Roman" pitchFamily="18" charset="0"/>
            </a:endParaRPr>
          </a:p>
          <a:p>
            <a:pPr fontAlgn="base"/>
            <a:r>
              <a:rPr lang="en-US" sz="2400" b="1" dirty="0">
                <a:latin typeface="Times New Roman" pitchFamily="18" charset="0"/>
                <a:cs typeface="Times New Roman" pitchFamily="18" charset="0"/>
              </a:rPr>
              <a:t>Cost</a:t>
            </a:r>
          </a:p>
          <a:p>
            <a:pPr fontAlgn="base"/>
            <a:r>
              <a:rPr lang="en-US" sz="2400" dirty="0">
                <a:latin typeface="Times New Roman" pitchFamily="18" charset="0"/>
                <a:cs typeface="Times New Roman" pitchFamily="18" charset="0"/>
              </a:rPr>
              <a:t>Capital cost.</a:t>
            </a:r>
          </a:p>
          <a:p>
            <a:pPr fontAlgn="base"/>
            <a:r>
              <a:rPr lang="en-US" sz="2400" dirty="0">
                <a:latin typeface="Times New Roman" pitchFamily="18" charset="0"/>
                <a:cs typeface="Times New Roman" pitchFamily="18" charset="0"/>
              </a:rPr>
              <a:t>Running cost.</a:t>
            </a:r>
          </a:p>
          <a:p>
            <a:pPr fontAlgn="base"/>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Characteristics of Different types of Loads</a:t>
            </a:r>
          </a:p>
        </p:txBody>
      </p:sp>
      <p:sp>
        <p:nvSpPr>
          <p:cNvPr id="3" name="Content Placeholder 2"/>
          <p:cNvSpPr>
            <a:spLocks noGrp="1"/>
          </p:cNvSpPr>
          <p:nvPr>
            <p:ph idx="1"/>
          </p:nvPr>
        </p:nvSpPr>
        <p:spPr>
          <a:xfrm>
            <a:off x="457200" y="1600200"/>
            <a:ext cx="8382000" cy="4724400"/>
          </a:xfrm>
        </p:spPr>
        <p:txBody>
          <a:bodyPr>
            <a:normAutofit fontScale="70000" lnSpcReduction="20000"/>
          </a:bodyPr>
          <a:lstStyle/>
          <a:p>
            <a:pPr algn="just"/>
            <a:r>
              <a:rPr lang="en-US" dirty="0"/>
              <a:t>One of the essential requirements in the section of a particular type of motor for driving a machine is the matching of speed-torque characteristics of the given drive unit and that of the motor. </a:t>
            </a:r>
          </a:p>
          <a:p>
            <a:pPr algn="just">
              <a:buNone/>
            </a:pPr>
            <a:endParaRPr lang="en-US" dirty="0"/>
          </a:p>
          <a:p>
            <a:pPr algn="just"/>
            <a:r>
              <a:rPr lang="en-US" dirty="0"/>
              <a:t>Therefore the knowledge of how the load torque varies with speed of the driven machine is necessary. Different types of loads exhibit different speed torque characteristics.</a:t>
            </a:r>
          </a:p>
          <a:p>
            <a:pPr algn="just">
              <a:buNone/>
            </a:pPr>
            <a:endParaRPr lang="en-US" dirty="0"/>
          </a:p>
          <a:p>
            <a:r>
              <a:rPr lang="en-US" dirty="0"/>
              <a:t> However, most of the industrial loads can be classified into the following four categories. </a:t>
            </a:r>
          </a:p>
          <a:p>
            <a:pPr>
              <a:buFont typeface="Wingdings" pitchFamily="2" charset="2"/>
              <a:buChar char="ü"/>
            </a:pPr>
            <a:r>
              <a:rPr lang="en-US" dirty="0"/>
              <a:t> Constant torque type load </a:t>
            </a:r>
          </a:p>
          <a:p>
            <a:pPr>
              <a:buFont typeface="Wingdings" pitchFamily="2" charset="2"/>
              <a:buChar char="ü"/>
            </a:pPr>
            <a:r>
              <a:rPr lang="en-US" dirty="0"/>
              <a:t> Torque proportional to speed (Generator Type load) </a:t>
            </a:r>
          </a:p>
          <a:p>
            <a:pPr>
              <a:buFont typeface="Wingdings" pitchFamily="2" charset="2"/>
              <a:buChar char="ü"/>
            </a:pPr>
            <a:r>
              <a:rPr lang="en-US" dirty="0"/>
              <a:t> Torque proportional to square of the speed (Fan type load) </a:t>
            </a:r>
          </a:p>
          <a:p>
            <a:pPr>
              <a:buFont typeface="Wingdings" pitchFamily="2" charset="2"/>
              <a:buChar char="ü"/>
            </a:pPr>
            <a:r>
              <a:rPr lang="en-US" dirty="0"/>
              <a:t>Torque inversely proportional to speed (Constant power type load)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38200"/>
            <a:ext cx="7696200" cy="1508105"/>
          </a:xfrm>
          <a:prstGeom prst="rect">
            <a:avLst/>
          </a:prstGeom>
        </p:spPr>
        <p:txBody>
          <a:bodyPr wrap="square">
            <a:spAutoFit/>
          </a:bodyPr>
          <a:lstStyle/>
          <a:p>
            <a:r>
              <a:rPr lang="en-US" sz="2000" b="1" dirty="0"/>
              <a:t>Constant Torque characteristics: </a:t>
            </a:r>
          </a:p>
          <a:p>
            <a:pPr algn="just"/>
            <a:r>
              <a:rPr lang="en-US" dirty="0"/>
              <a:t>Most of the working machines that have mechanical nature of work like shaping, cutting, grinding or shearing, require constant torque irrespective of speed. Similarly cranes during the hoisting and conveyors handling constant weight of material per unit time also exhibit this type of characteristics. </a:t>
            </a:r>
          </a:p>
        </p:txBody>
      </p:sp>
      <p:pic>
        <p:nvPicPr>
          <p:cNvPr id="36866" name="Picture 2"/>
          <p:cNvPicPr>
            <a:picLocks noChangeAspect="1" noChangeArrowheads="1"/>
          </p:cNvPicPr>
          <p:nvPr/>
        </p:nvPicPr>
        <p:blipFill>
          <a:blip r:embed="rId2"/>
          <a:srcRect l="39572" t="37547" r="31641" b="26042"/>
          <a:stretch>
            <a:fillRect/>
          </a:stretch>
        </p:blipFill>
        <p:spPr bwMode="auto">
          <a:xfrm>
            <a:off x="2895600" y="2819400"/>
            <a:ext cx="4495800" cy="3276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143000"/>
            <a:ext cx="7696200" cy="954107"/>
          </a:xfrm>
          <a:prstGeom prst="rect">
            <a:avLst/>
          </a:prstGeom>
        </p:spPr>
        <p:txBody>
          <a:bodyPr wrap="square">
            <a:spAutoFit/>
          </a:bodyPr>
          <a:lstStyle/>
          <a:p>
            <a:r>
              <a:rPr lang="en-US" sz="2000" b="1" dirty="0"/>
              <a:t>Torque Proportional to speed</a:t>
            </a:r>
            <a:r>
              <a:rPr lang="en-US" dirty="0"/>
              <a:t>: Separately excited dc generators connected to a constant resistance load, eddy current brakes have speed torque characteristics given by T=</a:t>
            </a:r>
            <a:r>
              <a:rPr lang="en-US" dirty="0" err="1"/>
              <a:t>kω</a:t>
            </a:r>
            <a:endParaRPr lang="en-US" dirty="0"/>
          </a:p>
        </p:txBody>
      </p:sp>
      <p:pic>
        <p:nvPicPr>
          <p:cNvPr id="37890" name="Picture 2"/>
          <p:cNvPicPr>
            <a:picLocks noChangeAspect="1" noChangeArrowheads="1"/>
          </p:cNvPicPr>
          <p:nvPr/>
        </p:nvPicPr>
        <p:blipFill>
          <a:blip r:embed="rId2"/>
          <a:srcRect l="36896" t="31250" r="34993" b="36458"/>
          <a:stretch>
            <a:fillRect/>
          </a:stretch>
        </p:blipFill>
        <p:spPr bwMode="auto">
          <a:xfrm>
            <a:off x="2667000" y="2819400"/>
            <a:ext cx="3657600" cy="2362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l="24012" t="19792" r="24451" b="22258"/>
          <a:stretch>
            <a:fillRect/>
          </a:stretch>
        </p:blipFill>
        <p:spPr bwMode="auto">
          <a:xfrm>
            <a:off x="381000" y="457200"/>
            <a:ext cx="7924800" cy="6019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001000" cy="1200329"/>
          </a:xfrm>
          <a:prstGeom prst="rect">
            <a:avLst/>
          </a:prstGeom>
        </p:spPr>
        <p:txBody>
          <a:bodyPr wrap="square">
            <a:spAutoFit/>
          </a:bodyPr>
          <a:lstStyle/>
          <a:p>
            <a:r>
              <a:rPr lang="en-US" b="1" dirty="0"/>
              <a:t>Torque Inversely proportional to speed: </a:t>
            </a:r>
          </a:p>
          <a:p>
            <a:pPr>
              <a:lnSpc>
                <a:spcPct val="150000"/>
              </a:lnSpc>
            </a:pPr>
            <a:r>
              <a:rPr lang="en-US" dirty="0"/>
              <a:t>Certain types of lathes, boring machines, milling machines, steel mill coiler and electric traction load exhibit hyperbolic speed-torque characteristics </a:t>
            </a:r>
          </a:p>
        </p:txBody>
      </p:sp>
      <p:pic>
        <p:nvPicPr>
          <p:cNvPr id="39938" name="Picture 2"/>
          <p:cNvPicPr>
            <a:picLocks noChangeAspect="1" noChangeArrowheads="1"/>
          </p:cNvPicPr>
          <p:nvPr/>
        </p:nvPicPr>
        <p:blipFill>
          <a:blip r:embed="rId2"/>
          <a:srcRect l="32797" t="27083" r="33235" b="38542"/>
          <a:stretch>
            <a:fillRect/>
          </a:stretch>
        </p:blipFill>
        <p:spPr bwMode="auto">
          <a:xfrm>
            <a:off x="1752600" y="2362200"/>
            <a:ext cx="5791200" cy="3429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685800"/>
            <a:ext cx="7772400" cy="5539978"/>
          </a:xfrm>
          <a:prstGeom prst="rect">
            <a:avLst/>
          </a:prstGeom>
        </p:spPr>
        <p:txBody>
          <a:bodyPr wrap="square">
            <a:spAutoFit/>
          </a:bodyPr>
          <a:lstStyle/>
          <a:p>
            <a:pPr algn="ctr">
              <a:lnSpc>
                <a:spcPct val="150000"/>
              </a:lnSpc>
            </a:pPr>
            <a:r>
              <a:rPr lang="en-US" sz="2000" b="1" dirty="0"/>
              <a:t>  FOUR QUADRANT OPERATION OF ELECTRIC DRIVE</a:t>
            </a:r>
          </a:p>
          <a:p>
            <a:pPr marL="342900" indent="-342900">
              <a:lnSpc>
                <a:spcPct val="150000"/>
              </a:lnSpc>
              <a:buFont typeface="Wingdings" pitchFamily="2" charset="2"/>
              <a:buChar char="v"/>
            </a:pPr>
            <a:r>
              <a:rPr lang="en-US" dirty="0"/>
              <a:t>For consideration of multi quadrant operation of drives, it is useful to establish suitable conventions about the signs of torque and speed. </a:t>
            </a:r>
          </a:p>
          <a:p>
            <a:pPr marL="342900" indent="-342900">
              <a:lnSpc>
                <a:spcPct val="150000"/>
              </a:lnSpc>
              <a:buFont typeface="Wingdings" pitchFamily="2" charset="2"/>
              <a:buChar char="v"/>
            </a:pPr>
            <a:r>
              <a:rPr lang="en-US" dirty="0"/>
              <a:t>A motor operates in two modes – Motoring and braking. In motoring, it converts electrical energy into mechanical energy, which supports its motion.</a:t>
            </a:r>
          </a:p>
          <a:p>
            <a:pPr marL="342900" indent="-342900">
              <a:lnSpc>
                <a:spcPct val="150000"/>
              </a:lnSpc>
              <a:buFont typeface="Wingdings" pitchFamily="2" charset="2"/>
              <a:buChar char="v"/>
            </a:pPr>
            <a:r>
              <a:rPr lang="en-US" dirty="0"/>
              <a:t>In braking it works as a generator converting mechanical energy into electrical energy and thus opposes the motion. </a:t>
            </a:r>
          </a:p>
          <a:p>
            <a:pPr marL="342900" indent="-342900">
              <a:lnSpc>
                <a:spcPct val="150000"/>
              </a:lnSpc>
              <a:buFont typeface="Wingdings" pitchFamily="2" charset="2"/>
              <a:buChar char="v"/>
            </a:pPr>
            <a:r>
              <a:rPr lang="en-US" dirty="0"/>
              <a:t>Motor can provide motoring and braking operations for both forward and reverse directions. Figure shows the torque and speed co-ordinates for both forward and reverse motions.</a:t>
            </a:r>
          </a:p>
          <a:p>
            <a:pPr marL="342900" indent="-342900">
              <a:lnSpc>
                <a:spcPct val="150000"/>
              </a:lnSpc>
              <a:buFont typeface="Wingdings" pitchFamily="2" charset="2"/>
              <a:buChar char="v"/>
            </a:pPr>
            <a:r>
              <a:rPr lang="en-US" dirty="0"/>
              <a:t>Power developed by a motor is given by the product of speed and torque. For motoring operations power developed is positive and for braking operations power developed is negative.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15454" t="31405" r="37273" b="10385"/>
          <a:stretch>
            <a:fillRect/>
          </a:stretch>
        </p:blipFill>
        <p:spPr bwMode="auto">
          <a:xfrm>
            <a:off x="1752600" y="1600200"/>
            <a:ext cx="6858000"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2E8B384-B352-4AD2-AE4E-7454F3FAADB8}"/>
              </a:ext>
            </a:extLst>
          </p:cNvPr>
          <p:cNvPicPr>
            <a:picLocks noChangeAspect="1"/>
          </p:cNvPicPr>
          <p:nvPr/>
        </p:nvPicPr>
        <p:blipFill rotWithShape="1">
          <a:blip r:embed="rId2"/>
          <a:srcRect l="13333" r="17500"/>
          <a:stretch/>
        </p:blipFill>
        <p:spPr>
          <a:xfrm>
            <a:off x="1219200" y="857250"/>
            <a:ext cx="6781800" cy="5543550"/>
          </a:xfrm>
          <a:prstGeom prst="rect">
            <a:avLst/>
          </a:prstGeom>
        </p:spPr>
      </p:pic>
    </p:spTree>
    <p:extLst>
      <p:ext uri="{BB962C8B-B14F-4D97-AF65-F5344CB8AC3E}">
        <p14:creationId xmlns:p14="http://schemas.microsoft.com/office/powerpoint/2010/main" xmlns="" val="43961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t/>
            </a:r>
            <a:br>
              <a:rPr lang="en-US" dirty="0"/>
            </a:br>
            <a:r>
              <a:rPr lang="en-US" dirty="0"/>
              <a:t>Advantages of Electrical Drives</a:t>
            </a:r>
          </a:p>
        </p:txBody>
      </p:sp>
      <p:sp>
        <p:nvSpPr>
          <p:cNvPr id="20482" name="Content Placeholder 2"/>
          <p:cNvSpPr>
            <a:spLocks noGrp="1"/>
          </p:cNvSpPr>
          <p:nvPr>
            <p:ph idx="1"/>
          </p:nvPr>
        </p:nvSpPr>
        <p:spPr/>
        <p:txBody>
          <a:bodyPr>
            <a:normAutofit/>
          </a:bodyPr>
          <a:lstStyle/>
          <a:p>
            <a:r>
              <a:rPr lang="en-US" dirty="0"/>
              <a:t>6.Can operate in any four Quadrant of speed torque plane</a:t>
            </a:r>
          </a:p>
          <a:p>
            <a:r>
              <a:rPr lang="en-US" dirty="0">
                <a:solidFill>
                  <a:srgbClr val="00B050"/>
                </a:solidFill>
              </a:rPr>
              <a:t>7.No need of refuel and warm up the motor</a:t>
            </a:r>
          </a:p>
          <a:p>
            <a:r>
              <a:rPr lang="en-US" dirty="0"/>
              <a:t>8.They are powered by electrical energy which has number of advantages over any other form of energy </a:t>
            </a:r>
          </a:p>
          <a:p>
            <a:endParaRPr lang="en-US" dirty="0"/>
          </a:p>
        </p:txBody>
      </p:sp>
    </p:spTree>
    <p:extLst>
      <p:ext uri="{BB962C8B-B14F-4D97-AF65-F5344CB8AC3E}">
        <p14:creationId xmlns:p14="http://schemas.microsoft.com/office/powerpoint/2010/main" xmlns="" val="127094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FOUR QUADRANT OPERATION&#10; "/>
          <p:cNvPicPr>
            <a:picLocks noChangeAspect="1" noChangeArrowheads="1"/>
          </p:cNvPicPr>
          <p:nvPr/>
        </p:nvPicPr>
        <p:blipFill>
          <a:blip r:embed="rId2"/>
          <a:srcRect/>
          <a:stretch>
            <a:fillRect/>
          </a:stretch>
        </p:blipFill>
        <p:spPr bwMode="auto">
          <a:xfrm>
            <a:off x="914400" y="914400"/>
            <a:ext cx="7239000" cy="50292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FOUR QUADRANT OPERATION(Cont’d)&#10;• Speed torque curve of the hoist is represented by vertical line&#10;passing through two quad..."/>
          <p:cNvPicPr>
            <a:picLocks noChangeAspect="1" noChangeArrowheads="1"/>
          </p:cNvPicPr>
          <p:nvPr/>
        </p:nvPicPr>
        <p:blipFill>
          <a:blip r:embed="rId2"/>
          <a:srcRect/>
          <a:stretch>
            <a:fillRect/>
          </a:stretch>
        </p:blipFill>
        <p:spPr bwMode="auto">
          <a:xfrm>
            <a:off x="914400" y="1066800"/>
            <a:ext cx="7315200" cy="50292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FOUR QUADRANT OPERATION(Cont’d)&#10;• The hoisting up of the unloaded cage is represented in the&#10;second quadrant. As the count..."/>
          <p:cNvPicPr>
            <a:picLocks noChangeAspect="1" noChangeArrowheads="1"/>
          </p:cNvPicPr>
          <p:nvPr/>
        </p:nvPicPr>
        <p:blipFill>
          <a:blip r:embed="rId2"/>
          <a:srcRect/>
          <a:stretch>
            <a:fillRect/>
          </a:stretch>
        </p:blipFill>
        <p:spPr bwMode="auto">
          <a:xfrm>
            <a:off x="762000" y="914400"/>
            <a:ext cx="6838950" cy="5181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FOUR QUADRANT OPERATION(Cont’d)&#10;• The third quadrant represents the downward motion of the&#10;empty cage. Downward journey wi..."/>
          <p:cNvPicPr>
            <a:picLocks noChangeAspect="1" noChangeArrowheads="1"/>
          </p:cNvPicPr>
          <p:nvPr/>
        </p:nvPicPr>
        <p:blipFill>
          <a:blip r:embed="rId2"/>
          <a:srcRect/>
          <a:stretch>
            <a:fillRect/>
          </a:stretch>
        </p:blipFill>
        <p:spPr bwMode="auto">
          <a:xfrm>
            <a:off x="533400" y="1143000"/>
            <a:ext cx="7772400" cy="5181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4A6C82E-ED39-42F5-AD9E-4507689496CF}"/>
              </a:ext>
            </a:extLst>
          </p:cNvPr>
          <p:cNvPicPr>
            <a:picLocks noChangeAspect="1"/>
          </p:cNvPicPr>
          <p:nvPr/>
        </p:nvPicPr>
        <p:blipFill rotWithShape="1">
          <a:blip r:embed="rId2"/>
          <a:srcRect l="15173" r="14970"/>
          <a:stretch/>
        </p:blipFill>
        <p:spPr>
          <a:xfrm>
            <a:off x="762000" y="857250"/>
            <a:ext cx="7086600" cy="5143500"/>
          </a:xfrm>
          <a:prstGeom prst="rect">
            <a:avLst/>
          </a:prstGeom>
        </p:spPr>
      </p:pic>
    </p:spTree>
    <p:extLst>
      <p:ext uri="{BB962C8B-B14F-4D97-AF65-F5344CB8AC3E}">
        <p14:creationId xmlns:p14="http://schemas.microsoft.com/office/powerpoint/2010/main" xmlns="" val="3783349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Steady state characteristics of Electric drives</a:t>
            </a:r>
          </a:p>
        </p:txBody>
      </p:sp>
      <p:sp>
        <p:nvSpPr>
          <p:cNvPr id="3" name="Content Placeholder 2"/>
          <p:cNvSpPr>
            <a:spLocks noGrp="1"/>
          </p:cNvSpPr>
          <p:nvPr>
            <p:ph idx="1"/>
          </p:nvPr>
        </p:nvSpPr>
        <p:spPr/>
        <p:txBody>
          <a:bodyPr>
            <a:normAutofit fontScale="85000" lnSpcReduction="10000"/>
          </a:bodyPr>
          <a:lstStyle/>
          <a:p>
            <a:pPr algn="just">
              <a:lnSpc>
                <a:spcPct val="150000"/>
              </a:lnSpc>
              <a:buNone/>
            </a:pPr>
            <a:r>
              <a:rPr lang="en-US" sz="2800" dirty="0"/>
              <a:t>  Equilibrium speed of motor-load system can be obtained when motor torque equals the load torque. Electric drive system will operate in steady state at this speed, provided it is the speed of stable state equilibrium. Concept of steady state stability has been developed to readily evaluate the stability of an equilibrium point from the steady state speed torque curves of the motor and load system.</a:t>
            </a:r>
          </a:p>
          <a:p>
            <a:pPr algn="just">
              <a:lnSpc>
                <a:spcPct val="150000"/>
              </a:lnSpc>
              <a:buNone/>
            </a:pPr>
            <a:r>
              <a:rPr lang="en-US" sz="2800"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2299" t="23958" r="27965" b="13542"/>
          <a:stretch>
            <a:fillRect/>
          </a:stretch>
        </p:blipFill>
        <p:spPr bwMode="auto">
          <a:xfrm>
            <a:off x="685800" y="1143000"/>
            <a:ext cx="7772400" cy="4572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14400"/>
            <a:ext cx="4267200" cy="5486400"/>
          </a:xfrm>
        </p:spPr>
        <p:txBody>
          <a:bodyPr>
            <a:normAutofit fontScale="92500" lnSpcReduction="20000"/>
          </a:bodyPr>
          <a:lstStyle/>
          <a:p>
            <a:pPr algn="just"/>
            <a:r>
              <a:rPr lang="en-US" dirty="0"/>
              <a:t>The equilibrium point will be termed as stable state when the operation will be restored to it after a small departure from it due to disturbance in the motor or load. </a:t>
            </a:r>
          </a:p>
          <a:p>
            <a:pPr algn="just"/>
            <a:r>
              <a:rPr lang="en-US" dirty="0"/>
              <a:t>Due to disturbance a reduction of  speed at new speed, electrical motor torque is greater than the load torque, consequently motor will accelerate and operation will be restores to point A. </a:t>
            </a:r>
          </a:p>
          <a:p>
            <a:pPr algn="just"/>
            <a:r>
              <a:rPr lang="en-US" dirty="0"/>
              <a:t>similarly an increase in  speed caused by a disturbance will make load torque greater than the motor torque, resulting into deceleration and restoring of operation to point A.</a:t>
            </a:r>
          </a:p>
        </p:txBody>
      </p:sp>
      <p:pic>
        <p:nvPicPr>
          <p:cNvPr id="7" name="Picture 2"/>
          <p:cNvPicPr>
            <a:picLocks noGrp="1" noChangeAspect="1" noChangeArrowheads="1"/>
          </p:cNvPicPr>
          <p:nvPr>
            <p:ph sz="quarter" idx="4"/>
          </p:nvPr>
        </p:nvPicPr>
        <p:blipFill>
          <a:blip r:embed="rId2"/>
          <a:srcRect l="12299" t="23958" r="27965" b="13542"/>
          <a:stretch>
            <a:fillRect/>
          </a:stretch>
        </p:blipFill>
        <p:spPr bwMode="auto">
          <a:xfrm>
            <a:off x="4645025" y="2057400"/>
            <a:ext cx="4270375" cy="39624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914400"/>
            <a:ext cx="4419600" cy="5211763"/>
          </a:xfrm>
        </p:spPr>
        <p:txBody>
          <a:bodyPr>
            <a:normAutofit fontScale="92500"/>
          </a:bodyPr>
          <a:lstStyle/>
          <a:p>
            <a:pPr algn="just"/>
            <a:r>
              <a:rPr lang="en-US" dirty="0"/>
              <a:t>Now consider equilibrium point B which is obtained when the same motor drives another load as shown in the figure. </a:t>
            </a:r>
          </a:p>
          <a:p>
            <a:pPr algn="just"/>
            <a:r>
              <a:rPr lang="en-US" dirty="0"/>
              <a:t>A decrease in speed causes the load torque to become greater than the motor torque, electric drive decelerates and operating point moves away from point B.</a:t>
            </a:r>
          </a:p>
          <a:p>
            <a:pPr algn="just"/>
            <a:r>
              <a:rPr lang="en-US" dirty="0"/>
              <a:t> Similarly when working at point B and increase in speed will make motor torque greater than the load torque, which will move the operating point away from point B</a:t>
            </a:r>
          </a:p>
        </p:txBody>
      </p:sp>
      <p:pic>
        <p:nvPicPr>
          <p:cNvPr id="2050" name="Picture 2"/>
          <p:cNvPicPr>
            <a:picLocks noGrp="1" noChangeAspect="1" noChangeArrowheads="1"/>
          </p:cNvPicPr>
          <p:nvPr>
            <p:ph sz="quarter" idx="4"/>
          </p:nvPr>
        </p:nvPicPr>
        <p:blipFill>
          <a:blip r:embed="rId2"/>
          <a:srcRect l="19849" t="21602" r="24509" b="18039"/>
          <a:stretch>
            <a:fillRect/>
          </a:stretch>
        </p:blipFill>
        <p:spPr bwMode="auto">
          <a:xfrm>
            <a:off x="5181600" y="1524000"/>
            <a:ext cx="3732245" cy="36576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2255" t="14583" r="20351" b="9375"/>
          <a:stretch>
            <a:fillRect/>
          </a:stretch>
        </p:blipFill>
        <p:spPr bwMode="auto">
          <a:xfrm>
            <a:off x="609600" y="609600"/>
            <a:ext cx="7924800" cy="5867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28" cy="6357982"/>
          </a:xfrm>
        </p:spPr>
        <p:txBody>
          <a:bodyPr>
            <a:noAutofit/>
          </a:bodyPr>
          <a:lstStyle/>
          <a:p>
            <a:pPr marL="360363" indent="-360363" algn="just">
              <a:lnSpc>
                <a:spcPct val="170000"/>
              </a:lnSpc>
              <a:buFont typeface="Arial" pitchFamily="34" charset="0"/>
              <a:buChar char="•"/>
            </a:pPr>
            <a:r>
              <a:rPr lang="en-IN" sz="1800" b="0" dirty="0" smtClean="0">
                <a:latin typeface="Calibri" pitchFamily="34" charset="0"/>
                <a:cs typeface="Calibri" pitchFamily="34" charset="0"/>
              </a:rPr>
              <a:t>Electric drives are environment friendly as they do not produce smoke, fumes, ash, etc. Therefore, electric drives are most suited for the underground and tube railways.</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Electric drives are flexible because their performance can be controlled effectively by using electronic devices such as SCRs, IGBTs and microcontrollers.</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Available in wide range of torque, speed and power.</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Compact in size; electric drives occupy less space.</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Do not require warm-up time; they can be started immediately.</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Electric drives can be remote controlled.</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A reliable source of drive.</a:t>
            </a:r>
          </a:p>
          <a:p>
            <a:pPr marL="360363" indent="-360363" algn="just">
              <a:lnSpc>
                <a:spcPct val="170000"/>
              </a:lnSpc>
              <a:buFont typeface="Arial" pitchFamily="34" charset="0"/>
              <a:buChar char="•"/>
            </a:pPr>
            <a:r>
              <a:rPr lang="en-IN" sz="1800" b="0" dirty="0" smtClean="0">
                <a:latin typeface="Calibri" pitchFamily="34" charset="0"/>
                <a:cs typeface="Calibri" pitchFamily="34" charset="0"/>
              </a:rPr>
              <a:t>Powered by electrical energy which has a number of advantages over other sources of energy</a:t>
            </a:r>
            <a:r>
              <a:rPr lang="en-IN" sz="1800" b="0" dirty="0" smtClean="0">
                <a:latin typeface="Calibri" pitchFamily="34" charset="0"/>
                <a:cs typeface="Calibri" pitchFamily="34" charset="0"/>
              </a:rPr>
              <a:t>.</a:t>
            </a:r>
            <a:endParaRPr lang="en-IN" sz="1800" b="0" dirty="0" smtClean="0">
              <a:latin typeface="Calibri" pitchFamily="34" charset="0"/>
              <a:cs typeface="Calibri"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2840" t="10417" r="26794" b="52083"/>
          <a:stretch>
            <a:fillRect/>
          </a:stretch>
        </p:blipFill>
        <p:spPr bwMode="auto">
          <a:xfrm>
            <a:off x="990600" y="533400"/>
            <a:ext cx="6553200" cy="2743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22474" t="22917" r="23060" b="22917"/>
          <a:stretch>
            <a:fillRect/>
          </a:stretch>
        </p:blipFill>
        <p:spPr bwMode="auto">
          <a:xfrm>
            <a:off x="381000" y="2514600"/>
            <a:ext cx="8229600" cy="39624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9897" t="20678" r="14923" b="19525"/>
          <a:stretch>
            <a:fillRect/>
          </a:stretch>
        </p:blipFill>
        <p:spPr bwMode="auto">
          <a:xfrm>
            <a:off x="838200" y="762000"/>
            <a:ext cx="8077200" cy="54102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Size of Motor</a:t>
            </a:r>
          </a:p>
        </p:txBody>
      </p:sp>
      <p:sp>
        <p:nvSpPr>
          <p:cNvPr id="3" name="Content Placeholder 2"/>
          <p:cNvSpPr>
            <a:spLocks noGrp="1"/>
          </p:cNvSpPr>
          <p:nvPr>
            <p:ph idx="1"/>
          </p:nvPr>
        </p:nvSpPr>
        <p:spPr>
          <a:xfrm>
            <a:off x="152400" y="1219200"/>
            <a:ext cx="8763000" cy="5257800"/>
          </a:xfrm>
        </p:spPr>
        <p:txBody>
          <a:bodyPr>
            <a:normAutofit/>
          </a:bodyPr>
          <a:lstStyle/>
          <a:p>
            <a:pPr algn="just">
              <a:buNone/>
            </a:pPr>
            <a:r>
              <a:rPr lang="en-US" dirty="0"/>
              <a:t>    </a:t>
            </a:r>
            <a:r>
              <a:rPr lang="en-US" sz="2800" dirty="0"/>
              <a:t>From the classes of duty the motor rating is selected. A motor can be selected for a given class of duty based on its thermal rating with due consideration to pull out torque i.e. the overload must be within the pull out torque. The various classes of duties are </a:t>
            </a:r>
          </a:p>
          <a:p>
            <a:pPr>
              <a:buNone/>
            </a:pPr>
            <a:r>
              <a:rPr lang="en-US" dirty="0"/>
              <a:t> </a:t>
            </a:r>
          </a:p>
          <a:p>
            <a:pPr>
              <a:buNone/>
            </a:pPr>
            <a:r>
              <a:rPr lang="en-US" dirty="0"/>
              <a:t>      1.Continuous duty </a:t>
            </a:r>
          </a:p>
          <a:p>
            <a:pPr>
              <a:buNone/>
            </a:pPr>
            <a:r>
              <a:rPr lang="en-US" dirty="0"/>
              <a:t>     2 . Intermittent duty </a:t>
            </a:r>
          </a:p>
          <a:p>
            <a:pPr>
              <a:buNone/>
            </a:pPr>
            <a:r>
              <a:rPr lang="en-US" dirty="0"/>
              <a:t>      3.Short time duty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l="24012" t="10417" r="22694" b="17708"/>
          <a:stretch>
            <a:fillRect/>
          </a:stretch>
        </p:blipFill>
        <p:spPr bwMode="auto">
          <a:xfrm>
            <a:off x="762000" y="381000"/>
            <a:ext cx="7543800" cy="6248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16398" t="20833" r="18594" b="33333"/>
          <a:stretch>
            <a:fillRect/>
          </a:stretch>
        </p:blipFill>
        <p:spPr bwMode="auto">
          <a:xfrm>
            <a:off x="152400" y="762000"/>
            <a:ext cx="8991600" cy="50292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4641" t="18750" r="16252" b="30208"/>
          <a:stretch>
            <a:fillRect/>
          </a:stretch>
        </p:blipFill>
        <p:spPr bwMode="auto">
          <a:xfrm>
            <a:off x="152400" y="609600"/>
            <a:ext cx="8991600" cy="57912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15227" t="12500" r="17423" b="19792"/>
          <a:stretch>
            <a:fillRect/>
          </a:stretch>
        </p:blipFill>
        <p:spPr bwMode="auto">
          <a:xfrm>
            <a:off x="144162" y="685800"/>
            <a:ext cx="8999838" cy="579120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l="13470" t="9375" r="16252" b="33333"/>
          <a:stretch>
            <a:fillRect/>
          </a:stretch>
        </p:blipFill>
        <p:spPr bwMode="auto">
          <a:xfrm>
            <a:off x="0" y="0"/>
            <a:ext cx="9144000" cy="4191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l="15813" t="36458" r="12152" b="26042"/>
          <a:stretch>
            <a:fillRect/>
          </a:stretch>
        </p:blipFill>
        <p:spPr bwMode="auto">
          <a:xfrm>
            <a:off x="152400" y="3733800"/>
            <a:ext cx="8903970" cy="28956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Load Equalisation in Electrical Drives</a:t>
            </a:r>
          </a:p>
        </p:txBody>
      </p:sp>
      <p:sp>
        <p:nvSpPr>
          <p:cNvPr id="3" name="Content Placeholder 2"/>
          <p:cNvSpPr>
            <a:spLocks noGrp="1"/>
          </p:cNvSpPr>
          <p:nvPr>
            <p:ph idx="1"/>
          </p:nvPr>
        </p:nvSpPr>
        <p:spPr/>
        <p:txBody>
          <a:bodyPr>
            <a:noAutofit/>
          </a:bodyPr>
          <a:lstStyle/>
          <a:p>
            <a:pPr algn="just"/>
            <a:r>
              <a:rPr lang="en-US" sz="2000" dirty="0"/>
              <a:t>In some drive applications, load torque fluctuates widely within short intervals of time. </a:t>
            </a:r>
          </a:p>
          <a:p>
            <a:pPr algn="just"/>
            <a:r>
              <a:rPr lang="en-US" sz="2000" dirty="0"/>
              <a:t>For example, in pressing machines a large torque of short duration is required during pressing operation, otherwise the torque is nearly zero. </a:t>
            </a:r>
          </a:p>
          <a:p>
            <a:pPr algn="just"/>
            <a:r>
              <a:rPr lang="en-US" sz="2000" dirty="0"/>
              <a:t>Other examples are electric hammer, steel rolling mills and reciprocating pumps. In such drives, if motor is required to supply peak torque demanded by load, first motor rating has to be high. Secondly, motor will draw a pulsed current from the supply. </a:t>
            </a:r>
          </a:p>
          <a:p>
            <a:pPr algn="just"/>
            <a:r>
              <a:rPr lang="en-US" sz="2000" dirty="0"/>
              <a:t>When amplitude of pulsed current forms an appreciable proportion of supply line capacity, it gives rise to line voltage fluctuations, which adversely affect other loads connected to the line. </a:t>
            </a:r>
          </a:p>
          <a:p>
            <a:pPr algn="just"/>
            <a:r>
              <a:rPr lang="en-US" sz="2000" dirty="0"/>
              <a:t>In some applications, peak load demanded may form major proportion of the source capacity itself, as in blooming mills, then load fluctuations may also adversely affect the stability of source.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descr="https://www.eeeguide.com/wp-content/uploads/2018/12/Load-Equalisation-in-Electrical-Driv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3492" name="AutoShape 4" descr="https://www.eeeguide.com/wp-content/uploads/2018/12/Load-Equalisation-in-Electrical-Drive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3493" name="Picture 5"/>
          <p:cNvPicPr>
            <a:picLocks noChangeAspect="1" noChangeArrowheads="1"/>
          </p:cNvPicPr>
          <p:nvPr/>
        </p:nvPicPr>
        <p:blipFill>
          <a:blip r:embed="rId2"/>
          <a:srcRect l="20498" t="39584" r="50805" b="30208"/>
          <a:stretch>
            <a:fillRect/>
          </a:stretch>
        </p:blipFill>
        <p:spPr bwMode="auto">
          <a:xfrm>
            <a:off x="1371600" y="1600200"/>
            <a:ext cx="6553200" cy="39624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71480"/>
            <a:ext cx="7972452" cy="4373563"/>
          </a:xfrm>
        </p:spPr>
        <p:txBody>
          <a:bodyPr/>
          <a:lstStyle/>
          <a:p>
            <a:pPr marL="360363" indent="-360363" algn="just">
              <a:lnSpc>
                <a:spcPct val="150000"/>
              </a:lnSpc>
              <a:buFont typeface="Arial" pitchFamily="34" charset="0"/>
              <a:buChar char="•"/>
            </a:pPr>
            <a:r>
              <a:rPr lang="en-IN" b="0" dirty="0" smtClean="0">
                <a:latin typeface="Calibri" pitchFamily="34" charset="0"/>
                <a:cs typeface="Calibri" pitchFamily="34" charset="0"/>
              </a:rPr>
              <a:t>Adaptable to different operating conditions such as submerged in liquid, explosive chemical or mining environment, radioactive environment, etc.</a:t>
            </a:r>
          </a:p>
          <a:p>
            <a:pPr marL="360363" indent="-360363" algn="just">
              <a:lnSpc>
                <a:spcPct val="150000"/>
              </a:lnSpc>
              <a:buFont typeface="Arial" pitchFamily="34" charset="0"/>
              <a:buChar char="•"/>
            </a:pPr>
            <a:r>
              <a:rPr lang="en-IN" b="0" dirty="0" smtClean="0">
                <a:latin typeface="Calibri" pitchFamily="34" charset="0"/>
                <a:cs typeface="Calibri" pitchFamily="34" charset="0"/>
              </a:rPr>
              <a:t>Electric drives have high schedule speed, high traffic handling capacity and hence require less terminal space.</a:t>
            </a:r>
          </a:p>
          <a:p>
            <a:pPr marL="360363" indent="-360363" algn="just">
              <a:lnSpc>
                <a:spcPct val="150000"/>
              </a:lnSpc>
              <a:buFont typeface="Arial" pitchFamily="34" charset="0"/>
              <a:buChar char="•"/>
            </a:pPr>
            <a:r>
              <a:rPr lang="en-IN" b="0" dirty="0" smtClean="0">
                <a:latin typeface="Calibri" pitchFamily="34" charset="0"/>
                <a:cs typeface="Calibri" pitchFamily="34" charset="0"/>
              </a:rPr>
              <a:t>Require less maintenance cost and less maintenance time. Electric drives are economical.</a:t>
            </a:r>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r>
              <a:rPr lang="en-US" dirty="0"/>
              <a:t>Above mentioned problems of fluctuating loads are overcome by mounting a flywheel on the motor shaft in non-reversible drives. Motor speed-torque characteristic is made drooping. Alternatively, by closed loop current control torque is prevented from exceeding a permissible value. </a:t>
            </a:r>
          </a:p>
          <a:p>
            <a:pPr algn="just"/>
            <a:r>
              <a:rPr lang="en-US" dirty="0"/>
              <a:t>During high load period, load torque will be much larger compared to the motor torque. Deceleration occurs producing a large dynamic torque component (J </a:t>
            </a:r>
            <a:r>
              <a:rPr lang="en-US" dirty="0" err="1"/>
              <a:t>dω</a:t>
            </a:r>
            <a:r>
              <a:rPr lang="en-US" baseline="-25000" dirty="0" err="1"/>
              <a:t>m</a:t>
            </a:r>
            <a:r>
              <a:rPr lang="en-US" dirty="0"/>
              <a:t>/</a:t>
            </a:r>
            <a:r>
              <a:rPr lang="en-US" dirty="0" err="1"/>
              <a:t>dt</a:t>
            </a:r>
            <a:r>
              <a:rPr lang="en-US" dirty="0"/>
              <a:t>). </a:t>
            </a:r>
          </a:p>
          <a:p>
            <a:pPr algn="just"/>
            <a:r>
              <a:rPr lang="en-US" dirty="0"/>
              <a:t>Dynamic torque and motor torque together are able to produce torque required by the load Because of Fig. Shapes of motor speed torque curves for deceleration, the motor speed falls. </a:t>
            </a:r>
          </a:p>
          <a:p>
            <a:pPr algn="just"/>
            <a:r>
              <a:rPr lang="en-US" dirty="0"/>
              <a:t>During light load period, the motor torque exceeds the load torque causing acceleration Speed is brought back to original value before the next high load period.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90600"/>
            <a:ext cx="8077200" cy="5135563"/>
          </a:xfrm>
        </p:spPr>
        <p:txBody>
          <a:bodyPr>
            <a:normAutofit fontScale="77500" lnSpcReduction="20000"/>
          </a:bodyPr>
          <a:lstStyle/>
          <a:p>
            <a:pPr algn="just" fontAlgn="base">
              <a:lnSpc>
                <a:spcPct val="160000"/>
              </a:lnSpc>
            </a:pPr>
            <a:r>
              <a:rPr lang="en-US" dirty="0"/>
              <a:t>Variation of motor and load torques, and speed for a periodic load and for a drooping motor speed-torque curve are shown in Fig. </a:t>
            </a:r>
          </a:p>
          <a:p>
            <a:pPr algn="just" fontAlgn="base">
              <a:lnSpc>
                <a:spcPct val="160000"/>
              </a:lnSpc>
            </a:pPr>
            <a:r>
              <a:rPr lang="en-US" dirty="0"/>
              <a:t> It shows that peak torque required from the motor has much smaller value than the peak load torque. Hence, a </a:t>
            </a:r>
            <a:r>
              <a:rPr lang="en-US" dirty="0">
                <a:hlinkClick r:id="rId2"/>
              </a:rPr>
              <a:t>motor</a:t>
            </a:r>
            <a:r>
              <a:rPr lang="en-US" dirty="0"/>
              <a:t> with much smaller rating than peak load can be used and peak current drawn by motor from the source is reduced by a large amount. </a:t>
            </a:r>
          </a:p>
          <a:p>
            <a:pPr algn="just" fontAlgn="base">
              <a:lnSpc>
                <a:spcPct val="160000"/>
              </a:lnSpc>
            </a:pPr>
            <a:r>
              <a:rPr lang="en-US" dirty="0"/>
              <a:t>Fluctuations in motor torque and speed are also reduced. Since power drawn from the source fluctuates very little, this is called load </a:t>
            </a:r>
            <a:r>
              <a:rPr lang="en-US" dirty="0" err="1"/>
              <a:t>equalisation</a:t>
            </a:r>
            <a:r>
              <a:rPr lang="en-US" dirty="0"/>
              <a:t>.</a:t>
            </a:r>
          </a:p>
          <a:p>
            <a:pPr>
              <a:buNone/>
            </a:pPr>
            <a:r>
              <a:rPr lang="en-US" dirty="0"/>
              <a:t/>
            </a:r>
            <a:br>
              <a:rPr lang="en-US" dirty="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l="14641" t="47917" r="47292" b="27083"/>
          <a:stretch>
            <a:fillRect/>
          </a:stretch>
        </p:blipFill>
        <p:spPr bwMode="auto">
          <a:xfrm>
            <a:off x="833437" y="1447800"/>
            <a:ext cx="7853363" cy="38862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534400" cy="5211763"/>
          </a:xfrm>
        </p:spPr>
        <p:txBody>
          <a:bodyPr>
            <a:normAutofit fontScale="85000" lnSpcReduction="20000"/>
          </a:bodyPr>
          <a:lstStyle/>
          <a:p>
            <a:pPr algn="just" fontAlgn="base"/>
            <a:r>
              <a:rPr lang="en-US" dirty="0"/>
              <a:t>In variable speed and reversible drives, a flywheel cannot be mounted on the motor shaft, as it will increase transient time of the drive by a large amount.</a:t>
            </a:r>
          </a:p>
          <a:p>
            <a:pPr algn="just" fontAlgn="base"/>
            <a:r>
              <a:rPr lang="en-US" dirty="0"/>
              <a:t>If motor is fed from a motor-generator set (Ward-Leonard Drive), then flywheel can be mounted on the shaft of the motor-generator set. </a:t>
            </a:r>
          </a:p>
          <a:p>
            <a:pPr algn="just" fontAlgn="base"/>
            <a:r>
              <a:rPr lang="en-US" dirty="0"/>
              <a:t>This arrangement of Load Equalisation in Electrical Drives on the source, but not the load on motor. Consequently, a motor capable of supplying peak-load-torque is required.</a:t>
            </a:r>
          </a:p>
          <a:p>
            <a:pPr algn="just" fontAlgn="base"/>
            <a:r>
              <a:rPr lang="en-US" dirty="0"/>
              <a:t>Moment of inertia of the flywheel required for Load Equalisation in Electrical Drives is calculated as follows: Assuming a linear motor-speed-torque curve in the region of interest</a:t>
            </a:r>
          </a:p>
          <a:p>
            <a:pPr algn="just"/>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757" t="9375" r="36164" b="13542"/>
          <a:stretch>
            <a:fillRect/>
          </a:stretch>
        </p:blipFill>
        <p:spPr bwMode="auto">
          <a:xfrm>
            <a:off x="228600" y="457200"/>
            <a:ext cx="8458200" cy="61722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4100" t="10417" r="34993" b="13541"/>
          <a:stretch>
            <a:fillRect/>
          </a:stretch>
        </p:blipFill>
        <p:spPr bwMode="auto">
          <a:xfrm>
            <a:off x="207723" y="533400"/>
            <a:ext cx="8707677" cy="57912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2343" t="10417" r="39678" b="6250"/>
          <a:stretch>
            <a:fillRect/>
          </a:stretch>
        </p:blipFill>
        <p:spPr bwMode="auto">
          <a:xfrm>
            <a:off x="685800" y="381000"/>
            <a:ext cx="8153400" cy="6096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isadvantage Of Electric Drives&#10;Disadvantages of Electrical Drive:&#10;• The power failure completely disabled the whole of&#10;th..."/>
          <p:cNvPicPr>
            <a:picLocks noChangeAspect="1" noChangeArrowheads="1"/>
          </p:cNvPicPr>
          <p:nvPr/>
        </p:nvPicPr>
        <p:blipFill>
          <a:blip r:embed="rId2"/>
          <a:srcRect/>
          <a:stretch>
            <a:fillRect/>
          </a:stretch>
        </p:blipFill>
        <p:spPr bwMode="auto">
          <a:xfrm>
            <a:off x="762000" y="914400"/>
            <a:ext cx="7543800" cy="5410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785794"/>
            <a:ext cx="7215238" cy="2957861"/>
          </a:xfrm>
          <a:prstGeom prst="rect">
            <a:avLst/>
          </a:prstGeom>
        </p:spPr>
        <p:txBody>
          <a:bodyPr wrap="square">
            <a:spAutoFit/>
          </a:bodyPr>
          <a:lstStyle/>
          <a:p>
            <a:pPr marL="449263" indent="-449263" algn="just">
              <a:lnSpc>
                <a:spcPct val="150000"/>
              </a:lnSpc>
              <a:buFont typeface="Arial" pitchFamily="34" charset="0"/>
              <a:buChar char="•"/>
            </a:pPr>
            <a:r>
              <a:rPr lang="en-IN" dirty="0" smtClean="0"/>
              <a:t>The capital cost of installing an electric drive is high.</a:t>
            </a:r>
          </a:p>
          <a:p>
            <a:pPr marL="449263" indent="-449263" algn="just">
              <a:lnSpc>
                <a:spcPct val="150000"/>
              </a:lnSpc>
              <a:buFont typeface="Arial" pitchFamily="34" charset="0"/>
              <a:buChar char="•"/>
            </a:pPr>
            <a:r>
              <a:rPr lang="en-IN" dirty="0" smtClean="0"/>
              <a:t>Electric drives are suitable only on electrified tracks.</a:t>
            </a:r>
          </a:p>
          <a:p>
            <a:pPr marL="449263" indent="-449263" algn="just">
              <a:lnSpc>
                <a:spcPct val="150000"/>
              </a:lnSpc>
              <a:buFont typeface="Arial" pitchFamily="34" charset="0"/>
              <a:buChar char="•"/>
            </a:pPr>
            <a:r>
              <a:rPr lang="en-IN" dirty="0" smtClean="0"/>
              <a:t>Electric drives require additional control circuitry.</a:t>
            </a:r>
          </a:p>
          <a:p>
            <a:pPr marL="449263" indent="-449263" algn="just">
              <a:lnSpc>
                <a:spcPct val="150000"/>
              </a:lnSpc>
              <a:buFont typeface="Arial" pitchFamily="34" charset="0"/>
              <a:buChar char="•"/>
            </a:pPr>
            <a:r>
              <a:rPr lang="en-IN" dirty="0" smtClean="0"/>
              <a:t>Sometimes, electric drives can cause noise pollution.</a:t>
            </a:r>
          </a:p>
          <a:p>
            <a:pPr marL="449263" indent="-449263" algn="just">
              <a:lnSpc>
                <a:spcPct val="150000"/>
              </a:lnSpc>
              <a:buFont typeface="Arial" pitchFamily="34" charset="0"/>
              <a:buChar char="•"/>
            </a:pPr>
            <a:r>
              <a:rPr lang="en-IN" dirty="0" smtClean="0"/>
              <a:t>Electric drives have poor dynamic response.</a:t>
            </a:r>
          </a:p>
          <a:p>
            <a:pPr marL="449263" indent="-449263" algn="just">
              <a:lnSpc>
                <a:spcPct val="150000"/>
              </a:lnSpc>
              <a:buFont typeface="Arial" pitchFamily="34" charset="0"/>
              <a:buChar char="•"/>
            </a:pPr>
            <a:r>
              <a:rPr lang="en-IN" dirty="0" smtClean="0"/>
              <a:t>Power failure can completely disable an electric drive.</a:t>
            </a:r>
          </a:p>
          <a:p>
            <a:pPr marL="449263" indent="-449263" algn="just">
              <a:lnSpc>
                <a:spcPct val="150000"/>
              </a:lnSpc>
              <a:buFont typeface="Arial" pitchFamily="34" charset="0"/>
              <a:buChar char="•"/>
            </a:pPr>
            <a:r>
              <a:rPr lang="en-IN" dirty="0" smtClean="0"/>
              <a:t>The output power obtained from an electric drive is low.</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OME Examples of ELECTRICAL DRIVES&#10;Electrical&#10;drives&#10;Industrial&#10;applications&#10;Textile mills Transportation Machine tools&#10;Do..."/>
          <p:cNvPicPr>
            <a:picLocks noChangeAspect="1" noChangeArrowheads="1"/>
          </p:cNvPicPr>
          <p:nvPr/>
        </p:nvPicPr>
        <p:blipFill>
          <a:blip r:embed="rId2"/>
          <a:srcRect/>
          <a:stretch>
            <a:fillRect/>
          </a:stretch>
        </p:blipFill>
        <p:spPr bwMode="auto">
          <a:xfrm>
            <a:off x="609600" y="304800"/>
            <a:ext cx="7924800" cy="6172200"/>
          </a:xfrm>
          <a:prstGeom prst="rect">
            <a:avLst/>
          </a:prstGeom>
          <a:noFill/>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2304719B99804084ABF64343148F7C" ma:contentTypeVersion="6" ma:contentTypeDescription="Create a new document." ma:contentTypeScope="" ma:versionID="a561b687d1cad4c561414aa2e51c2247">
  <xsd:schema xmlns:xsd="http://www.w3.org/2001/XMLSchema" xmlns:xs="http://www.w3.org/2001/XMLSchema" xmlns:p="http://schemas.microsoft.com/office/2006/metadata/properties" xmlns:ns2="15541ffd-625c-4e0b-8e76-9efe9f1e66e7" targetNamespace="http://schemas.microsoft.com/office/2006/metadata/properties" ma:root="true" ma:fieldsID="3188e4a23991d16fdb76f700b43ae35b" ns2:_="">
    <xsd:import namespace="15541ffd-625c-4e0b-8e76-9efe9f1e66e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41ffd-625c-4e0b-8e76-9efe9f1e66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FB4EAA-D7D8-45AA-BD54-1FECDBB1CB69}">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1C30F223-26E2-4DE1-8DDA-4A9BB6411B61}">
  <ds:schemaRefs>
    <ds:schemaRef ds:uri="http://schemas.microsoft.com/sharepoint/v3/contenttype/forms"/>
  </ds:schemaRefs>
</ds:datastoreItem>
</file>

<file path=customXml/itemProps3.xml><?xml version="1.0" encoding="utf-8"?>
<ds:datastoreItem xmlns:ds="http://schemas.openxmlformats.org/officeDocument/2006/customXml" ds:itemID="{4899C181-1809-4C46-8754-2ED19BC2E497}">
  <ds:schemaRefs>
    <ds:schemaRef ds:uri="http://schemas.microsoft.com/office/2006/metadata/contentType"/>
    <ds:schemaRef ds:uri="http://schemas.microsoft.com/office/2006/metadata/properties/metaAttributes"/>
    <ds:schemaRef ds:uri="http://www.w3.org/2000/xmlns/"/>
    <ds:schemaRef ds:uri="http://www.w3.org/2001/XMLSchema"/>
    <ds:schemaRef ds:uri="15541ffd-625c-4e0b-8e76-9efe9f1e66e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917</TotalTime>
  <Words>2113</Words>
  <Application>Microsoft Office PowerPoint</Application>
  <PresentationFormat>On-screen Show (4:3)</PresentationFormat>
  <Paragraphs>240</Paragraphs>
  <Slides>66</Slides>
  <Notes>0</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Office Theme</vt:lpstr>
      <vt:lpstr>Essential</vt:lpstr>
      <vt:lpstr>Slide 1</vt:lpstr>
      <vt:lpstr>Concept of Electrical Drives</vt:lpstr>
      <vt:lpstr> Advantages of Electrical Drives</vt:lpstr>
      <vt:lpstr> Advantages of Electrical Drives</vt:lpstr>
      <vt:lpstr>Slide 5</vt:lpstr>
      <vt:lpstr>Slide 6</vt:lpstr>
      <vt:lpstr>Slide 7</vt:lpstr>
      <vt:lpstr>Slide 8</vt:lpstr>
      <vt:lpstr>Slide 9</vt:lpstr>
      <vt:lpstr>Applications</vt:lpstr>
      <vt:lpstr>Applications</vt:lpstr>
      <vt:lpstr>Slide 12</vt:lpstr>
      <vt:lpstr> Block Diagram of Electrical Drives</vt:lpstr>
      <vt:lpstr> Power Modulators-functions</vt:lpstr>
      <vt:lpstr>Slide 15</vt:lpstr>
      <vt:lpstr>Slide 16</vt:lpstr>
      <vt:lpstr>Slide 17</vt:lpstr>
      <vt:lpstr>Slide 18</vt:lpstr>
      <vt:lpstr>Slide 19</vt:lpstr>
      <vt:lpstr>Classification of Electric Drives</vt:lpstr>
      <vt:lpstr>Slide 21</vt:lpstr>
      <vt:lpstr>Slide 22</vt:lpstr>
      <vt:lpstr>Slide 23</vt:lpstr>
      <vt:lpstr>Slide 24</vt:lpstr>
      <vt:lpstr>Slide 25</vt:lpstr>
      <vt:lpstr>Slide 26</vt:lpstr>
      <vt:lpstr>Slide 27</vt:lpstr>
      <vt:lpstr>Choice (or) Selection of Electrical Drives </vt:lpstr>
      <vt:lpstr>Factors affecting selection of motors </vt:lpstr>
      <vt:lpstr>Slide 30</vt:lpstr>
      <vt:lpstr>Slide 31</vt:lpstr>
      <vt:lpstr>Characteristics of Different types of Loads</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Steady state characteristics of Electric drives</vt:lpstr>
      <vt:lpstr>Slide 46</vt:lpstr>
      <vt:lpstr>Slide 47</vt:lpstr>
      <vt:lpstr>Slide 48</vt:lpstr>
      <vt:lpstr>Slide 49</vt:lpstr>
      <vt:lpstr>Slide 50</vt:lpstr>
      <vt:lpstr>Slide 51</vt:lpstr>
      <vt:lpstr>Size of Motor</vt:lpstr>
      <vt:lpstr>Slide 53</vt:lpstr>
      <vt:lpstr>Slide 54</vt:lpstr>
      <vt:lpstr>Slide 55</vt:lpstr>
      <vt:lpstr>Slide 56</vt:lpstr>
      <vt:lpstr>Slide 57</vt:lpstr>
      <vt:lpstr>Load Equalisation in Electrical Drives</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c:creator>
  <cp:lastModifiedBy>Admin</cp:lastModifiedBy>
  <cp:revision>98</cp:revision>
  <dcterms:created xsi:type="dcterms:W3CDTF">2006-08-16T00:00:00Z</dcterms:created>
  <dcterms:modified xsi:type="dcterms:W3CDTF">2024-09-06T04:19:33Z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0x0101008E2304719B99804084ABF64343148F7C</vt:lpwstr>
  </property>
</Properties>
</file>