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2" r:id="rId17"/>
    <p:sldId id="279" r:id="rId18"/>
    <p:sldId id="273" r:id="rId19"/>
    <p:sldId id="274" r:id="rId20"/>
    <p:sldId id="275" r:id="rId21"/>
    <p:sldId id="276" r:id="rId22"/>
    <p:sldId id="277" r:id="rId23"/>
    <p:sldId id="278" r:id="rId24"/>
    <p:sldId id="282" r:id="rId25"/>
    <p:sldId id="319" r:id="rId26"/>
    <p:sldId id="320" r:id="rId27"/>
    <p:sldId id="281" r:id="rId28"/>
    <p:sldId id="283" r:id="rId29"/>
    <p:sldId id="284" r:id="rId30"/>
    <p:sldId id="313" r:id="rId31"/>
    <p:sldId id="317" r:id="rId32"/>
    <p:sldId id="318" r:id="rId33"/>
    <p:sldId id="285" r:id="rId34"/>
    <p:sldId id="321" r:id="rId35"/>
    <p:sldId id="322" r:id="rId36"/>
    <p:sldId id="323"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6" r:id="rId56"/>
    <p:sldId id="304" r:id="rId57"/>
    <p:sldId id="305" r:id="rId58"/>
    <p:sldId id="307" r:id="rId59"/>
    <p:sldId id="308" r:id="rId60"/>
    <p:sldId id="309" r:id="rId61"/>
    <p:sldId id="310" r:id="rId62"/>
    <p:sldId id="311" r:id="rId63"/>
    <p:sldId id="31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8/13/2024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8/13/2024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8/13/2024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8314" y="152063"/>
            <a:ext cx="9966960" cy="1702863"/>
          </a:xfrm>
        </p:spPr>
        <p:txBody>
          <a:bodyPr/>
          <a:lstStyle/>
          <a:p>
            <a:pPr algn="ctr"/>
            <a:r>
              <a:rPr lang="en-US" sz="8000" dirty="0" smtClean="0"/>
              <a:t>UNIT - I</a:t>
            </a:r>
            <a:endParaRPr lang="en-IN" sz="8000" dirty="0"/>
          </a:p>
        </p:txBody>
      </p:sp>
      <p:sp>
        <p:nvSpPr>
          <p:cNvPr id="3" name="Subtitle 2"/>
          <p:cNvSpPr>
            <a:spLocks noGrp="1"/>
          </p:cNvSpPr>
          <p:nvPr>
            <p:ph type="subTitle" idx="1"/>
          </p:nvPr>
        </p:nvSpPr>
        <p:spPr>
          <a:xfrm>
            <a:off x="1344821" y="2259875"/>
            <a:ext cx="9693946" cy="1853619"/>
          </a:xfrm>
        </p:spPr>
        <p:txBody>
          <a:bodyPr>
            <a:normAutofit/>
          </a:bodyPr>
          <a:lstStyle/>
          <a:p>
            <a:r>
              <a:rPr lang="en-US" sz="9600" dirty="0" smtClean="0"/>
              <a:t>INTRODUCTION</a:t>
            </a:r>
            <a:endParaRPr lang="en-IN" sz="9600" dirty="0"/>
          </a:p>
        </p:txBody>
      </p:sp>
    </p:spTree>
    <p:extLst>
      <p:ext uri="{BB962C8B-B14F-4D97-AF65-F5344CB8AC3E}">
        <p14:creationId xmlns:p14="http://schemas.microsoft.com/office/powerpoint/2010/main" val="245036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 y="158061"/>
            <a:ext cx="10058400" cy="1161288"/>
          </a:xfrm>
        </p:spPr>
        <p:txBody>
          <a:bodyPr/>
          <a:lstStyle/>
          <a:p>
            <a:r>
              <a:rPr lang="en-US" dirty="0" smtClean="0">
                <a:solidFill>
                  <a:srgbClr val="FF0000"/>
                </a:solidFill>
              </a:rPr>
              <a:t>cryptography</a:t>
            </a:r>
            <a:endParaRPr lang="en-IN" dirty="0">
              <a:solidFill>
                <a:srgbClr val="FF0000"/>
              </a:solidFill>
            </a:endParaRPr>
          </a:p>
        </p:txBody>
      </p:sp>
      <p:sp>
        <p:nvSpPr>
          <p:cNvPr id="3" name="Content Placeholder 2"/>
          <p:cNvSpPr>
            <a:spLocks noGrp="1"/>
          </p:cNvSpPr>
          <p:nvPr>
            <p:ph idx="1"/>
          </p:nvPr>
        </p:nvSpPr>
        <p:spPr>
          <a:xfrm>
            <a:off x="365760" y="1319349"/>
            <a:ext cx="11364685" cy="5329645"/>
          </a:xfrm>
        </p:spPr>
        <p:txBody>
          <a:bodyPr>
            <a:normAutofit/>
          </a:bodyPr>
          <a:lstStyle/>
          <a:p>
            <a:r>
              <a:rPr lang="en-US" b="1" dirty="0"/>
              <a:t>The type of operations used for transforming plaintext to </a:t>
            </a:r>
            <a:r>
              <a:rPr lang="en-US" b="1" dirty="0" smtClean="0"/>
              <a:t>cipher text. </a:t>
            </a:r>
            <a:r>
              <a:rPr lang="en-US" dirty="0" smtClean="0"/>
              <a:t>All</a:t>
            </a:r>
            <a:r>
              <a:rPr lang="en-US" dirty="0"/>
              <a:t> </a:t>
            </a:r>
            <a:r>
              <a:rPr lang="en-US" dirty="0" smtClean="0"/>
              <a:t> encryption </a:t>
            </a:r>
            <a:r>
              <a:rPr lang="en-US" dirty="0"/>
              <a:t>algorithms are based on two general principles: substitution, </a:t>
            </a:r>
            <a:r>
              <a:rPr lang="en-US" dirty="0" smtClean="0"/>
              <a:t>in which </a:t>
            </a:r>
            <a:r>
              <a:rPr lang="en-US" dirty="0"/>
              <a:t>each element in the plaintext (bit, letter, group of bits or letters) </a:t>
            </a:r>
            <a:r>
              <a:rPr lang="en-US" dirty="0" smtClean="0"/>
              <a:t>is mapped </a:t>
            </a:r>
            <a:r>
              <a:rPr lang="en-US" dirty="0"/>
              <a:t>into another element, and transposition, in which elements in </a:t>
            </a:r>
            <a:r>
              <a:rPr lang="en-US" dirty="0" smtClean="0"/>
              <a:t>the plaintext </a:t>
            </a:r>
            <a:r>
              <a:rPr lang="en-US" dirty="0"/>
              <a:t>are rearranged</a:t>
            </a:r>
            <a:r>
              <a:rPr lang="en-US" dirty="0" smtClean="0"/>
              <a:t>. The </a:t>
            </a:r>
            <a:r>
              <a:rPr lang="en-US" dirty="0"/>
              <a:t>fundamental requirement is that no </a:t>
            </a:r>
            <a:r>
              <a:rPr lang="en-US" dirty="0" smtClean="0"/>
              <a:t>information be </a:t>
            </a:r>
            <a:r>
              <a:rPr lang="en-US" dirty="0"/>
              <a:t>lost (that is, that all operations be reversible). Most systems, referred to </a:t>
            </a:r>
            <a:r>
              <a:rPr lang="en-US" dirty="0" smtClean="0"/>
              <a:t>as product </a:t>
            </a:r>
            <a:r>
              <a:rPr lang="en-US" dirty="0"/>
              <a:t>systems, involve multiple stages of substitutions and transpositions</a:t>
            </a:r>
            <a:r>
              <a:rPr lang="en-US" dirty="0" smtClean="0"/>
              <a:t>.</a:t>
            </a:r>
          </a:p>
          <a:p>
            <a:pPr marL="0" indent="0">
              <a:buNone/>
            </a:pPr>
            <a:endParaRPr lang="en-US" dirty="0"/>
          </a:p>
          <a:p>
            <a:r>
              <a:rPr lang="en-US" b="1" dirty="0" smtClean="0"/>
              <a:t>The </a:t>
            </a:r>
            <a:r>
              <a:rPr lang="en-US" b="1" dirty="0"/>
              <a:t>number of keys used. </a:t>
            </a:r>
            <a:r>
              <a:rPr lang="en-US" dirty="0"/>
              <a:t>If both sender and receiver use the same key, the </a:t>
            </a:r>
            <a:r>
              <a:rPr lang="en-US" dirty="0" smtClean="0"/>
              <a:t>system is </a:t>
            </a:r>
            <a:r>
              <a:rPr lang="en-US" dirty="0"/>
              <a:t>referred to as symmetric, single-key, secret-key, or conventional encryption. If </a:t>
            </a:r>
            <a:r>
              <a:rPr lang="en-US" dirty="0" smtClean="0"/>
              <a:t>the sender </a:t>
            </a:r>
            <a:r>
              <a:rPr lang="en-US" dirty="0"/>
              <a:t>and receiver each use a different key, the system is referred to as </a:t>
            </a:r>
            <a:r>
              <a:rPr lang="en-US" dirty="0" smtClean="0"/>
              <a:t>asymmetric, </a:t>
            </a:r>
            <a:r>
              <a:rPr lang="en-IN" dirty="0" smtClean="0"/>
              <a:t>two-key</a:t>
            </a:r>
            <a:r>
              <a:rPr lang="en-IN" dirty="0"/>
              <a:t>, or public-key encryption</a:t>
            </a:r>
            <a:r>
              <a:rPr lang="en-IN" dirty="0" smtClean="0"/>
              <a:t>.</a:t>
            </a:r>
          </a:p>
          <a:p>
            <a:endParaRPr lang="en-IN" dirty="0"/>
          </a:p>
          <a:p>
            <a:r>
              <a:rPr lang="en-US" b="1" dirty="0" smtClean="0"/>
              <a:t>The </a:t>
            </a:r>
            <a:r>
              <a:rPr lang="en-US" b="1" dirty="0"/>
              <a:t>way in which the plaintext is processed. </a:t>
            </a:r>
            <a:r>
              <a:rPr lang="en-US" dirty="0"/>
              <a:t>A </a:t>
            </a:r>
            <a:r>
              <a:rPr lang="en-US" b="1" dirty="0"/>
              <a:t>block cipher </a:t>
            </a:r>
            <a:r>
              <a:rPr lang="en-US" dirty="0"/>
              <a:t>processes the </a:t>
            </a:r>
            <a:r>
              <a:rPr lang="en-US" dirty="0" smtClean="0"/>
              <a:t>input one </a:t>
            </a:r>
            <a:r>
              <a:rPr lang="en-US" dirty="0"/>
              <a:t>block of elements at a time, producing an output block for each </a:t>
            </a:r>
            <a:r>
              <a:rPr lang="en-US" dirty="0" smtClean="0"/>
              <a:t>input block</a:t>
            </a:r>
            <a:r>
              <a:rPr lang="en-US" dirty="0"/>
              <a:t>. A </a:t>
            </a:r>
            <a:r>
              <a:rPr lang="en-US" b="1" dirty="0"/>
              <a:t>stream cipher </a:t>
            </a:r>
            <a:r>
              <a:rPr lang="en-US" dirty="0"/>
              <a:t>processes the input elements continuously, </a:t>
            </a:r>
            <a:r>
              <a:rPr lang="en-US" dirty="0" smtClean="0"/>
              <a:t>producing output </a:t>
            </a:r>
            <a:r>
              <a:rPr lang="en-US" dirty="0"/>
              <a:t>one element at a time, as it goes along.</a:t>
            </a:r>
            <a:endParaRPr lang="en-IN" dirty="0"/>
          </a:p>
        </p:txBody>
      </p:sp>
    </p:spTree>
    <p:extLst>
      <p:ext uri="{BB962C8B-B14F-4D97-AF65-F5344CB8AC3E}">
        <p14:creationId xmlns:p14="http://schemas.microsoft.com/office/powerpoint/2010/main" val="178041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25" y="275626"/>
            <a:ext cx="10058400" cy="860843"/>
          </a:xfrm>
        </p:spPr>
        <p:txBody>
          <a:bodyPr>
            <a:noAutofit/>
          </a:bodyPr>
          <a:lstStyle/>
          <a:p>
            <a:r>
              <a:rPr lang="en-US" dirty="0" smtClean="0">
                <a:solidFill>
                  <a:srgbClr val="FF0000"/>
                </a:solidFill>
              </a:rPr>
              <a:t>FEISTEL CIPHER STRUCTURE</a:t>
            </a:r>
            <a:endParaRPr lang="en-IN" dirty="0">
              <a:solidFill>
                <a:srgbClr val="FF0000"/>
              </a:solidFill>
            </a:endParaRPr>
          </a:p>
        </p:txBody>
      </p:sp>
      <p:pic>
        <p:nvPicPr>
          <p:cNvPr id="2050" name="Picture 2" descr="encryption - Feistel cipher key generation and round function algorithms -  Cryptography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100" y="1319349"/>
            <a:ext cx="5121819" cy="521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74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275626"/>
            <a:ext cx="10540419" cy="1082911"/>
          </a:xfrm>
        </p:spPr>
        <p:txBody>
          <a:bodyPr/>
          <a:lstStyle/>
          <a:p>
            <a:r>
              <a:rPr lang="en-US" dirty="0" smtClean="0">
                <a:solidFill>
                  <a:srgbClr val="FF0000"/>
                </a:solidFill>
              </a:rPr>
              <a:t>CONVENTIONAL ENCRYPTION ALGORITHMS</a:t>
            </a:r>
            <a:endParaRPr lang="en-IN" dirty="0">
              <a:solidFill>
                <a:srgbClr val="FF0000"/>
              </a:solidFill>
            </a:endParaRPr>
          </a:p>
        </p:txBody>
      </p:sp>
      <p:sp>
        <p:nvSpPr>
          <p:cNvPr id="3" name="Content Placeholder 2"/>
          <p:cNvSpPr>
            <a:spLocks noGrp="1"/>
          </p:cNvSpPr>
          <p:nvPr>
            <p:ph idx="1"/>
          </p:nvPr>
        </p:nvSpPr>
        <p:spPr>
          <a:xfrm>
            <a:off x="1069848" y="1750423"/>
            <a:ext cx="10058400" cy="4421777"/>
          </a:xfrm>
        </p:spPr>
        <p:txBody>
          <a:bodyPr>
            <a:normAutofit/>
          </a:bodyPr>
          <a:lstStyle/>
          <a:p>
            <a:r>
              <a:rPr lang="en-US" sz="3200" dirty="0" smtClean="0"/>
              <a:t> DES ( DATA ENCRYPTION STANDARD)</a:t>
            </a:r>
          </a:p>
          <a:p>
            <a:pPr marL="0" indent="0">
              <a:buNone/>
            </a:pPr>
            <a:endParaRPr lang="en-US" sz="3200" dirty="0" smtClean="0"/>
          </a:p>
          <a:p>
            <a:r>
              <a:rPr lang="en-US" sz="3200" dirty="0" smtClean="0"/>
              <a:t>3 DES</a:t>
            </a:r>
          </a:p>
          <a:p>
            <a:pPr marL="0" indent="0">
              <a:buNone/>
            </a:pPr>
            <a:endParaRPr lang="en-US" sz="3200" dirty="0" smtClean="0"/>
          </a:p>
          <a:p>
            <a:r>
              <a:rPr lang="en-US" sz="3200" dirty="0" smtClean="0"/>
              <a:t>AES ( ADVANCED </a:t>
            </a:r>
            <a:r>
              <a:rPr lang="en-US" sz="3200" dirty="0"/>
              <a:t>ENCRYPTION </a:t>
            </a:r>
            <a:r>
              <a:rPr lang="en-US" sz="3200" dirty="0" smtClean="0"/>
              <a:t>STANDARD)</a:t>
            </a:r>
            <a:endParaRPr lang="en-IN" sz="3200" dirty="0"/>
          </a:p>
        </p:txBody>
      </p:sp>
    </p:spTree>
    <p:extLst>
      <p:ext uri="{BB962C8B-B14F-4D97-AF65-F5344CB8AC3E}">
        <p14:creationId xmlns:p14="http://schemas.microsoft.com/office/powerpoint/2010/main" val="224106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8" y="158059"/>
            <a:ext cx="10357539" cy="939220"/>
          </a:xfrm>
        </p:spPr>
        <p:txBody>
          <a:bodyPr/>
          <a:lstStyle/>
          <a:p>
            <a:r>
              <a:rPr lang="en-US" dirty="0" smtClean="0">
                <a:solidFill>
                  <a:srgbClr val="FF0000"/>
                </a:solidFill>
              </a:rPr>
              <a:t>DATA ENCRYPTION STANDARD</a:t>
            </a:r>
            <a:endParaRPr lang="en-IN" dirty="0">
              <a:solidFill>
                <a:srgbClr val="FF0000"/>
              </a:solidFill>
            </a:endParaRPr>
          </a:p>
        </p:txBody>
      </p:sp>
      <p:sp>
        <p:nvSpPr>
          <p:cNvPr id="3" name="Content Placeholder 2"/>
          <p:cNvSpPr>
            <a:spLocks noGrp="1"/>
          </p:cNvSpPr>
          <p:nvPr>
            <p:ph idx="1"/>
          </p:nvPr>
        </p:nvSpPr>
        <p:spPr>
          <a:xfrm>
            <a:off x="444138" y="1097279"/>
            <a:ext cx="11416936" cy="4565469"/>
          </a:xfrm>
        </p:spPr>
        <p:txBody>
          <a:bodyPr>
            <a:noAutofit/>
          </a:bodyPr>
          <a:lstStyle/>
          <a:p>
            <a:pPr>
              <a:lnSpc>
                <a:spcPct val="150000"/>
              </a:lnSpc>
            </a:pPr>
            <a:r>
              <a:rPr lang="en-US" sz="2800" dirty="0"/>
              <a:t>Data Encryption Standard (DES) is a block cipher with a 56-bit key length that has played a significant role in data security</a:t>
            </a:r>
            <a:r>
              <a:rPr lang="en-US" sz="2800" b="1" dirty="0"/>
              <a:t>. </a:t>
            </a:r>
            <a:r>
              <a:rPr lang="en-US" sz="2800" dirty="0"/>
              <a:t>Data encryption standard (DES) has been found vulnerable to very powerful attacks therefore, the popularity of DES has been found slightly on the decline. DES is a block cipher and encrypts data in blocks of size of </a:t>
            </a:r>
            <a:r>
              <a:rPr lang="en-US" sz="2800" b="1" dirty="0"/>
              <a:t>64 bits</a:t>
            </a:r>
            <a:r>
              <a:rPr lang="en-US" sz="2800" dirty="0"/>
              <a:t> each, which means 64 bits of plain text go as the input to DES, which produces 64 bits of </a:t>
            </a:r>
            <a:r>
              <a:rPr lang="en-US" sz="2800" dirty="0" smtClean="0"/>
              <a:t>cipher text. </a:t>
            </a:r>
            <a:r>
              <a:rPr lang="en-US" sz="2800" dirty="0"/>
              <a:t>The same algorithm and key are used for encryption </a:t>
            </a:r>
            <a:r>
              <a:rPr lang="en-US" sz="2800" dirty="0" smtClean="0"/>
              <a:t>and decryption </a:t>
            </a:r>
            <a:r>
              <a:rPr lang="en-US" sz="2800" dirty="0"/>
              <a:t> </a:t>
            </a:r>
            <a:r>
              <a:rPr lang="en-US" sz="2800" dirty="0" smtClean="0"/>
              <a:t>, </a:t>
            </a:r>
            <a:r>
              <a:rPr lang="en-US" sz="2800" dirty="0"/>
              <a:t>with minor differences. The key length is </a:t>
            </a:r>
            <a:r>
              <a:rPr lang="en-US" sz="2800" b="1" dirty="0"/>
              <a:t>56 bits</a:t>
            </a:r>
            <a:r>
              <a:rPr lang="en-US" sz="2800" dirty="0"/>
              <a:t>.</a:t>
            </a:r>
            <a:endParaRPr lang="en-IN" sz="2800" dirty="0"/>
          </a:p>
        </p:txBody>
      </p:sp>
    </p:spTree>
    <p:extLst>
      <p:ext uri="{BB962C8B-B14F-4D97-AF65-F5344CB8AC3E}">
        <p14:creationId xmlns:p14="http://schemas.microsoft.com/office/powerpoint/2010/main" val="95881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91" y="419317"/>
            <a:ext cx="10058400" cy="1409482"/>
          </a:xfrm>
        </p:spPr>
        <p:txBody>
          <a:bodyPr/>
          <a:lstStyle/>
          <a:p>
            <a:r>
              <a:rPr lang="en-US" dirty="0" smtClean="0">
                <a:solidFill>
                  <a:srgbClr val="FF0000"/>
                </a:solidFill>
              </a:rPr>
              <a:t>Contd…</a:t>
            </a:r>
            <a:endParaRPr lang="en-IN" dirty="0">
              <a:solidFill>
                <a:srgbClr val="FF0000"/>
              </a:solidFill>
            </a:endParaRPr>
          </a:p>
        </p:txBody>
      </p:sp>
      <p:pic>
        <p:nvPicPr>
          <p:cNvPr id="3074" name="Picture 2" descr="Chapter 6 Data Encryption Standard (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034" y="2464208"/>
            <a:ext cx="8752113" cy="313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8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07" y="210312"/>
            <a:ext cx="10058400" cy="1265473"/>
          </a:xfrm>
        </p:spPr>
        <p:txBody>
          <a:bodyPr/>
          <a:lstStyle/>
          <a:p>
            <a:r>
              <a:rPr lang="en-US" dirty="0" smtClean="0">
                <a:solidFill>
                  <a:srgbClr val="FF0000"/>
                </a:solidFill>
              </a:rPr>
              <a:t>Contd…</a:t>
            </a:r>
            <a:endParaRPr lang="en-IN" dirty="0">
              <a:solidFill>
                <a:srgbClr val="FF0000"/>
              </a:solidFill>
            </a:endParaRPr>
          </a:p>
        </p:txBody>
      </p:sp>
      <p:pic>
        <p:nvPicPr>
          <p:cNvPr id="4098" name="Picture 2" descr="Data Encryption Stand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09" y="640080"/>
            <a:ext cx="6381750" cy="569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94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403" y="288689"/>
            <a:ext cx="10058400" cy="952282"/>
          </a:xfrm>
        </p:spPr>
        <p:txBody>
          <a:bodyPr/>
          <a:lstStyle/>
          <a:p>
            <a:r>
              <a:rPr lang="en-US" dirty="0" smtClean="0">
                <a:solidFill>
                  <a:srgbClr val="FF0000"/>
                </a:solidFill>
              </a:rPr>
              <a:t>Contd…</a:t>
            </a:r>
            <a:endParaRPr lang="en-IN" dirty="0">
              <a:solidFill>
                <a:srgbClr val="FF0000"/>
              </a:solidFill>
            </a:endParaRPr>
          </a:p>
        </p:txBody>
      </p:sp>
      <p:pic>
        <p:nvPicPr>
          <p:cNvPr id="6146" name="Picture 2" descr="Initial and Final Permu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5709" y="1240971"/>
            <a:ext cx="6446931" cy="518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7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94" y="197249"/>
            <a:ext cx="10058400" cy="1075649"/>
          </a:xfrm>
        </p:spPr>
        <p:txBody>
          <a:bodyPr/>
          <a:lstStyle/>
          <a:p>
            <a:r>
              <a:rPr lang="en-US" dirty="0" smtClean="0">
                <a:solidFill>
                  <a:srgbClr val="FF0000"/>
                </a:solidFill>
              </a:rPr>
              <a:t>Contd…</a:t>
            </a:r>
            <a:endParaRPr lang="en-IN" dirty="0">
              <a:solidFill>
                <a:srgbClr val="FF0000"/>
              </a:solidFill>
            </a:endParaRPr>
          </a:p>
        </p:txBody>
      </p:sp>
      <p:pic>
        <p:nvPicPr>
          <p:cNvPr id="12290" name="Picture 2" descr="What is Data Encryption Standard (DES) in Cryptography? - zenarmo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294" y="972453"/>
            <a:ext cx="6858000" cy="545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15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271" y="210312"/>
            <a:ext cx="10058400" cy="1004534"/>
          </a:xfrm>
        </p:spPr>
        <p:txBody>
          <a:bodyPr/>
          <a:lstStyle/>
          <a:p>
            <a:r>
              <a:rPr lang="en-US" dirty="0" smtClean="0">
                <a:solidFill>
                  <a:srgbClr val="FF0000"/>
                </a:solidFill>
              </a:rPr>
              <a:t>Round function</a:t>
            </a:r>
            <a:endParaRPr lang="en-IN" dirty="0">
              <a:solidFill>
                <a:srgbClr val="FF0000"/>
              </a:solidFill>
            </a:endParaRPr>
          </a:p>
        </p:txBody>
      </p:sp>
      <p:pic>
        <p:nvPicPr>
          <p:cNvPr id="7170" name="Picture 2" descr="Round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649" y="966653"/>
            <a:ext cx="5056505" cy="556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5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158061"/>
            <a:ext cx="10553482" cy="1148225"/>
          </a:xfrm>
        </p:spPr>
        <p:txBody>
          <a:bodyPr/>
          <a:lstStyle/>
          <a:p>
            <a:r>
              <a:rPr lang="en-US" dirty="0" smtClean="0">
                <a:solidFill>
                  <a:srgbClr val="FF0000"/>
                </a:solidFill>
              </a:rPr>
              <a:t>Contd…</a:t>
            </a:r>
            <a:endParaRPr lang="en-IN" dirty="0">
              <a:solidFill>
                <a:srgbClr val="FF0000"/>
              </a:solidFill>
            </a:endParaRPr>
          </a:p>
        </p:txBody>
      </p:sp>
      <p:pic>
        <p:nvPicPr>
          <p:cNvPr id="8194" name="Picture 2" descr="Permutation Log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3539" y="1398378"/>
            <a:ext cx="10151146" cy="154076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S Spec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694" y="3540034"/>
            <a:ext cx="5066729" cy="290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345" y="406255"/>
            <a:ext cx="10058400" cy="939219"/>
          </a:xfrm>
        </p:spPr>
        <p:txBody>
          <a:bodyPr>
            <a:normAutofit/>
          </a:bodyPr>
          <a:lstStyle/>
          <a:p>
            <a:r>
              <a:rPr lang="en-US" sz="4400" dirty="0" smtClean="0">
                <a:solidFill>
                  <a:srgbClr val="FF0000"/>
                </a:solidFill>
              </a:rPr>
              <a:t>SECURITY SERVICES</a:t>
            </a:r>
            <a:endParaRPr lang="en-IN" sz="4400" dirty="0">
              <a:solidFill>
                <a:srgbClr val="FF0000"/>
              </a:solidFill>
            </a:endParaRPr>
          </a:p>
        </p:txBody>
      </p:sp>
      <p:sp>
        <p:nvSpPr>
          <p:cNvPr id="3" name="Content Placeholder 2"/>
          <p:cNvSpPr>
            <a:spLocks noGrp="1"/>
          </p:cNvSpPr>
          <p:nvPr>
            <p:ph idx="1"/>
          </p:nvPr>
        </p:nvSpPr>
        <p:spPr/>
        <p:txBody>
          <a:bodyPr/>
          <a:lstStyle/>
          <a:p>
            <a:r>
              <a:rPr lang="en-US" sz="4400" dirty="0" smtClean="0"/>
              <a:t>Authentication</a:t>
            </a:r>
          </a:p>
          <a:p>
            <a:r>
              <a:rPr lang="en-US" sz="4400" dirty="0" smtClean="0"/>
              <a:t>Access Control	</a:t>
            </a:r>
          </a:p>
          <a:p>
            <a:r>
              <a:rPr lang="en-US" sz="4400" dirty="0" smtClean="0"/>
              <a:t>Data Integrity</a:t>
            </a:r>
          </a:p>
          <a:p>
            <a:r>
              <a:rPr lang="en-US" sz="4400" dirty="0" smtClean="0"/>
              <a:t>Data Confidentiality</a:t>
            </a:r>
          </a:p>
          <a:p>
            <a:r>
              <a:rPr lang="en-US" sz="4400" dirty="0" smtClean="0"/>
              <a:t>Nonrepudiation</a:t>
            </a:r>
          </a:p>
          <a:p>
            <a:endParaRPr lang="en-IN" dirty="0"/>
          </a:p>
        </p:txBody>
      </p:sp>
    </p:spTree>
    <p:extLst>
      <p:ext uri="{BB962C8B-B14F-4D97-AF65-F5344CB8AC3E}">
        <p14:creationId xmlns:p14="http://schemas.microsoft.com/office/powerpoint/2010/main" val="2260342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082" y="236438"/>
            <a:ext cx="10058400" cy="978408"/>
          </a:xfrm>
        </p:spPr>
        <p:txBody>
          <a:bodyPr/>
          <a:lstStyle/>
          <a:p>
            <a:r>
              <a:rPr lang="en-US" dirty="0" smtClean="0">
                <a:solidFill>
                  <a:srgbClr val="FF0000"/>
                </a:solidFill>
              </a:rPr>
              <a:t>Contd…</a:t>
            </a:r>
            <a:endParaRPr lang="en-IN" dirty="0">
              <a:solidFill>
                <a:srgbClr val="FF0000"/>
              </a:solidFill>
            </a:endParaRPr>
          </a:p>
        </p:txBody>
      </p:sp>
      <p:pic>
        <p:nvPicPr>
          <p:cNvPr id="9218" name="Picture 2" descr="S-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997" y="1123406"/>
            <a:ext cx="8962426" cy="205086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box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80" y="3380333"/>
            <a:ext cx="7367451" cy="317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652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13539"/>
          </a:xfrm>
        </p:spPr>
        <p:txBody>
          <a:bodyPr/>
          <a:lstStyle/>
          <a:p>
            <a:r>
              <a:rPr lang="en-US" dirty="0" smtClean="0">
                <a:solidFill>
                  <a:srgbClr val="FF0000"/>
                </a:solidFill>
              </a:rPr>
              <a:t>Contd…</a:t>
            </a:r>
            <a:endParaRPr lang="en-IN" dirty="0">
              <a:solidFill>
                <a:srgbClr val="FF0000"/>
              </a:solidFill>
            </a:endParaRPr>
          </a:p>
        </p:txBody>
      </p:sp>
      <p:pic>
        <p:nvPicPr>
          <p:cNvPr id="10242" name="Picture 2" descr="Straight Permu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871" y="2194560"/>
            <a:ext cx="8008712" cy="423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336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484632"/>
            <a:ext cx="10396728" cy="1148225"/>
          </a:xfrm>
        </p:spPr>
        <p:txBody>
          <a:bodyPr/>
          <a:lstStyle/>
          <a:p>
            <a:r>
              <a:rPr lang="en-US" dirty="0" smtClean="0">
                <a:solidFill>
                  <a:srgbClr val="FF0000"/>
                </a:solidFill>
              </a:rPr>
              <a:t>Round key generator</a:t>
            </a:r>
            <a:endParaRPr lang="en-IN" dirty="0">
              <a:solidFill>
                <a:srgbClr val="FF0000"/>
              </a:solidFill>
            </a:endParaRPr>
          </a:p>
        </p:txBody>
      </p:sp>
      <p:pic>
        <p:nvPicPr>
          <p:cNvPr id="11266" name="Picture 2" descr="Key Gen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053" y="1397725"/>
            <a:ext cx="5500643" cy="504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373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85" y="0"/>
            <a:ext cx="10058400" cy="1161288"/>
          </a:xfrm>
        </p:spPr>
        <p:txBody>
          <a:bodyPr/>
          <a:lstStyle/>
          <a:p>
            <a:r>
              <a:rPr lang="en-US" dirty="0" smtClean="0">
                <a:solidFill>
                  <a:srgbClr val="FF0000"/>
                </a:solidFill>
              </a:rPr>
              <a:t>Complete structure of des</a:t>
            </a:r>
            <a:endParaRPr lang="en-IN" dirty="0">
              <a:solidFill>
                <a:srgbClr val="FF0000"/>
              </a:solidFill>
            </a:endParaRPr>
          </a:p>
        </p:txBody>
      </p:sp>
      <p:pic>
        <p:nvPicPr>
          <p:cNvPr id="1026" name="Picture 2" descr="Figure: DES Overall Structure The function f of DES algorithm operates on half a block (32 bits) at a time and consists of four stages: 1. Expansion (E): The 32-bit input word is first expanded to 48 bits by duplicating half of the bits and reordering.[8] 2. Key mixing: The result is combined with a Subkey using an XOR operation by selecting 48 bits from the 56-bit secret key, a different selection is used in each round. 3. Substitution: The 48-bit block is split into eight 6-bit words which are substituted in eight parallel 6×4-bit S boxes. All eight S boxes are different but have the same special structure. 4. Permutation (P): The resulting 32 bits are rearranged according to a fixed permutation before being sent to th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858230"/>
            <a:ext cx="6848475" cy="5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44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80" y="223375"/>
            <a:ext cx="10058400" cy="821654"/>
          </a:xfrm>
        </p:spPr>
        <p:txBody>
          <a:bodyPr>
            <a:normAutofit fontScale="90000"/>
          </a:bodyPr>
          <a:lstStyle/>
          <a:p>
            <a:r>
              <a:rPr lang="en-US" dirty="0">
                <a:solidFill>
                  <a:srgbClr val="FF0000"/>
                </a:solidFill>
              </a:rPr>
              <a:t>3 </a:t>
            </a:r>
            <a:r>
              <a:rPr lang="en-US" dirty="0" smtClean="0">
                <a:solidFill>
                  <a:srgbClr val="FF0000"/>
                </a:solidFill>
              </a:rPr>
              <a:t>DES</a:t>
            </a:r>
            <a:endParaRPr lang="en-IN" dirty="0"/>
          </a:p>
        </p:txBody>
      </p:sp>
      <p:sp>
        <p:nvSpPr>
          <p:cNvPr id="3" name="Content Placeholder 2"/>
          <p:cNvSpPr>
            <a:spLocks noGrp="1"/>
          </p:cNvSpPr>
          <p:nvPr>
            <p:ph idx="1"/>
          </p:nvPr>
        </p:nvSpPr>
        <p:spPr>
          <a:xfrm>
            <a:off x="717150" y="1220071"/>
            <a:ext cx="11170050" cy="4050792"/>
          </a:xfrm>
        </p:spPr>
        <p:txBody>
          <a:bodyPr>
            <a:normAutofit/>
          </a:bodyPr>
          <a:lstStyle/>
          <a:p>
            <a:r>
              <a:rPr lang="en-US" sz="2800" dirty="0"/>
              <a:t>Triple DES is an encryption algorithm based on the original Data Encryption Standard (DES). It is a symmetric encryption algorithm that uses multiple rounds of the Data Encryption Standard (DES) to improve security.</a:t>
            </a:r>
            <a:endParaRPr lang="en-IN" sz="2800" dirty="0"/>
          </a:p>
        </p:txBody>
      </p:sp>
      <p:pic>
        <p:nvPicPr>
          <p:cNvPr id="4" name="Picture 2" descr="Explain Triple DES (Double Data Encryption Stand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859" y="3056707"/>
            <a:ext cx="7368632" cy="316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274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881" y="266268"/>
            <a:ext cx="10058400" cy="839201"/>
          </a:xfrm>
        </p:spPr>
        <p:txBody>
          <a:bodyPr/>
          <a:lstStyle/>
          <a:p>
            <a:r>
              <a:rPr lang="en-US" dirty="0" smtClean="0">
                <a:solidFill>
                  <a:srgbClr val="FF0000"/>
                </a:solidFill>
              </a:rPr>
              <a:t>CONTD…</a:t>
            </a:r>
            <a:endParaRPr lang="en-IN" dirty="0">
              <a:solidFill>
                <a:srgbClr val="FF0000"/>
              </a:solidFill>
            </a:endParaRPr>
          </a:p>
        </p:txBody>
      </p:sp>
      <p:pic>
        <p:nvPicPr>
          <p:cNvPr id="1026" name="Picture 2" descr="Encryption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437" y="1542197"/>
            <a:ext cx="8502554" cy="505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95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484632"/>
            <a:ext cx="10391269" cy="1166747"/>
          </a:xfrm>
        </p:spPr>
        <p:txBody>
          <a:bodyPr/>
          <a:lstStyle/>
          <a:p>
            <a:r>
              <a:rPr lang="en-US" dirty="0" err="1" smtClean="0">
                <a:solidFill>
                  <a:srgbClr val="FF0000"/>
                </a:solidFill>
              </a:rPr>
              <a:t>Contd</a:t>
            </a:r>
            <a:r>
              <a:rPr lang="en-US"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627797" y="2121408"/>
            <a:ext cx="11054687" cy="4050792"/>
          </a:xfrm>
        </p:spPr>
        <p:txBody>
          <a:bodyPr/>
          <a:lstStyle/>
          <a:p>
            <a:pPr>
              <a:lnSpc>
                <a:spcPct val="150000"/>
              </a:lnSpc>
            </a:pPr>
            <a:r>
              <a:rPr lang="en-US" dirty="0"/>
              <a:t>Encrypt the plaintext blocks using single DES with key K</a:t>
            </a:r>
            <a:r>
              <a:rPr lang="en-US" baseline="-25000" dirty="0"/>
              <a:t>1</a:t>
            </a:r>
            <a:r>
              <a:rPr lang="en-US" dirty="0"/>
              <a:t>.</a:t>
            </a:r>
          </a:p>
          <a:p>
            <a:pPr>
              <a:lnSpc>
                <a:spcPct val="150000"/>
              </a:lnSpc>
            </a:pPr>
            <a:r>
              <a:rPr lang="en-US" dirty="0"/>
              <a:t>Now decrypt the output of step 1 using single DES with key K</a:t>
            </a:r>
            <a:r>
              <a:rPr lang="en-US" baseline="-25000" dirty="0"/>
              <a:t>2</a:t>
            </a:r>
            <a:r>
              <a:rPr lang="en-US" dirty="0"/>
              <a:t>.</a:t>
            </a:r>
          </a:p>
          <a:p>
            <a:pPr>
              <a:lnSpc>
                <a:spcPct val="150000"/>
              </a:lnSpc>
            </a:pPr>
            <a:r>
              <a:rPr lang="en-US" dirty="0"/>
              <a:t>Finally, encrypt the output of step 2 using single DES with key K</a:t>
            </a:r>
            <a:r>
              <a:rPr lang="en-US" baseline="-25000" dirty="0"/>
              <a:t>3</a:t>
            </a:r>
            <a:r>
              <a:rPr lang="en-US" dirty="0"/>
              <a:t>.</a:t>
            </a:r>
          </a:p>
          <a:p>
            <a:pPr>
              <a:lnSpc>
                <a:spcPct val="150000"/>
              </a:lnSpc>
            </a:pPr>
            <a:r>
              <a:rPr lang="en-US" dirty="0"/>
              <a:t>The output of step 3 is the </a:t>
            </a:r>
            <a:r>
              <a:rPr lang="en-US" dirty="0" smtClean="0"/>
              <a:t>cipher text.</a:t>
            </a:r>
            <a:endParaRPr lang="en-US" dirty="0"/>
          </a:p>
          <a:p>
            <a:pPr>
              <a:lnSpc>
                <a:spcPct val="150000"/>
              </a:lnSpc>
            </a:pPr>
            <a:r>
              <a:rPr lang="en-US" dirty="0"/>
              <a:t>Decryption of a </a:t>
            </a:r>
            <a:r>
              <a:rPr lang="en-US" dirty="0" smtClean="0"/>
              <a:t>cipher text </a:t>
            </a:r>
            <a:r>
              <a:rPr lang="en-US" dirty="0"/>
              <a:t>is a reverse process. User first decrypt using K</a:t>
            </a:r>
            <a:r>
              <a:rPr lang="en-US" baseline="-25000" dirty="0"/>
              <a:t>3,</a:t>
            </a:r>
            <a:r>
              <a:rPr lang="en-US" dirty="0"/>
              <a:t> then encrypt with K</a:t>
            </a:r>
            <a:r>
              <a:rPr lang="en-US" baseline="-25000" dirty="0"/>
              <a:t>2,</a:t>
            </a:r>
            <a:r>
              <a:rPr lang="en-US" dirty="0"/>
              <a:t> and finally decrypt with K</a:t>
            </a:r>
            <a:r>
              <a:rPr lang="en-US" baseline="-25000" dirty="0"/>
              <a:t>1</a:t>
            </a:r>
            <a:r>
              <a:rPr lang="en-US" dirty="0"/>
              <a:t>.</a:t>
            </a:r>
          </a:p>
          <a:p>
            <a:pPr marL="0" indent="0">
              <a:lnSpc>
                <a:spcPct val="150000"/>
              </a:lnSpc>
              <a:buNone/>
            </a:pPr>
            <a:endParaRPr lang="en-IN" dirty="0"/>
          </a:p>
        </p:txBody>
      </p:sp>
    </p:spTree>
    <p:extLst>
      <p:ext uri="{BB962C8B-B14F-4D97-AF65-F5344CB8AC3E}">
        <p14:creationId xmlns:p14="http://schemas.microsoft.com/office/powerpoint/2010/main" val="3910627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85" y="262563"/>
            <a:ext cx="10058400" cy="952283"/>
          </a:xfrm>
        </p:spPr>
        <p:txBody>
          <a:bodyPr/>
          <a:lstStyle/>
          <a:p>
            <a:r>
              <a:rPr lang="en-US"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495082" y="1214846"/>
            <a:ext cx="11457432" cy="4696097"/>
          </a:xfrm>
        </p:spPr>
        <p:txBody>
          <a:bodyPr>
            <a:noAutofit/>
          </a:bodyPr>
          <a:lstStyle/>
          <a:p>
            <a:pPr marL="0" indent="0">
              <a:buNone/>
            </a:pPr>
            <a:r>
              <a:rPr lang="en-IN" sz="3200" i="1" dirty="0" smtClean="0"/>
              <a:t>			C = </a:t>
            </a:r>
            <a:r>
              <a:rPr lang="en-IN" sz="3200" dirty="0" smtClean="0"/>
              <a:t>E(</a:t>
            </a:r>
            <a:r>
              <a:rPr lang="en-IN" sz="3200" i="1" dirty="0" smtClean="0"/>
              <a:t>K</a:t>
            </a:r>
            <a:r>
              <a:rPr lang="en-IN" sz="3200" dirty="0" smtClean="0"/>
              <a:t>3</a:t>
            </a:r>
            <a:r>
              <a:rPr lang="en-IN" sz="3200" dirty="0"/>
              <a:t>, D(</a:t>
            </a:r>
            <a:r>
              <a:rPr lang="en-IN" sz="3200" i="1" dirty="0"/>
              <a:t>K</a:t>
            </a:r>
            <a:r>
              <a:rPr lang="en-IN" sz="3200" dirty="0"/>
              <a:t>2, E(</a:t>
            </a:r>
            <a:r>
              <a:rPr lang="en-IN" sz="3200" i="1" dirty="0"/>
              <a:t>K</a:t>
            </a:r>
            <a:r>
              <a:rPr lang="en-IN" sz="3200" dirty="0"/>
              <a:t>1, </a:t>
            </a:r>
            <a:r>
              <a:rPr lang="en-IN" sz="3200" i="1" dirty="0"/>
              <a:t>P</a:t>
            </a:r>
            <a:r>
              <a:rPr lang="en-IN" sz="3200" dirty="0" smtClean="0"/>
              <a:t>)))</a:t>
            </a:r>
          </a:p>
          <a:p>
            <a:pPr marL="0" indent="0">
              <a:buNone/>
            </a:pPr>
            <a:r>
              <a:rPr lang="en-IN" sz="3200" dirty="0"/>
              <a:t>where</a:t>
            </a:r>
          </a:p>
          <a:p>
            <a:pPr marL="0" indent="0">
              <a:buNone/>
            </a:pPr>
            <a:r>
              <a:rPr lang="en-IN" sz="3200" i="1" dirty="0" smtClean="0"/>
              <a:t>	C = </a:t>
            </a:r>
            <a:r>
              <a:rPr lang="en-IN" sz="3200" dirty="0" smtClean="0"/>
              <a:t>cipher text</a:t>
            </a:r>
            <a:endParaRPr lang="en-IN" sz="3200" dirty="0"/>
          </a:p>
          <a:p>
            <a:pPr marL="0" indent="0">
              <a:buNone/>
            </a:pPr>
            <a:r>
              <a:rPr lang="en-IN" sz="3200" i="1" dirty="0" smtClean="0"/>
              <a:t>	P =  </a:t>
            </a:r>
            <a:r>
              <a:rPr lang="en-IN" sz="3200" dirty="0"/>
              <a:t>plaintext</a:t>
            </a:r>
          </a:p>
          <a:p>
            <a:pPr marL="0" indent="0">
              <a:buNone/>
            </a:pPr>
            <a:r>
              <a:rPr lang="en-US" sz="3200" dirty="0" smtClean="0"/>
              <a:t>	E[</a:t>
            </a:r>
            <a:r>
              <a:rPr lang="en-US" sz="3200" i="1" dirty="0" smtClean="0"/>
              <a:t>K</a:t>
            </a:r>
            <a:r>
              <a:rPr lang="en-US" sz="3200" dirty="0"/>
              <a:t>, </a:t>
            </a:r>
            <a:r>
              <a:rPr lang="en-US" sz="3200" i="1" dirty="0"/>
              <a:t>X</a:t>
            </a:r>
            <a:r>
              <a:rPr lang="en-US" sz="3200" dirty="0"/>
              <a:t>] encryption of </a:t>
            </a:r>
            <a:r>
              <a:rPr lang="en-US" sz="3200" i="1" dirty="0"/>
              <a:t>X </a:t>
            </a:r>
            <a:r>
              <a:rPr lang="en-US" sz="3200" dirty="0"/>
              <a:t>using key </a:t>
            </a:r>
            <a:r>
              <a:rPr lang="en-US" sz="3200" i="1" dirty="0"/>
              <a:t>K</a:t>
            </a:r>
          </a:p>
          <a:p>
            <a:pPr marL="0" indent="0">
              <a:buNone/>
            </a:pPr>
            <a:r>
              <a:rPr lang="en-US" sz="3200" dirty="0" smtClean="0"/>
              <a:t>	D[</a:t>
            </a:r>
            <a:r>
              <a:rPr lang="en-US" sz="3200" i="1" dirty="0" smtClean="0"/>
              <a:t>K</a:t>
            </a:r>
            <a:r>
              <a:rPr lang="en-US" sz="3200" dirty="0"/>
              <a:t>, </a:t>
            </a:r>
            <a:r>
              <a:rPr lang="en-US" sz="3200" i="1" dirty="0"/>
              <a:t>Y</a:t>
            </a:r>
            <a:r>
              <a:rPr lang="en-US" sz="3200" dirty="0"/>
              <a:t>] decryption of </a:t>
            </a:r>
            <a:r>
              <a:rPr lang="en-US" sz="3200" i="1" dirty="0"/>
              <a:t>Y </a:t>
            </a:r>
            <a:r>
              <a:rPr lang="en-US" sz="3200" dirty="0"/>
              <a:t>using key </a:t>
            </a:r>
            <a:r>
              <a:rPr lang="en-US" sz="3200" i="1" dirty="0"/>
              <a:t>K</a:t>
            </a:r>
          </a:p>
          <a:p>
            <a:r>
              <a:rPr lang="en-US" sz="3200" dirty="0"/>
              <a:t>Decryption is simply the same operation with the keys reversed </a:t>
            </a:r>
          </a:p>
          <a:p>
            <a:pPr marL="0" indent="0">
              <a:buNone/>
            </a:pPr>
            <a:r>
              <a:rPr lang="en-IN" sz="3200" i="1" dirty="0" smtClean="0"/>
              <a:t>			 P =  </a:t>
            </a:r>
            <a:r>
              <a:rPr lang="en-IN" sz="3200" dirty="0"/>
              <a:t>D(</a:t>
            </a:r>
            <a:r>
              <a:rPr lang="en-IN" sz="3200" i="1" dirty="0"/>
              <a:t>K</a:t>
            </a:r>
            <a:r>
              <a:rPr lang="en-IN" sz="3200" dirty="0"/>
              <a:t>1, E(</a:t>
            </a:r>
            <a:r>
              <a:rPr lang="en-IN" sz="3200" i="1" dirty="0"/>
              <a:t>K</a:t>
            </a:r>
            <a:r>
              <a:rPr lang="en-IN" sz="3200" dirty="0"/>
              <a:t>2, D(</a:t>
            </a:r>
            <a:r>
              <a:rPr lang="en-IN" sz="3200" i="1" dirty="0"/>
              <a:t>K</a:t>
            </a:r>
            <a:r>
              <a:rPr lang="en-IN" sz="3200" dirty="0"/>
              <a:t>3, </a:t>
            </a:r>
            <a:r>
              <a:rPr lang="en-IN" sz="3200" i="1" dirty="0"/>
              <a:t>C</a:t>
            </a:r>
            <a:r>
              <a:rPr lang="en-IN" sz="3200" dirty="0"/>
              <a:t>)))</a:t>
            </a:r>
          </a:p>
        </p:txBody>
      </p:sp>
    </p:spTree>
    <p:extLst>
      <p:ext uri="{BB962C8B-B14F-4D97-AF65-F5344CB8AC3E}">
        <p14:creationId xmlns:p14="http://schemas.microsoft.com/office/powerpoint/2010/main" val="85626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236437"/>
            <a:ext cx="10058400" cy="1017597"/>
          </a:xfrm>
        </p:spPr>
        <p:txBody>
          <a:bodyPr/>
          <a:lstStyle/>
          <a:p>
            <a:r>
              <a:rPr lang="en-US" dirty="0" smtClean="0">
                <a:solidFill>
                  <a:srgbClr val="FF0000"/>
                </a:solidFill>
              </a:rPr>
              <a:t>aes</a:t>
            </a:r>
            <a:endParaRPr lang="en-IN" dirty="0">
              <a:solidFill>
                <a:srgbClr val="FF0000"/>
              </a:solidFill>
            </a:endParaRPr>
          </a:p>
        </p:txBody>
      </p:sp>
      <p:sp>
        <p:nvSpPr>
          <p:cNvPr id="3" name="Content Placeholder 2"/>
          <p:cNvSpPr>
            <a:spLocks noGrp="1"/>
          </p:cNvSpPr>
          <p:nvPr>
            <p:ph idx="1"/>
          </p:nvPr>
        </p:nvSpPr>
        <p:spPr>
          <a:xfrm>
            <a:off x="209005" y="966651"/>
            <a:ext cx="11808823" cy="5264332"/>
          </a:xfrm>
        </p:spPr>
        <p:txBody>
          <a:bodyPr>
            <a:noAutofit/>
          </a:bodyPr>
          <a:lstStyle/>
          <a:p>
            <a:pPr>
              <a:lnSpc>
                <a:spcPct val="100000"/>
              </a:lnSpc>
            </a:pPr>
            <a:r>
              <a:rPr lang="en-US" sz="2800" dirty="0"/>
              <a:t>A replacement for DES was needed as its key size was too small. With increasing computing power, it was considered vulnerable against exhaustive key search attack. Triple DES was designed to overcome this drawback but it was found slow</a:t>
            </a:r>
            <a:r>
              <a:rPr lang="en-US" sz="2800" dirty="0" smtClean="0"/>
              <a:t>.</a:t>
            </a:r>
          </a:p>
          <a:p>
            <a:pPr>
              <a:lnSpc>
                <a:spcPct val="100000"/>
              </a:lnSpc>
            </a:pPr>
            <a:r>
              <a:rPr lang="en-US" sz="2800" dirty="0"/>
              <a:t>AES is an iterative rather than Feistel cipher. It is based on ‘substitution–permutation network’. It comprises of a series of linked operations, some of which involve replacing inputs by specific outputs (substitutions) and others involve shuffling bits around (permutations).</a:t>
            </a:r>
          </a:p>
          <a:p>
            <a:pPr>
              <a:lnSpc>
                <a:spcPct val="100000"/>
              </a:lnSpc>
            </a:pPr>
            <a:r>
              <a:rPr lang="en-US" sz="2800" dirty="0"/>
              <a:t>Interestingly, AES performs all its computations on bytes rather than bits. Hence, AES treats the 128 bits of a plaintext block as 16 bytes.</a:t>
            </a:r>
          </a:p>
          <a:p>
            <a:pPr>
              <a:lnSpc>
                <a:spcPct val="100000"/>
              </a:lnSpc>
            </a:pPr>
            <a:endParaRPr lang="en-IN" sz="2800" dirty="0"/>
          </a:p>
        </p:txBody>
      </p:sp>
    </p:spTree>
    <p:extLst>
      <p:ext uri="{BB962C8B-B14F-4D97-AF65-F5344CB8AC3E}">
        <p14:creationId xmlns:p14="http://schemas.microsoft.com/office/powerpoint/2010/main" val="1200968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271" y="171123"/>
            <a:ext cx="10058400" cy="1043722"/>
          </a:xfrm>
        </p:spPr>
        <p:txBody>
          <a:bodyPr/>
          <a:lstStyle/>
          <a:p>
            <a:r>
              <a:rPr lang="en-US" dirty="0" smtClean="0">
                <a:solidFill>
                  <a:srgbClr val="FF0000"/>
                </a:solidFill>
              </a:rPr>
              <a:t>Aes structure</a:t>
            </a:r>
            <a:endParaRPr lang="en-IN" dirty="0">
              <a:solidFill>
                <a:srgbClr val="FF0000"/>
              </a:solidFill>
            </a:endParaRPr>
          </a:p>
        </p:txBody>
      </p:sp>
      <p:pic>
        <p:nvPicPr>
          <p:cNvPr id="3074" name="Picture 2" descr="AES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826" y="1319349"/>
            <a:ext cx="6441168" cy="4885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49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50" y="184186"/>
            <a:ext cx="10058400" cy="1095974"/>
          </a:xfrm>
        </p:spPr>
        <p:txBody>
          <a:bodyPr/>
          <a:lstStyle/>
          <a:p>
            <a:r>
              <a:rPr lang="en-US" dirty="0" smtClean="0">
                <a:solidFill>
                  <a:srgbClr val="FF0000"/>
                </a:solidFill>
              </a:rPr>
              <a:t>Security mechanisms</a:t>
            </a:r>
            <a:endParaRPr lang="en-IN" dirty="0">
              <a:solidFill>
                <a:srgbClr val="FF0000"/>
              </a:solidFill>
            </a:endParaRPr>
          </a:p>
        </p:txBody>
      </p:sp>
      <p:sp>
        <p:nvSpPr>
          <p:cNvPr id="3" name="Content Placeholder 2"/>
          <p:cNvSpPr>
            <a:spLocks noGrp="1"/>
          </p:cNvSpPr>
          <p:nvPr>
            <p:ph idx="1"/>
          </p:nvPr>
        </p:nvSpPr>
        <p:spPr>
          <a:xfrm>
            <a:off x="847779" y="1180882"/>
            <a:ext cx="10058400" cy="4050792"/>
          </a:xfrm>
        </p:spPr>
        <p:txBody>
          <a:bodyPr>
            <a:noAutofit/>
          </a:bodyPr>
          <a:lstStyle/>
          <a:p>
            <a:r>
              <a:rPr lang="en-US" sz="3200" dirty="0" smtClean="0"/>
              <a:t>Specific security mechanisms</a:t>
            </a:r>
          </a:p>
          <a:p>
            <a:pPr marL="0" indent="0">
              <a:buNone/>
            </a:pPr>
            <a:r>
              <a:rPr lang="en-US" sz="3200" dirty="0"/>
              <a:t>	</a:t>
            </a:r>
            <a:r>
              <a:rPr lang="en-US" sz="3200" dirty="0" smtClean="0">
                <a:sym typeface="Wingdings" panose="05000000000000000000" pitchFamily="2" charset="2"/>
              </a:rPr>
              <a:t> Encipherment</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Digital Signature</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Access Control</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Data Integrity</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Traffic Padding</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Routing Control</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Notarization</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Authentication Exchange</a:t>
            </a:r>
          </a:p>
          <a:p>
            <a:pPr marL="0" indent="0">
              <a:buNone/>
            </a:pPr>
            <a:endParaRPr lang="en-US" sz="3200" dirty="0" smtClean="0"/>
          </a:p>
        </p:txBody>
      </p:sp>
    </p:spTree>
    <p:extLst>
      <p:ext uri="{BB962C8B-B14F-4D97-AF65-F5344CB8AC3E}">
        <p14:creationId xmlns:p14="http://schemas.microsoft.com/office/powerpoint/2010/main" val="4032239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62031"/>
          </a:xfrm>
        </p:spPr>
        <p:txBody>
          <a:bodyPr/>
          <a:lstStyle/>
          <a:p>
            <a:r>
              <a:rPr lang="en-IN" dirty="0">
                <a:solidFill>
                  <a:srgbClr val="FF0000"/>
                </a:solidFill>
              </a:rPr>
              <a:t>Data Units</a:t>
            </a:r>
          </a:p>
        </p:txBody>
      </p:sp>
      <p:sp>
        <p:nvSpPr>
          <p:cNvPr id="3" name="Content Placeholder 2"/>
          <p:cNvSpPr>
            <a:spLocks noGrp="1"/>
          </p:cNvSpPr>
          <p:nvPr>
            <p:ph idx="1"/>
          </p:nvPr>
        </p:nvSpPr>
        <p:spPr>
          <a:xfrm>
            <a:off x="1069848" y="2121408"/>
            <a:ext cx="10058400" cy="4374926"/>
          </a:xfrm>
        </p:spPr>
        <p:txBody>
          <a:bodyPr>
            <a:normAutofit/>
          </a:bodyPr>
          <a:lstStyle/>
          <a:p>
            <a:pPr>
              <a:lnSpc>
                <a:spcPct val="150000"/>
              </a:lnSpc>
            </a:pPr>
            <a:r>
              <a:rPr lang="en-US" sz="3200" dirty="0" smtClean="0"/>
              <a:t>BIT</a:t>
            </a:r>
          </a:p>
          <a:p>
            <a:pPr>
              <a:lnSpc>
                <a:spcPct val="150000"/>
              </a:lnSpc>
            </a:pPr>
            <a:r>
              <a:rPr lang="en-US" sz="3200" dirty="0" smtClean="0"/>
              <a:t>BYTE</a:t>
            </a:r>
          </a:p>
          <a:p>
            <a:pPr>
              <a:lnSpc>
                <a:spcPct val="150000"/>
              </a:lnSpc>
            </a:pPr>
            <a:r>
              <a:rPr lang="en-US" sz="3200" dirty="0" smtClean="0"/>
              <a:t>WORD</a:t>
            </a:r>
          </a:p>
          <a:p>
            <a:pPr>
              <a:lnSpc>
                <a:spcPct val="150000"/>
              </a:lnSpc>
            </a:pPr>
            <a:r>
              <a:rPr lang="en-US" sz="3200" dirty="0" smtClean="0"/>
              <a:t>BLOCK</a:t>
            </a:r>
          </a:p>
          <a:p>
            <a:pPr>
              <a:lnSpc>
                <a:spcPct val="150000"/>
              </a:lnSpc>
            </a:pPr>
            <a:r>
              <a:rPr lang="en-US" sz="3200" dirty="0" smtClean="0"/>
              <a:t>STATE</a:t>
            </a:r>
            <a:endParaRPr lang="en-IN" sz="3200" dirty="0"/>
          </a:p>
        </p:txBody>
      </p:sp>
    </p:spTree>
    <p:extLst>
      <p:ext uri="{BB962C8B-B14F-4D97-AF65-F5344CB8AC3E}">
        <p14:creationId xmlns:p14="http://schemas.microsoft.com/office/powerpoint/2010/main" val="1652398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585" y="252621"/>
            <a:ext cx="10058400" cy="770962"/>
          </a:xfrm>
        </p:spPr>
        <p:txBody>
          <a:bodyPr>
            <a:normAutofit fontScale="90000"/>
          </a:bodyPr>
          <a:lstStyle/>
          <a:p>
            <a:r>
              <a:rPr lang="en-US" dirty="0" smtClean="0">
                <a:solidFill>
                  <a:srgbClr val="FF0000"/>
                </a:solidFill>
              </a:rPr>
              <a:t>CONTD…</a:t>
            </a:r>
            <a:endParaRPr lang="en-IN" dirty="0">
              <a:solidFill>
                <a:srgbClr val="FF0000"/>
              </a:solidFill>
            </a:endParaRPr>
          </a:p>
        </p:txBody>
      </p:sp>
      <p:pic>
        <p:nvPicPr>
          <p:cNvPr id="3074" name="Picture 2" descr="https://player.slideplayer.com/90/14772192/slides/slide_6.jpg"/>
          <p:cNvPicPr>
            <a:picLocks noChangeAspect="1" noChangeArrowheads="1"/>
          </p:cNvPicPr>
          <p:nvPr/>
        </p:nvPicPr>
        <p:blipFill rotWithShape="1">
          <a:blip r:embed="rId2">
            <a:extLst>
              <a:ext uri="{28A0092B-C50C-407E-A947-70E740481C1C}">
                <a14:useLocalDpi xmlns:a14="http://schemas.microsoft.com/office/drawing/2010/main" val="0"/>
              </a:ext>
            </a:extLst>
          </a:blip>
          <a:srcRect t="15267" b="3203"/>
          <a:stretch/>
        </p:blipFill>
        <p:spPr bwMode="auto">
          <a:xfrm>
            <a:off x="1069848" y="1132764"/>
            <a:ext cx="9753600" cy="562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2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76" y="293564"/>
            <a:ext cx="10058400" cy="1248634"/>
          </a:xfrm>
        </p:spPr>
        <p:txBody>
          <a:bodyPr/>
          <a:lstStyle/>
          <a:p>
            <a:r>
              <a:rPr lang="en-US" dirty="0" smtClean="0">
                <a:solidFill>
                  <a:srgbClr val="FF0000"/>
                </a:solidFill>
              </a:rPr>
              <a:t>CONTD…</a:t>
            </a:r>
            <a:endParaRPr lang="en-IN" dirty="0">
              <a:solidFill>
                <a:srgbClr val="FF0000"/>
              </a:solidFill>
            </a:endParaRPr>
          </a:p>
        </p:txBody>
      </p:sp>
      <p:pic>
        <p:nvPicPr>
          <p:cNvPr id="4" name="Picture 6" descr="https://player.slideplayer.com/90/14772192/slides/slide_7.jpg"/>
          <p:cNvPicPr>
            <a:picLocks noChangeAspect="1" noChangeArrowheads="1"/>
          </p:cNvPicPr>
          <p:nvPr/>
        </p:nvPicPr>
        <p:blipFill rotWithShape="1">
          <a:blip r:embed="rId2">
            <a:extLst>
              <a:ext uri="{28A0092B-C50C-407E-A947-70E740481C1C}">
                <a14:useLocalDpi xmlns:a14="http://schemas.microsoft.com/office/drawing/2010/main" val="0"/>
              </a:ext>
            </a:extLst>
          </a:blip>
          <a:srcRect t="21984" b="9733"/>
          <a:stretch/>
        </p:blipFill>
        <p:spPr bwMode="auto">
          <a:xfrm>
            <a:off x="883715" y="1542198"/>
            <a:ext cx="10430665" cy="51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40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54" y="340941"/>
            <a:ext cx="10058400" cy="1069848"/>
          </a:xfrm>
        </p:spPr>
        <p:txBody>
          <a:bodyPr/>
          <a:lstStyle/>
          <a:p>
            <a:r>
              <a:rPr lang="en-US" dirty="0" smtClean="0">
                <a:solidFill>
                  <a:srgbClr val="FF0000"/>
                </a:solidFill>
              </a:rPr>
              <a:t>Encryption process of aes</a:t>
            </a:r>
            <a:endParaRPr lang="en-IN" dirty="0">
              <a:solidFill>
                <a:srgbClr val="FF0000"/>
              </a:solidFill>
            </a:endParaRPr>
          </a:p>
        </p:txBody>
      </p:sp>
      <p:pic>
        <p:nvPicPr>
          <p:cNvPr id="5122" name="Picture 2" descr="First Round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970" y="2037806"/>
            <a:ext cx="5265510" cy="467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013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928" y="266267"/>
            <a:ext cx="10058400" cy="921087"/>
          </a:xfrm>
        </p:spPr>
        <p:txBody>
          <a:bodyPr/>
          <a:lstStyle/>
          <a:p>
            <a:r>
              <a:rPr lang="en-US" dirty="0" smtClean="0">
                <a:solidFill>
                  <a:srgbClr val="FF0000"/>
                </a:solidFill>
              </a:rPr>
              <a:t>Substitute bytes</a:t>
            </a:r>
            <a:endParaRPr lang="en-IN" dirty="0">
              <a:solidFill>
                <a:srgbClr val="FF0000"/>
              </a:solidFill>
            </a:endParaRPr>
          </a:p>
        </p:txBody>
      </p:sp>
      <p:pic>
        <p:nvPicPr>
          <p:cNvPr id="1026" name="Picture 2" descr="Substitute byte transformation[2]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378424"/>
            <a:ext cx="8842231" cy="496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647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586" y="348154"/>
            <a:ext cx="10058400" cy="962031"/>
          </a:xfrm>
        </p:spPr>
        <p:txBody>
          <a:bodyPr/>
          <a:lstStyle/>
          <a:p>
            <a:r>
              <a:rPr lang="en-US" dirty="0" smtClean="0">
                <a:solidFill>
                  <a:srgbClr val="FF0000"/>
                </a:solidFill>
              </a:rPr>
              <a:t>Shift rows</a:t>
            </a:r>
            <a:endParaRPr lang="en-IN" dirty="0">
              <a:solidFill>
                <a:srgbClr val="FF0000"/>
              </a:solidFill>
            </a:endParaRPr>
          </a:p>
        </p:txBody>
      </p:sp>
      <p:pic>
        <p:nvPicPr>
          <p:cNvPr id="2050" name="Picture 2" descr="ShiftRows and Inverse ShiftRows Transformati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02" y="1910687"/>
            <a:ext cx="6610713" cy="425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6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76" y="307212"/>
            <a:ext cx="10058400" cy="1057565"/>
          </a:xfrm>
        </p:spPr>
        <p:txBody>
          <a:bodyPr/>
          <a:lstStyle/>
          <a:p>
            <a:r>
              <a:rPr lang="en-US" dirty="0" smtClean="0">
                <a:solidFill>
                  <a:srgbClr val="FF0000"/>
                </a:solidFill>
              </a:rPr>
              <a:t>Mix columns</a:t>
            </a:r>
            <a:endParaRPr lang="en-IN" dirty="0">
              <a:solidFill>
                <a:srgbClr val="FF0000"/>
              </a:solidFill>
            </a:endParaRPr>
          </a:p>
        </p:txBody>
      </p:sp>
      <p:pic>
        <p:nvPicPr>
          <p:cNvPr id="3074" name="Picture 2" descr="Crypto - Advanced Encryption Standard (AES) — Stee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625" y="2333829"/>
            <a:ext cx="7418933" cy="397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87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lock diagram for AES encryption and decrypti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6" y="222069"/>
            <a:ext cx="6991350" cy="6518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1230" y="471061"/>
            <a:ext cx="615553" cy="6020971"/>
          </a:xfrm>
          <a:prstGeom prst="rect">
            <a:avLst/>
          </a:prstGeom>
          <a:noFill/>
        </p:spPr>
        <p:txBody>
          <a:bodyPr vert="vert270" wrap="square" rtlCol="0">
            <a:spAutoFit/>
          </a:bodyPr>
          <a:lstStyle/>
          <a:p>
            <a:pPr algn="ctr"/>
            <a:r>
              <a:rPr lang="en-US" sz="2800" b="1" dirty="0" smtClean="0">
                <a:solidFill>
                  <a:srgbClr val="00B050"/>
                </a:solidFill>
              </a:rPr>
              <a:t>AES COMPLETE STRUCTURE</a:t>
            </a:r>
            <a:endParaRPr lang="en-IN" sz="2800" b="1" dirty="0">
              <a:solidFill>
                <a:srgbClr val="00B050"/>
              </a:solidFill>
            </a:endParaRPr>
          </a:p>
        </p:txBody>
      </p:sp>
    </p:spTree>
    <p:extLst>
      <p:ext uri="{BB962C8B-B14F-4D97-AF65-F5344CB8AC3E}">
        <p14:creationId xmlns:p14="http://schemas.microsoft.com/office/powerpoint/2010/main" val="329565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ES(Advanced Encryption Standard)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132" y="477882"/>
            <a:ext cx="8673736" cy="5805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4776" y="477882"/>
            <a:ext cx="738664" cy="6035459"/>
          </a:xfrm>
          <a:prstGeom prst="rect">
            <a:avLst/>
          </a:prstGeom>
          <a:noFill/>
        </p:spPr>
        <p:txBody>
          <a:bodyPr vert="vert270" wrap="square" rtlCol="0">
            <a:spAutoFit/>
          </a:bodyPr>
          <a:lstStyle/>
          <a:p>
            <a:pPr algn="ctr"/>
            <a:r>
              <a:rPr lang="en-US" sz="3600" dirty="0" smtClean="0">
                <a:solidFill>
                  <a:srgbClr val="00B050"/>
                </a:solidFill>
              </a:rPr>
              <a:t>AES ROUND FUNCTION</a:t>
            </a:r>
            <a:endParaRPr lang="en-IN" sz="3600" dirty="0">
              <a:solidFill>
                <a:srgbClr val="00B050"/>
              </a:solidFill>
            </a:endParaRPr>
          </a:p>
        </p:txBody>
      </p:sp>
    </p:spTree>
    <p:extLst>
      <p:ext uri="{BB962C8B-B14F-4D97-AF65-F5344CB8AC3E}">
        <p14:creationId xmlns:p14="http://schemas.microsoft.com/office/powerpoint/2010/main" val="3591597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mg.brainkart.com/imagebk9/HbLkjB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45" y="470263"/>
            <a:ext cx="7157461" cy="62940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38830" y="886264"/>
            <a:ext cx="677108" cy="4811151"/>
          </a:xfrm>
          <a:prstGeom prst="rect">
            <a:avLst/>
          </a:prstGeom>
        </p:spPr>
        <p:txBody>
          <a:bodyPr vert="vert270" wrap="square">
            <a:spAutoFit/>
          </a:bodyPr>
          <a:lstStyle/>
          <a:p>
            <a:pPr algn="ctr"/>
            <a:r>
              <a:rPr lang="en-US" sz="3200" b="1" dirty="0">
                <a:solidFill>
                  <a:srgbClr val="00B050"/>
                </a:solidFill>
              </a:rPr>
              <a:t>AES KEY EXPANSION</a:t>
            </a:r>
            <a:endParaRPr lang="en-IN" sz="3200" b="1" dirty="0">
              <a:solidFill>
                <a:srgbClr val="00B050"/>
              </a:solidFill>
            </a:endParaRPr>
          </a:p>
        </p:txBody>
      </p:sp>
    </p:spTree>
    <p:extLst>
      <p:ext uri="{BB962C8B-B14F-4D97-AF65-F5344CB8AC3E}">
        <p14:creationId xmlns:p14="http://schemas.microsoft.com/office/powerpoint/2010/main" val="330048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031" y="262564"/>
            <a:ext cx="10058400" cy="1226602"/>
          </a:xfrm>
        </p:spPr>
        <p:txBody>
          <a:bodyPr/>
          <a:lstStyle/>
          <a:p>
            <a:r>
              <a:rPr lang="en-US"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1069848" y="1489166"/>
            <a:ext cx="10058400" cy="4683034"/>
          </a:xfrm>
        </p:spPr>
        <p:txBody>
          <a:bodyPr>
            <a:normAutofit/>
          </a:bodyPr>
          <a:lstStyle/>
          <a:p>
            <a:r>
              <a:rPr lang="en-US" sz="3200" dirty="0" smtClean="0"/>
              <a:t>Pervasive Security Mechanisms</a:t>
            </a:r>
          </a:p>
          <a:p>
            <a:pPr marL="0" indent="0">
              <a:buNone/>
            </a:pPr>
            <a:r>
              <a:rPr lang="en-US" sz="3200" dirty="0"/>
              <a:t>	</a:t>
            </a:r>
            <a:r>
              <a:rPr lang="en-US" sz="3200" dirty="0" smtClean="0">
                <a:sym typeface="Wingdings" panose="05000000000000000000" pitchFamily="2" charset="2"/>
              </a:rPr>
              <a:t> Trusted Functionality</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Security Label</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Event Detection</a:t>
            </a:r>
          </a:p>
          <a:p>
            <a:pPr marL="0" indent="0">
              <a:buNone/>
            </a:pPr>
            <a:r>
              <a:rPr lang="en-US" sz="3200" dirty="0">
                <a:sym typeface="Wingdings" panose="05000000000000000000" pitchFamily="2" charset="2"/>
              </a:rPr>
              <a:t>	</a:t>
            </a:r>
            <a:r>
              <a:rPr lang="en-US" sz="3200" dirty="0" smtClean="0">
                <a:sym typeface="Wingdings" panose="05000000000000000000" pitchFamily="2" charset="2"/>
              </a:rPr>
              <a:t> Security Audit Trail</a:t>
            </a:r>
          </a:p>
          <a:p>
            <a:pPr marL="0" indent="0">
              <a:buNone/>
            </a:pPr>
            <a:r>
              <a:rPr lang="en-US" sz="3200" dirty="0" smtClean="0"/>
              <a:t>	</a:t>
            </a:r>
            <a:r>
              <a:rPr lang="en-US" sz="3200" dirty="0" smtClean="0">
                <a:sym typeface="Wingdings" panose="05000000000000000000" pitchFamily="2" charset="2"/>
              </a:rPr>
              <a:t> Security Recovery</a:t>
            </a:r>
            <a:endParaRPr lang="en-IN" sz="3200" dirty="0"/>
          </a:p>
        </p:txBody>
      </p:sp>
    </p:spTree>
    <p:extLst>
      <p:ext uri="{BB962C8B-B14F-4D97-AF65-F5344CB8AC3E}">
        <p14:creationId xmlns:p14="http://schemas.microsoft.com/office/powerpoint/2010/main" val="82566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 y="197249"/>
            <a:ext cx="10058400" cy="1069848"/>
          </a:xfrm>
        </p:spPr>
        <p:txBody>
          <a:bodyPr/>
          <a:lstStyle/>
          <a:p>
            <a:r>
              <a:rPr lang="en-US" dirty="0" smtClean="0">
                <a:solidFill>
                  <a:srgbClr val="FF0000"/>
                </a:solidFill>
              </a:rPr>
              <a:t>CIPHER BLOCK MODE OF OPERATIONS</a:t>
            </a:r>
            <a:endParaRPr lang="en-IN" dirty="0">
              <a:solidFill>
                <a:srgbClr val="FF0000"/>
              </a:solidFill>
            </a:endParaRPr>
          </a:p>
        </p:txBody>
      </p:sp>
      <p:sp>
        <p:nvSpPr>
          <p:cNvPr id="3" name="Content Placeholder 2"/>
          <p:cNvSpPr>
            <a:spLocks noGrp="1"/>
          </p:cNvSpPr>
          <p:nvPr>
            <p:ph idx="1"/>
          </p:nvPr>
        </p:nvSpPr>
        <p:spPr>
          <a:xfrm>
            <a:off x="209005" y="1267096"/>
            <a:ext cx="11639005" cy="5251270"/>
          </a:xfrm>
        </p:spPr>
        <p:txBody>
          <a:bodyPr>
            <a:normAutofit/>
          </a:bodyPr>
          <a:lstStyle/>
          <a:p>
            <a:pPr>
              <a:lnSpc>
                <a:spcPct val="150000"/>
              </a:lnSpc>
            </a:pPr>
            <a:r>
              <a:rPr lang="en-US" dirty="0"/>
              <a:t>A symmetric block cipher processes one block of data at a time. In the case of DES </a:t>
            </a:r>
            <a:r>
              <a:rPr lang="en-US" dirty="0" smtClean="0"/>
              <a:t>and 3DES</a:t>
            </a:r>
            <a:r>
              <a:rPr lang="en-US" dirty="0"/>
              <a:t>, the block length is </a:t>
            </a:r>
            <a:r>
              <a:rPr lang="en-US" i="1" dirty="0"/>
              <a:t>b </a:t>
            </a:r>
            <a:r>
              <a:rPr lang="en-US" i="1" dirty="0" smtClean="0"/>
              <a:t>= </a:t>
            </a:r>
            <a:r>
              <a:rPr lang="en-US" dirty="0" smtClean="0"/>
              <a:t>64 bits, for AES the </a:t>
            </a:r>
            <a:r>
              <a:rPr lang="en-US" dirty="0"/>
              <a:t>block length is </a:t>
            </a:r>
            <a:r>
              <a:rPr lang="en-US" i="1" dirty="0"/>
              <a:t>b </a:t>
            </a:r>
            <a:r>
              <a:rPr lang="en-US" i="1" dirty="0" smtClean="0"/>
              <a:t>= </a:t>
            </a:r>
            <a:r>
              <a:rPr lang="en-US" dirty="0" smtClean="0"/>
              <a:t>128 </a:t>
            </a:r>
            <a:r>
              <a:rPr lang="en-US" dirty="0"/>
              <a:t>bits. </a:t>
            </a:r>
            <a:r>
              <a:rPr lang="en-US" dirty="0" smtClean="0"/>
              <a:t>For longer </a:t>
            </a:r>
            <a:r>
              <a:rPr lang="en-US" dirty="0"/>
              <a:t>amounts of plaintext, it is necessary to break the plaintext into </a:t>
            </a:r>
            <a:r>
              <a:rPr lang="en-US" i="1" dirty="0"/>
              <a:t>b</a:t>
            </a:r>
            <a:r>
              <a:rPr lang="en-US" dirty="0"/>
              <a:t>-bit </a:t>
            </a:r>
            <a:r>
              <a:rPr lang="en-US" dirty="0" smtClean="0"/>
              <a:t>blocks (padding </a:t>
            </a:r>
            <a:r>
              <a:rPr lang="en-US" dirty="0"/>
              <a:t>the last block if necessary). To apply a block cipher in a variety of </a:t>
            </a:r>
            <a:r>
              <a:rPr lang="en-US" dirty="0" smtClean="0"/>
              <a:t>applications, five </a:t>
            </a:r>
            <a:r>
              <a:rPr lang="en-US" b="1" dirty="0"/>
              <a:t>modes of operation </a:t>
            </a:r>
            <a:r>
              <a:rPr lang="en-US" dirty="0"/>
              <a:t>have been </a:t>
            </a:r>
            <a:r>
              <a:rPr lang="en-US" dirty="0" smtClean="0"/>
              <a:t>defined.</a:t>
            </a:r>
          </a:p>
          <a:p>
            <a:pPr marL="0" indent="0">
              <a:buNone/>
            </a:pPr>
            <a:r>
              <a:rPr lang="en-US" dirty="0"/>
              <a:t>	</a:t>
            </a:r>
            <a:r>
              <a:rPr lang="en-US" dirty="0" smtClean="0">
                <a:sym typeface="Wingdings" panose="05000000000000000000" pitchFamily="2" charset="2"/>
              </a:rPr>
              <a:t> </a:t>
            </a:r>
            <a:r>
              <a:rPr lang="en-IN" b="1" dirty="0" smtClean="0"/>
              <a:t>Electronic </a:t>
            </a:r>
            <a:r>
              <a:rPr lang="en-IN" b="1" dirty="0"/>
              <a:t>Codebook </a:t>
            </a:r>
            <a:r>
              <a:rPr lang="en-IN" b="1" dirty="0" smtClean="0"/>
              <a:t>Mode</a:t>
            </a:r>
          </a:p>
          <a:p>
            <a:pPr marL="0" indent="0">
              <a:buNone/>
            </a:pPr>
            <a:r>
              <a:rPr lang="en-US" b="1" dirty="0"/>
              <a:t>	</a:t>
            </a:r>
            <a:r>
              <a:rPr lang="en-US" b="1" dirty="0" smtClean="0">
                <a:sym typeface="Wingdings" panose="05000000000000000000" pitchFamily="2" charset="2"/>
              </a:rPr>
              <a:t> </a:t>
            </a:r>
            <a:r>
              <a:rPr lang="en-IN" b="1" dirty="0"/>
              <a:t>Cipher Block Chaining </a:t>
            </a:r>
            <a:r>
              <a:rPr lang="en-IN" b="1" dirty="0" smtClean="0"/>
              <a:t>Mode</a:t>
            </a:r>
          </a:p>
          <a:p>
            <a:pPr marL="0" indent="0">
              <a:buNone/>
            </a:pPr>
            <a:r>
              <a:rPr lang="en-US" b="1" dirty="0"/>
              <a:t>	</a:t>
            </a:r>
            <a:r>
              <a:rPr lang="en-US" b="1" dirty="0" smtClean="0">
                <a:sym typeface="Wingdings" panose="05000000000000000000" pitchFamily="2" charset="2"/>
              </a:rPr>
              <a:t> </a:t>
            </a:r>
            <a:r>
              <a:rPr lang="en-IN" b="1" dirty="0"/>
              <a:t>Cipher Feedback </a:t>
            </a:r>
            <a:r>
              <a:rPr lang="en-IN" b="1" dirty="0" smtClean="0"/>
              <a:t>Mode</a:t>
            </a:r>
          </a:p>
          <a:p>
            <a:pPr marL="0" indent="0">
              <a:buNone/>
            </a:pPr>
            <a:r>
              <a:rPr lang="en-US" b="1" dirty="0"/>
              <a:t>	</a:t>
            </a:r>
            <a:r>
              <a:rPr lang="en-US" b="1" dirty="0" smtClean="0">
                <a:sym typeface="Wingdings" panose="05000000000000000000" pitchFamily="2" charset="2"/>
              </a:rPr>
              <a:t> </a:t>
            </a:r>
            <a:r>
              <a:rPr lang="en-IN" b="1" dirty="0"/>
              <a:t>Output Feedback Mode</a:t>
            </a:r>
            <a:endParaRPr lang="en-IN" b="1" dirty="0" smtClean="0"/>
          </a:p>
          <a:p>
            <a:pPr marL="0" indent="0">
              <a:buNone/>
            </a:pPr>
            <a:r>
              <a:rPr lang="en-US" b="1" dirty="0"/>
              <a:t>	</a:t>
            </a:r>
            <a:r>
              <a:rPr lang="en-US" b="1" dirty="0" smtClean="0">
                <a:sym typeface="Wingdings" panose="05000000000000000000" pitchFamily="2" charset="2"/>
              </a:rPr>
              <a:t> </a:t>
            </a:r>
            <a:r>
              <a:rPr lang="en-IN" b="1" dirty="0"/>
              <a:t>Counter </a:t>
            </a:r>
            <a:r>
              <a:rPr lang="en-IN" b="1" dirty="0" smtClean="0"/>
              <a:t>Mode</a:t>
            </a:r>
          </a:p>
          <a:p>
            <a:pPr marL="0" indent="0">
              <a:buNone/>
            </a:pPr>
            <a:r>
              <a:rPr lang="en-US" b="1" dirty="0"/>
              <a:t>	</a:t>
            </a:r>
            <a:endParaRPr lang="en-IN" dirty="0"/>
          </a:p>
        </p:txBody>
      </p:sp>
    </p:spTree>
    <p:extLst>
      <p:ext uri="{BB962C8B-B14F-4D97-AF65-F5344CB8AC3E}">
        <p14:creationId xmlns:p14="http://schemas.microsoft.com/office/powerpoint/2010/main" val="1254923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80" y="0"/>
            <a:ext cx="10058400" cy="1122099"/>
          </a:xfrm>
        </p:spPr>
        <p:txBody>
          <a:bodyPr/>
          <a:lstStyle/>
          <a:p>
            <a:r>
              <a:rPr lang="en-IN" b="1" dirty="0">
                <a:solidFill>
                  <a:srgbClr val="FF0000"/>
                </a:solidFill>
              </a:rPr>
              <a:t>Electronic Codebook Mode</a:t>
            </a:r>
            <a:endParaRPr lang="en-IN" dirty="0">
              <a:solidFill>
                <a:srgbClr val="FF0000"/>
              </a:solidFill>
            </a:endParaRPr>
          </a:p>
        </p:txBody>
      </p:sp>
      <p:sp>
        <p:nvSpPr>
          <p:cNvPr id="3" name="Content Placeholder 2"/>
          <p:cNvSpPr>
            <a:spLocks noGrp="1"/>
          </p:cNvSpPr>
          <p:nvPr>
            <p:ph idx="1"/>
          </p:nvPr>
        </p:nvSpPr>
        <p:spPr>
          <a:xfrm>
            <a:off x="627017" y="916668"/>
            <a:ext cx="11064240" cy="4722223"/>
          </a:xfrm>
        </p:spPr>
        <p:txBody>
          <a:bodyPr/>
          <a:lstStyle/>
          <a:p>
            <a:pPr>
              <a:lnSpc>
                <a:spcPct val="150000"/>
              </a:lnSpc>
            </a:pPr>
            <a:r>
              <a:rPr lang="en-US" dirty="0"/>
              <a:t>Electronic code book is the easiest block cipher mode of functioning. It is easier because of direct encryption of each block of input plaintext and output is in form of blocks of encrypted </a:t>
            </a:r>
            <a:r>
              <a:rPr lang="en-US" dirty="0" smtClean="0"/>
              <a:t>cipher text. </a:t>
            </a:r>
            <a:r>
              <a:rPr lang="en-US" dirty="0"/>
              <a:t>Generally, if a message is larger than </a:t>
            </a:r>
            <a:r>
              <a:rPr lang="en-US" i="1" dirty="0"/>
              <a:t>b</a:t>
            </a:r>
            <a:r>
              <a:rPr lang="en-US" dirty="0"/>
              <a:t> bits in size, it can be broken down into a bunch of blocks and the procedure is repeated. </a:t>
            </a:r>
            <a:endParaRPr lang="en-IN" dirty="0"/>
          </a:p>
        </p:txBody>
      </p:sp>
      <p:pic>
        <p:nvPicPr>
          <p:cNvPr id="1030" name="Picture 6" descr="Block Cipher modes of Operation | Learn 5 important Modes of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766" y="2966856"/>
            <a:ext cx="7588213" cy="358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180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28" y="131935"/>
            <a:ext cx="10058400" cy="1122099"/>
          </a:xfrm>
        </p:spPr>
        <p:txBody>
          <a:bodyPr/>
          <a:lstStyle/>
          <a:p>
            <a:r>
              <a:rPr lang="en-IN" b="1" dirty="0">
                <a:solidFill>
                  <a:srgbClr val="FF0000"/>
                </a:solidFill>
              </a:rPr>
              <a:t>Cipher Block Chaining Mode</a:t>
            </a:r>
            <a:endParaRPr lang="en-IN" dirty="0">
              <a:solidFill>
                <a:srgbClr val="FF0000"/>
              </a:solidFill>
            </a:endParaRPr>
          </a:p>
        </p:txBody>
      </p:sp>
      <p:sp>
        <p:nvSpPr>
          <p:cNvPr id="3" name="Content Placeholder 2"/>
          <p:cNvSpPr>
            <a:spLocks noGrp="1"/>
          </p:cNvSpPr>
          <p:nvPr>
            <p:ph idx="1"/>
          </p:nvPr>
        </p:nvSpPr>
        <p:spPr>
          <a:xfrm>
            <a:off x="638774" y="1031966"/>
            <a:ext cx="10660598" cy="4552406"/>
          </a:xfrm>
        </p:spPr>
        <p:txBody>
          <a:bodyPr/>
          <a:lstStyle/>
          <a:p>
            <a:pPr>
              <a:lnSpc>
                <a:spcPct val="150000"/>
              </a:lnSpc>
            </a:pPr>
            <a:r>
              <a:rPr lang="en-US" dirty="0"/>
              <a:t>Cipher block chaining or CBC is an advancement made on ECB since ECB compromises some security requirements. In CBC, the previous cipher block is given as input to the next encryption algorithm after XOR with the original plaintext block.</a:t>
            </a:r>
            <a:endParaRPr lang="en-IN" dirty="0"/>
          </a:p>
        </p:txBody>
      </p:sp>
      <p:pic>
        <p:nvPicPr>
          <p:cNvPr id="2050" name="Picture 2" descr="Block Cipher modes of Operation | Learn 5 important Modes of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599" y="2547258"/>
            <a:ext cx="7629983" cy="389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36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082" y="210312"/>
            <a:ext cx="10058400" cy="913094"/>
          </a:xfrm>
        </p:spPr>
        <p:txBody>
          <a:bodyPr/>
          <a:lstStyle/>
          <a:p>
            <a:r>
              <a:rPr lang="en-IN" b="1" dirty="0">
                <a:solidFill>
                  <a:srgbClr val="FF0000"/>
                </a:solidFill>
              </a:rPr>
              <a:t>Cipher Feedback Mode</a:t>
            </a:r>
            <a:endParaRPr lang="en-IN" dirty="0">
              <a:solidFill>
                <a:srgbClr val="FF0000"/>
              </a:solidFill>
            </a:endParaRPr>
          </a:p>
        </p:txBody>
      </p:sp>
      <p:sp>
        <p:nvSpPr>
          <p:cNvPr id="3" name="Content Placeholder 2"/>
          <p:cNvSpPr>
            <a:spLocks noGrp="1"/>
          </p:cNvSpPr>
          <p:nvPr>
            <p:ph idx="1"/>
          </p:nvPr>
        </p:nvSpPr>
        <p:spPr>
          <a:xfrm>
            <a:off x="744583" y="1502229"/>
            <a:ext cx="11220994" cy="4669971"/>
          </a:xfrm>
        </p:spPr>
        <p:txBody>
          <a:bodyPr>
            <a:normAutofit/>
          </a:bodyPr>
          <a:lstStyle/>
          <a:p>
            <a:pPr>
              <a:lnSpc>
                <a:spcPct val="150000"/>
              </a:lnSpc>
            </a:pPr>
            <a:r>
              <a:rPr lang="en-US" sz="2400" dirty="0"/>
              <a:t>In this mode the cipher is given as feedback to the next block of encryption with some new specifications: first, an initial vector IV is used for first encryption and output bits are divided as a set of </a:t>
            </a:r>
            <a:r>
              <a:rPr lang="en-US" sz="2400" i="1" dirty="0"/>
              <a:t>s </a:t>
            </a:r>
            <a:r>
              <a:rPr lang="en-US" sz="2400" dirty="0"/>
              <a:t>and </a:t>
            </a:r>
            <a:r>
              <a:rPr lang="en-US" sz="2400" i="1" dirty="0"/>
              <a:t>b-s</a:t>
            </a:r>
            <a:r>
              <a:rPr lang="en-US" sz="2400" dirty="0"/>
              <a:t> bits</a:t>
            </a:r>
            <a:r>
              <a:rPr lang="en-US" sz="2400" dirty="0" smtClean="0"/>
              <a:t>. The </a:t>
            </a:r>
            <a:r>
              <a:rPr lang="en-US" sz="2400" dirty="0"/>
              <a:t>left-hand side </a:t>
            </a:r>
            <a:r>
              <a:rPr lang="en-US" sz="2400" i="1" dirty="0"/>
              <a:t>s </a:t>
            </a:r>
            <a:r>
              <a:rPr lang="en-US" sz="2400" dirty="0"/>
              <a:t>bits are selected along with plaintext bits to which an XOR operation is applied. The result is given as input to a shift register having b-s bits to </a:t>
            </a:r>
            <a:r>
              <a:rPr lang="en-US" sz="2400" dirty="0" smtClean="0"/>
              <a:t>LHS,s </a:t>
            </a:r>
            <a:r>
              <a:rPr lang="en-US" sz="2400" dirty="0"/>
              <a:t>bits to </a:t>
            </a:r>
            <a:r>
              <a:rPr lang="en-US" sz="2400" dirty="0" smtClean="0"/>
              <a:t>RHS </a:t>
            </a:r>
            <a:r>
              <a:rPr lang="en-US" sz="2400" dirty="0"/>
              <a:t>and the process continues. The encryption and decryption process for the same is shown below, both of them use encryption algorithms. </a:t>
            </a:r>
            <a:endParaRPr lang="en-IN" sz="2400" dirty="0"/>
          </a:p>
        </p:txBody>
      </p:sp>
    </p:spTree>
    <p:extLst>
      <p:ext uri="{BB962C8B-B14F-4D97-AF65-F5344CB8AC3E}">
        <p14:creationId xmlns:p14="http://schemas.microsoft.com/office/powerpoint/2010/main" val="3356530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42298"/>
            <a:ext cx="10058400" cy="1265791"/>
          </a:xfrm>
        </p:spPr>
        <p:txBody>
          <a:bodyPr/>
          <a:lstStyle/>
          <a:p>
            <a:r>
              <a:rPr lang="en-US" dirty="0" smtClean="0">
                <a:solidFill>
                  <a:srgbClr val="FF0000"/>
                </a:solidFill>
              </a:rPr>
              <a:t>CONTD…</a:t>
            </a:r>
            <a:endParaRPr lang="en-IN" dirty="0">
              <a:solidFill>
                <a:srgbClr val="FF0000"/>
              </a:solidFill>
            </a:endParaRPr>
          </a:p>
        </p:txBody>
      </p:sp>
      <p:sp>
        <p:nvSpPr>
          <p:cNvPr id="4" name="AutoShape 2" descr="13 s-bit Cipher Feedback (CFB) Mo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13 s-bit Cipher Feedback (CFB) Mo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13 s-bit Cipher Feedback (CFB)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006" y="836023"/>
            <a:ext cx="8818777" cy="559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827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80" y="249501"/>
            <a:ext cx="10058400" cy="808591"/>
          </a:xfrm>
        </p:spPr>
        <p:txBody>
          <a:bodyPr>
            <a:noAutofit/>
          </a:bodyPr>
          <a:lstStyle/>
          <a:p>
            <a:r>
              <a:rPr lang="en-IN" b="1" dirty="0">
                <a:solidFill>
                  <a:srgbClr val="FF0000"/>
                </a:solidFill>
              </a:rPr>
              <a:t>Output Feedback Mode </a:t>
            </a:r>
            <a:endParaRPr lang="en-IN" dirty="0">
              <a:solidFill>
                <a:srgbClr val="FF0000"/>
              </a:solidFill>
            </a:endParaRPr>
          </a:p>
        </p:txBody>
      </p:sp>
      <p:sp>
        <p:nvSpPr>
          <p:cNvPr id="3" name="Content Placeholder 2"/>
          <p:cNvSpPr>
            <a:spLocks noGrp="1"/>
          </p:cNvSpPr>
          <p:nvPr>
            <p:ph idx="1"/>
          </p:nvPr>
        </p:nvSpPr>
        <p:spPr>
          <a:xfrm>
            <a:off x="651836" y="1188720"/>
            <a:ext cx="10934918" cy="4317274"/>
          </a:xfrm>
        </p:spPr>
        <p:txBody>
          <a:bodyPr>
            <a:normAutofit/>
          </a:bodyPr>
          <a:lstStyle/>
          <a:p>
            <a:pPr>
              <a:lnSpc>
                <a:spcPct val="150000"/>
              </a:lnSpc>
            </a:pPr>
            <a:r>
              <a:rPr lang="en-US" sz="2400" dirty="0"/>
              <a:t>The output feedback mode follows nearly the same process as the Cipher Feedback mode except that it sends the encrypted output as feedback instead of the actual cipher which is XOR output. In this output feedback mode, all bits of the block are sent instead of sending selected </a:t>
            </a:r>
            <a:r>
              <a:rPr lang="en-US" sz="2400" i="1" dirty="0"/>
              <a:t>s</a:t>
            </a:r>
            <a:r>
              <a:rPr lang="en-US" sz="2400" dirty="0"/>
              <a:t> bits. The Output Feedback mode of block cipher holds great resistance towards bit transmission errors.</a:t>
            </a:r>
            <a:endParaRPr lang="en-IN" sz="2400" dirty="0"/>
          </a:p>
        </p:txBody>
      </p:sp>
    </p:spTree>
    <p:extLst>
      <p:ext uri="{BB962C8B-B14F-4D97-AF65-F5344CB8AC3E}">
        <p14:creationId xmlns:p14="http://schemas.microsoft.com/office/powerpoint/2010/main" val="3194440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484632"/>
            <a:ext cx="10657985" cy="913094"/>
          </a:xfrm>
        </p:spPr>
        <p:txBody>
          <a:bodyPr/>
          <a:lstStyle/>
          <a:p>
            <a:r>
              <a:rPr lang="en-US" dirty="0" smtClean="0">
                <a:solidFill>
                  <a:srgbClr val="FF0000"/>
                </a:solidFill>
              </a:rPr>
              <a:t>CONTD…</a:t>
            </a:r>
            <a:endParaRPr lang="en-IN" dirty="0">
              <a:solidFill>
                <a:srgbClr val="FF0000"/>
              </a:solidFill>
            </a:endParaRPr>
          </a:p>
        </p:txBody>
      </p:sp>
      <p:pic>
        <p:nvPicPr>
          <p:cNvPr id="4098" name="Picture 2" descr="OFB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411" y="484632"/>
            <a:ext cx="7302138" cy="579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52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082" y="327878"/>
            <a:ext cx="10058400" cy="939219"/>
          </a:xfrm>
        </p:spPr>
        <p:txBody>
          <a:bodyPr/>
          <a:lstStyle/>
          <a:p>
            <a:r>
              <a:rPr lang="en-IN" b="1" dirty="0">
                <a:solidFill>
                  <a:srgbClr val="FF0000"/>
                </a:solidFill>
              </a:rPr>
              <a:t>Counter Mode</a:t>
            </a:r>
            <a:endParaRPr lang="en-IN" dirty="0">
              <a:solidFill>
                <a:srgbClr val="FF0000"/>
              </a:solidFill>
            </a:endParaRPr>
          </a:p>
        </p:txBody>
      </p:sp>
      <p:sp>
        <p:nvSpPr>
          <p:cNvPr id="3" name="Content Placeholder 2"/>
          <p:cNvSpPr>
            <a:spLocks noGrp="1"/>
          </p:cNvSpPr>
          <p:nvPr>
            <p:ph idx="1"/>
          </p:nvPr>
        </p:nvSpPr>
        <p:spPr>
          <a:xfrm>
            <a:off x="653143" y="1541418"/>
            <a:ext cx="11260183" cy="4683034"/>
          </a:xfrm>
        </p:spPr>
        <p:txBody>
          <a:bodyPr>
            <a:normAutofit/>
          </a:bodyPr>
          <a:lstStyle/>
          <a:p>
            <a:pPr>
              <a:lnSpc>
                <a:spcPct val="150000"/>
              </a:lnSpc>
            </a:pPr>
            <a:r>
              <a:rPr lang="en-US" sz="2800" dirty="0"/>
              <a:t>The Counter Mode or CTR is a simple counter-based block cipher implementation. Every time a counter-initiated value is encrypted and given as input to XOR with plaintext which results in ciphertext block. The CTR mode is independent of feedback use and thus can be implemented in parallel. </a:t>
            </a:r>
            <a:endParaRPr lang="en-IN" sz="2800" dirty="0"/>
          </a:p>
        </p:txBody>
      </p:sp>
    </p:spTree>
    <p:extLst>
      <p:ext uri="{BB962C8B-B14F-4D97-AF65-F5344CB8AC3E}">
        <p14:creationId xmlns:p14="http://schemas.microsoft.com/office/powerpoint/2010/main" val="2802875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484633"/>
            <a:ext cx="11129554" cy="978408"/>
          </a:xfrm>
        </p:spPr>
        <p:txBody>
          <a:bodyPr/>
          <a:lstStyle/>
          <a:p>
            <a:r>
              <a:rPr lang="en-US" dirty="0" smtClean="0">
                <a:solidFill>
                  <a:srgbClr val="FF0000"/>
                </a:solidFill>
              </a:rPr>
              <a:t>CONTD…</a:t>
            </a:r>
            <a:endParaRPr lang="en-IN" dirty="0">
              <a:solidFill>
                <a:srgbClr val="FF0000"/>
              </a:solidFill>
            </a:endParaRPr>
          </a:p>
        </p:txBody>
      </p:sp>
      <p:pic>
        <p:nvPicPr>
          <p:cNvPr id="5122" name="Picture 2" descr="Counter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055" y="1567542"/>
            <a:ext cx="9022645" cy="442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69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5" y="158061"/>
            <a:ext cx="10605734" cy="952282"/>
          </a:xfrm>
        </p:spPr>
        <p:txBody>
          <a:bodyPr/>
          <a:lstStyle/>
          <a:p>
            <a:r>
              <a:rPr lang="en-IN" dirty="0">
                <a:solidFill>
                  <a:srgbClr val="FF0000"/>
                </a:solidFill>
              </a:rPr>
              <a:t>Stream Ciphers and RC4</a:t>
            </a:r>
          </a:p>
        </p:txBody>
      </p:sp>
      <p:sp>
        <p:nvSpPr>
          <p:cNvPr id="3" name="Content Placeholder 2"/>
          <p:cNvSpPr>
            <a:spLocks noGrp="1"/>
          </p:cNvSpPr>
          <p:nvPr>
            <p:ph idx="1"/>
          </p:nvPr>
        </p:nvSpPr>
        <p:spPr>
          <a:xfrm>
            <a:off x="914400" y="1423851"/>
            <a:ext cx="10541726" cy="4748349"/>
          </a:xfrm>
        </p:spPr>
        <p:txBody>
          <a:bodyPr/>
          <a:lstStyle/>
          <a:p>
            <a:pPr>
              <a:lnSpc>
                <a:spcPct val="150000"/>
              </a:lnSpc>
            </a:pPr>
            <a:r>
              <a:rPr lang="en-US" sz="2800" dirty="0"/>
              <a:t>A block cipher processes the input one block of elements at a time, producing </a:t>
            </a:r>
            <a:r>
              <a:rPr lang="en-US" sz="2800" dirty="0" smtClean="0"/>
              <a:t>an  output </a:t>
            </a:r>
            <a:r>
              <a:rPr lang="en-US" sz="2800" dirty="0"/>
              <a:t>block for each input block. A stream cipher processes the input </a:t>
            </a:r>
            <a:r>
              <a:rPr lang="en-US" sz="2800" dirty="0" smtClean="0"/>
              <a:t>elements continuously</a:t>
            </a:r>
            <a:r>
              <a:rPr lang="en-US" sz="2800" dirty="0"/>
              <a:t>, producing output one element at a time as it goes along</a:t>
            </a:r>
            <a:r>
              <a:rPr lang="en-US" dirty="0"/>
              <a:t>.</a:t>
            </a:r>
            <a:endParaRPr lang="en-IN" dirty="0"/>
          </a:p>
        </p:txBody>
      </p:sp>
    </p:spTree>
    <p:extLst>
      <p:ext uri="{BB962C8B-B14F-4D97-AF65-F5344CB8AC3E}">
        <p14:creationId xmlns:p14="http://schemas.microsoft.com/office/powerpoint/2010/main" val="357252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84632"/>
            <a:ext cx="10305288" cy="1187414"/>
          </a:xfrm>
        </p:spPr>
        <p:txBody>
          <a:bodyPr/>
          <a:lstStyle/>
          <a:p>
            <a:r>
              <a:rPr lang="en-US" dirty="0">
                <a:solidFill>
                  <a:srgbClr val="FF0000"/>
                </a:solidFill>
              </a:rPr>
              <a:t>A MODEL FOR NETWORK SECURITY</a:t>
            </a:r>
            <a:endParaRPr lang="en-IN" dirty="0"/>
          </a:p>
        </p:txBody>
      </p:sp>
      <p:sp>
        <p:nvSpPr>
          <p:cNvPr id="3" name="Content Placeholder 2"/>
          <p:cNvSpPr>
            <a:spLocks noGrp="1"/>
          </p:cNvSpPr>
          <p:nvPr>
            <p:ph idx="1"/>
          </p:nvPr>
        </p:nvSpPr>
        <p:spPr>
          <a:xfrm>
            <a:off x="640080" y="2121408"/>
            <a:ext cx="11220994" cy="4050792"/>
          </a:xfrm>
        </p:spPr>
        <p:txBody>
          <a:bodyPr>
            <a:normAutofit/>
          </a:bodyPr>
          <a:lstStyle/>
          <a:p>
            <a:pPr fontAlgn="base"/>
            <a:r>
              <a:rPr lang="en-US" sz="3200" dirty="0"/>
              <a:t>All the techniques for providing security have two components:</a:t>
            </a:r>
          </a:p>
          <a:p>
            <a:pPr marL="0" indent="0" fontAlgn="base">
              <a:buNone/>
            </a:pPr>
            <a:r>
              <a:rPr lang="en-US" sz="3200" dirty="0" smtClean="0"/>
              <a:t>	</a:t>
            </a:r>
            <a:r>
              <a:rPr lang="en-US" sz="3200" dirty="0" smtClean="0">
                <a:sym typeface="Wingdings" panose="05000000000000000000" pitchFamily="2" charset="2"/>
              </a:rPr>
              <a:t> </a:t>
            </a:r>
            <a:r>
              <a:rPr lang="en-US" sz="3200" dirty="0" smtClean="0"/>
              <a:t>A </a:t>
            </a:r>
            <a:r>
              <a:rPr lang="en-US" sz="3200" dirty="0"/>
              <a:t>security-related transformation on the </a:t>
            </a:r>
            <a:r>
              <a:rPr lang="en-US" sz="3200" dirty="0" smtClean="0"/>
              <a:t>			    	      information </a:t>
            </a:r>
            <a:r>
              <a:rPr lang="en-US" sz="3200" dirty="0"/>
              <a:t>to be sent.</a:t>
            </a:r>
          </a:p>
          <a:p>
            <a:pPr marL="0" indent="0" fontAlgn="base">
              <a:buNone/>
            </a:pPr>
            <a:r>
              <a:rPr lang="en-US" sz="3200" dirty="0" smtClean="0"/>
              <a:t>	</a:t>
            </a:r>
            <a:r>
              <a:rPr lang="en-US" sz="3200" dirty="0" smtClean="0">
                <a:sym typeface="Wingdings" panose="05000000000000000000" pitchFamily="2" charset="2"/>
              </a:rPr>
              <a:t> </a:t>
            </a:r>
            <a:r>
              <a:rPr lang="en-US" sz="3200" dirty="0" smtClean="0"/>
              <a:t>Some </a:t>
            </a:r>
            <a:r>
              <a:rPr lang="en-US" sz="3200" dirty="0"/>
              <a:t>secret information is shared by the two </a:t>
            </a:r>
            <a:r>
              <a:rPr lang="en-US" sz="3200" dirty="0" smtClean="0"/>
              <a:t>	     	  	      principals </a:t>
            </a:r>
            <a:r>
              <a:rPr lang="en-US" sz="3200" dirty="0"/>
              <a:t>and, it is </a:t>
            </a:r>
            <a:r>
              <a:rPr lang="en-US" sz="3200" dirty="0" smtClean="0"/>
              <a:t>hoped, unknown </a:t>
            </a:r>
            <a:r>
              <a:rPr lang="en-US" sz="3200" dirty="0"/>
              <a:t>to the </a:t>
            </a:r>
            <a:r>
              <a:rPr lang="en-US" sz="3200" dirty="0" smtClean="0"/>
              <a:t> 	  	      	      opponent</a:t>
            </a:r>
            <a:r>
              <a:rPr lang="en-US" sz="3200" dirty="0"/>
              <a:t>.</a:t>
            </a:r>
          </a:p>
          <a:p>
            <a:endParaRPr lang="en-IN" sz="3200" dirty="0"/>
          </a:p>
        </p:txBody>
      </p:sp>
    </p:spTree>
    <p:extLst>
      <p:ext uri="{BB962C8B-B14F-4D97-AF65-F5344CB8AC3E}">
        <p14:creationId xmlns:p14="http://schemas.microsoft.com/office/powerpoint/2010/main" val="649761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556" y="301752"/>
            <a:ext cx="10058400" cy="913094"/>
          </a:xfrm>
        </p:spPr>
        <p:txBody>
          <a:bodyPr/>
          <a:lstStyle/>
          <a:p>
            <a:r>
              <a:rPr lang="en-US" dirty="0" smtClean="0">
                <a:solidFill>
                  <a:srgbClr val="FF0000"/>
                </a:solidFill>
              </a:rPr>
              <a:t>Contd…</a:t>
            </a:r>
            <a:endParaRPr lang="en-IN" dirty="0">
              <a:solidFill>
                <a:srgbClr val="FF0000"/>
              </a:solidFill>
            </a:endParaRPr>
          </a:p>
        </p:txBody>
      </p:sp>
      <p:pic>
        <p:nvPicPr>
          <p:cNvPr id="6146" name="Picture 2" descr="Diagram of Stream Cip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727" y="1423851"/>
            <a:ext cx="9955609" cy="4518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719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70985"/>
            <a:ext cx="10540419" cy="1069848"/>
          </a:xfrm>
        </p:spPr>
        <p:txBody>
          <a:bodyPr/>
          <a:lstStyle/>
          <a:p>
            <a:r>
              <a:rPr lang="en-US"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548640" y="1440833"/>
            <a:ext cx="11090366" cy="4731367"/>
          </a:xfrm>
        </p:spPr>
        <p:txBody>
          <a:bodyPr>
            <a:noAutofit/>
          </a:bodyPr>
          <a:lstStyle/>
          <a:p>
            <a:pPr>
              <a:lnSpc>
                <a:spcPct val="150000"/>
              </a:lnSpc>
            </a:pPr>
            <a:r>
              <a:rPr lang="en-US" dirty="0"/>
              <a:t>For example, if the next byte generated by the generator is </a:t>
            </a:r>
            <a:r>
              <a:rPr lang="en-US" dirty="0" smtClean="0"/>
              <a:t>01101100 and </a:t>
            </a:r>
            <a:r>
              <a:rPr lang="en-US" dirty="0"/>
              <a:t>the next plaintext byte is 11001100, then the resulting </a:t>
            </a:r>
            <a:r>
              <a:rPr lang="en-US" dirty="0" smtClean="0"/>
              <a:t>cipher text </a:t>
            </a:r>
            <a:r>
              <a:rPr lang="en-US" dirty="0"/>
              <a:t>byte is</a:t>
            </a:r>
          </a:p>
          <a:p>
            <a:pPr marL="0" indent="0">
              <a:lnSpc>
                <a:spcPct val="150000"/>
              </a:lnSpc>
              <a:buNone/>
            </a:pPr>
            <a:r>
              <a:rPr lang="en-IN" dirty="0" smtClean="0"/>
              <a:t>		11001100 </a:t>
            </a:r>
            <a:r>
              <a:rPr lang="en-IN" dirty="0"/>
              <a:t>plaintext</a:t>
            </a:r>
          </a:p>
          <a:p>
            <a:pPr marL="0" indent="0">
              <a:lnSpc>
                <a:spcPct val="150000"/>
              </a:lnSpc>
              <a:buNone/>
            </a:pPr>
            <a:r>
              <a:rPr lang="en-IN" dirty="0" smtClean="0"/>
              <a:t>	     ⊕	01101100 </a:t>
            </a:r>
            <a:r>
              <a:rPr lang="en-IN" dirty="0"/>
              <a:t>key stream</a:t>
            </a:r>
          </a:p>
          <a:p>
            <a:pPr marL="0" indent="0">
              <a:lnSpc>
                <a:spcPct val="150000"/>
              </a:lnSpc>
              <a:buNone/>
            </a:pPr>
            <a:r>
              <a:rPr lang="en-IN" dirty="0" smtClean="0"/>
              <a:t>		10100000 cipher text</a:t>
            </a:r>
            <a:endParaRPr lang="en-IN" dirty="0"/>
          </a:p>
          <a:p>
            <a:pPr>
              <a:lnSpc>
                <a:spcPct val="150000"/>
              </a:lnSpc>
            </a:pPr>
            <a:r>
              <a:rPr lang="en-US" dirty="0"/>
              <a:t>Decryption requires the use of the same pseudorandom sequence:</a:t>
            </a:r>
          </a:p>
          <a:p>
            <a:pPr marL="0" indent="0">
              <a:lnSpc>
                <a:spcPct val="150000"/>
              </a:lnSpc>
              <a:buNone/>
            </a:pPr>
            <a:r>
              <a:rPr lang="en-IN" dirty="0" smtClean="0"/>
              <a:t>		10100000 </a:t>
            </a:r>
            <a:r>
              <a:rPr lang="en-IN" dirty="0"/>
              <a:t>ciphertext</a:t>
            </a:r>
          </a:p>
          <a:p>
            <a:pPr marL="0" indent="0">
              <a:lnSpc>
                <a:spcPct val="150000"/>
              </a:lnSpc>
              <a:buNone/>
            </a:pPr>
            <a:r>
              <a:rPr lang="en-IN" dirty="0" smtClean="0"/>
              <a:t>	      ⊕	01101100 </a:t>
            </a:r>
            <a:r>
              <a:rPr lang="en-IN" dirty="0"/>
              <a:t>key stream</a:t>
            </a:r>
          </a:p>
          <a:p>
            <a:pPr marL="0" indent="0">
              <a:lnSpc>
                <a:spcPct val="150000"/>
              </a:lnSpc>
              <a:buNone/>
            </a:pPr>
            <a:r>
              <a:rPr lang="en-IN" dirty="0" smtClean="0"/>
              <a:t>		11001100 </a:t>
            </a:r>
            <a:r>
              <a:rPr lang="en-IN" dirty="0"/>
              <a:t>plaintext</a:t>
            </a:r>
          </a:p>
        </p:txBody>
      </p:sp>
      <p:cxnSp>
        <p:nvCxnSpPr>
          <p:cNvPr id="5" name="Straight Connector 4"/>
          <p:cNvCxnSpPr/>
          <p:nvPr/>
        </p:nvCxnSpPr>
        <p:spPr>
          <a:xfrm flipV="1">
            <a:off x="2024743" y="3786922"/>
            <a:ext cx="3683726"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63278" y="6165669"/>
            <a:ext cx="37751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192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98" y="0"/>
            <a:ext cx="10946674" cy="1226602"/>
          </a:xfrm>
        </p:spPr>
        <p:txBody>
          <a:bodyPr/>
          <a:lstStyle/>
          <a:p>
            <a:r>
              <a:rPr lang="en-US" dirty="0" smtClean="0">
                <a:solidFill>
                  <a:srgbClr val="FF0000"/>
                </a:solidFill>
              </a:rPr>
              <a:t>RC4 ALGORITHM</a:t>
            </a:r>
            <a:endParaRPr lang="en-IN" dirty="0">
              <a:solidFill>
                <a:srgbClr val="FF0000"/>
              </a:solidFill>
            </a:endParaRPr>
          </a:p>
        </p:txBody>
      </p:sp>
      <p:sp>
        <p:nvSpPr>
          <p:cNvPr id="3" name="Content Placeholder 2"/>
          <p:cNvSpPr>
            <a:spLocks noGrp="1"/>
          </p:cNvSpPr>
          <p:nvPr>
            <p:ph idx="1"/>
          </p:nvPr>
        </p:nvSpPr>
        <p:spPr>
          <a:xfrm>
            <a:off x="548640" y="992777"/>
            <a:ext cx="10842171" cy="4617720"/>
          </a:xfrm>
        </p:spPr>
        <p:txBody>
          <a:bodyPr>
            <a:normAutofit/>
          </a:bodyPr>
          <a:lstStyle/>
          <a:p>
            <a:pPr>
              <a:lnSpc>
                <a:spcPct val="100000"/>
              </a:lnSpc>
            </a:pPr>
            <a:r>
              <a:rPr lang="en-US" sz="2400" dirty="0"/>
              <a:t>RC4 means Rivest Cipher 4 invented by Ron Rivest in 1987 for RSA Security. It is a Stream Ciphers. Stream Ciphers operate on a stream of data byte by byte. RC4 stream cipher is one of the most widely used stream ciphers because of its simplicity and speed of operation.</a:t>
            </a:r>
            <a:endParaRPr lang="en-IN" sz="2400" dirty="0"/>
          </a:p>
        </p:txBody>
      </p:sp>
      <p:pic>
        <p:nvPicPr>
          <p:cNvPr id="1026" name="Picture 2" descr="RC4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257" y="2769327"/>
            <a:ext cx="6094276" cy="369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80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249501"/>
            <a:ext cx="10553482" cy="939219"/>
          </a:xfrm>
        </p:spPr>
        <p:txBody>
          <a:bodyPr/>
          <a:lstStyle/>
          <a:p>
            <a:r>
              <a:rPr lang="en-US" dirty="0" smtClean="0">
                <a:solidFill>
                  <a:srgbClr val="FF0000"/>
                </a:solidFill>
              </a:rPr>
              <a:t>Steps of rc4 algorithm</a:t>
            </a:r>
            <a:endParaRPr lang="en-IN" dirty="0">
              <a:solidFill>
                <a:srgbClr val="FF0000"/>
              </a:solidFill>
            </a:endParaRPr>
          </a:p>
        </p:txBody>
      </p:sp>
      <p:sp>
        <p:nvSpPr>
          <p:cNvPr id="3" name="Content Placeholder 2"/>
          <p:cNvSpPr>
            <a:spLocks noGrp="1"/>
          </p:cNvSpPr>
          <p:nvPr>
            <p:ph idx="1"/>
          </p:nvPr>
        </p:nvSpPr>
        <p:spPr>
          <a:xfrm>
            <a:off x="731520" y="1541417"/>
            <a:ext cx="10396728" cy="4630783"/>
          </a:xfrm>
        </p:spPr>
        <p:txBody>
          <a:bodyPr>
            <a:normAutofit/>
          </a:bodyPr>
          <a:lstStyle/>
          <a:p>
            <a:pPr>
              <a:lnSpc>
                <a:spcPct val="150000"/>
              </a:lnSpc>
            </a:pPr>
            <a:r>
              <a:rPr lang="en-US" sz="3200" dirty="0" smtClean="0"/>
              <a:t>Key Scheduling</a:t>
            </a:r>
          </a:p>
          <a:p>
            <a:pPr>
              <a:lnSpc>
                <a:spcPct val="150000"/>
              </a:lnSpc>
            </a:pPr>
            <a:r>
              <a:rPr lang="en-US" sz="3200" dirty="0" smtClean="0"/>
              <a:t>Key </a:t>
            </a:r>
            <a:r>
              <a:rPr lang="en-US" sz="3200" dirty="0"/>
              <a:t>S</a:t>
            </a:r>
            <a:r>
              <a:rPr lang="en-US" sz="3200" dirty="0" smtClean="0"/>
              <a:t>tream Generation</a:t>
            </a:r>
          </a:p>
          <a:p>
            <a:pPr>
              <a:lnSpc>
                <a:spcPct val="150000"/>
              </a:lnSpc>
            </a:pPr>
            <a:r>
              <a:rPr lang="en-US" sz="3200" dirty="0" smtClean="0"/>
              <a:t>Encryption &amp; Decryption</a:t>
            </a:r>
            <a:endParaRPr lang="en-IN" sz="3200" dirty="0"/>
          </a:p>
        </p:txBody>
      </p:sp>
    </p:spTree>
    <p:extLst>
      <p:ext uri="{BB962C8B-B14F-4D97-AF65-F5344CB8AC3E}">
        <p14:creationId xmlns:p14="http://schemas.microsoft.com/office/powerpoint/2010/main" val="527185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84632"/>
            <a:ext cx="10762488" cy="1135162"/>
          </a:xfrm>
        </p:spPr>
        <p:txBody>
          <a:bodyPr/>
          <a:lstStyle/>
          <a:p>
            <a:r>
              <a:rPr lang="en-US" dirty="0" smtClean="0"/>
              <a:t>KEY SCHEDULING</a:t>
            </a:r>
            <a:endParaRPr lang="en-IN" dirty="0"/>
          </a:p>
        </p:txBody>
      </p:sp>
      <p:sp>
        <p:nvSpPr>
          <p:cNvPr id="3" name="Content Placeholder 2"/>
          <p:cNvSpPr>
            <a:spLocks noGrp="1"/>
          </p:cNvSpPr>
          <p:nvPr>
            <p:ph idx="1"/>
          </p:nvPr>
        </p:nvSpPr>
        <p:spPr>
          <a:xfrm>
            <a:off x="365760" y="1860151"/>
            <a:ext cx="11704320" cy="4050792"/>
          </a:xfrm>
        </p:spPr>
        <p:txBody>
          <a:bodyPr>
            <a:normAutofit fontScale="92500"/>
          </a:bodyPr>
          <a:lstStyle/>
          <a:p>
            <a:pPr marL="548640" lvl="2" indent="0">
              <a:lnSpc>
                <a:spcPct val="150000"/>
              </a:lnSpc>
              <a:buNone/>
            </a:pPr>
            <a:r>
              <a:rPr lang="en-US" sz="4000" dirty="0" smtClean="0"/>
              <a:t> j = 0</a:t>
            </a:r>
          </a:p>
          <a:p>
            <a:pPr marL="548640" lvl="2" indent="0">
              <a:lnSpc>
                <a:spcPct val="150000"/>
              </a:lnSpc>
              <a:buNone/>
            </a:pPr>
            <a:r>
              <a:rPr lang="en-US" sz="4000" dirty="0"/>
              <a:t>f</a:t>
            </a:r>
            <a:r>
              <a:rPr lang="en-US" sz="4000" dirty="0" smtClean="0"/>
              <a:t>or </a:t>
            </a:r>
            <a:r>
              <a:rPr lang="en-US" sz="4000" dirty="0" err="1" smtClean="0"/>
              <a:t>i</a:t>
            </a:r>
            <a:r>
              <a:rPr lang="en-US" sz="4000" dirty="0" smtClean="0"/>
              <a:t> = 0 to 255 do</a:t>
            </a:r>
          </a:p>
          <a:p>
            <a:pPr marL="548640" lvl="2" indent="0">
              <a:lnSpc>
                <a:spcPct val="150000"/>
              </a:lnSpc>
              <a:buNone/>
            </a:pPr>
            <a:r>
              <a:rPr lang="en-US" sz="4000" dirty="0"/>
              <a:t>j</a:t>
            </a:r>
            <a:r>
              <a:rPr lang="en-US" sz="4000" dirty="0" smtClean="0"/>
              <a:t> = [</a:t>
            </a:r>
            <a:r>
              <a:rPr lang="en-US" sz="4000" dirty="0" err="1" smtClean="0"/>
              <a:t>j+s</a:t>
            </a:r>
            <a:r>
              <a:rPr lang="en-US" sz="4000" dirty="0" smtClean="0"/>
              <a:t>(</a:t>
            </a:r>
            <a:r>
              <a:rPr lang="en-US" sz="4000" dirty="0" err="1" smtClean="0"/>
              <a:t>i</a:t>
            </a:r>
            <a:r>
              <a:rPr lang="en-US" sz="4000" dirty="0" smtClean="0"/>
              <a:t>) +T(</a:t>
            </a:r>
            <a:r>
              <a:rPr lang="en-US" sz="4000" dirty="0" err="1" smtClean="0"/>
              <a:t>i</a:t>
            </a:r>
            <a:r>
              <a:rPr lang="en-US" sz="4000" dirty="0" smtClean="0"/>
              <a:t>)] mod 256       // s[</a:t>
            </a:r>
            <a:r>
              <a:rPr lang="en-US" sz="4000" dirty="0" err="1" smtClean="0"/>
              <a:t>i</a:t>
            </a:r>
            <a:r>
              <a:rPr lang="en-US" sz="4000" dirty="0" smtClean="0"/>
              <a:t>] = state vector </a:t>
            </a:r>
          </a:p>
          <a:p>
            <a:pPr marL="548640" lvl="2" indent="0">
              <a:lnSpc>
                <a:spcPct val="150000"/>
              </a:lnSpc>
              <a:buNone/>
            </a:pPr>
            <a:r>
              <a:rPr lang="en-US" sz="4000" dirty="0"/>
              <a:t>s</a:t>
            </a:r>
            <a:r>
              <a:rPr lang="en-US" sz="4000" dirty="0" smtClean="0"/>
              <a:t>wap (s[</a:t>
            </a:r>
            <a:r>
              <a:rPr lang="en-US" sz="4000" dirty="0" err="1" smtClean="0"/>
              <a:t>i</a:t>
            </a:r>
            <a:r>
              <a:rPr lang="en-US" sz="4000" dirty="0" smtClean="0"/>
              <a:t>],s[j])			// T(</a:t>
            </a:r>
            <a:r>
              <a:rPr lang="en-US" sz="4000" dirty="0" err="1" smtClean="0"/>
              <a:t>i</a:t>
            </a:r>
            <a:r>
              <a:rPr lang="en-US" sz="4000" dirty="0" smtClean="0"/>
              <a:t>) = key array</a:t>
            </a:r>
            <a:endParaRPr lang="en-IN" sz="4000" dirty="0"/>
          </a:p>
        </p:txBody>
      </p:sp>
    </p:spTree>
    <p:extLst>
      <p:ext uri="{BB962C8B-B14F-4D97-AF65-F5344CB8AC3E}">
        <p14:creationId xmlns:p14="http://schemas.microsoft.com/office/powerpoint/2010/main" val="23875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59" y="223375"/>
            <a:ext cx="10058400" cy="808591"/>
          </a:xfrm>
        </p:spPr>
        <p:txBody>
          <a:bodyPr>
            <a:normAutofit fontScale="90000"/>
          </a:bodyPr>
          <a:lstStyle/>
          <a:p>
            <a:r>
              <a:rPr lang="en-US" dirty="0" smtClean="0">
                <a:solidFill>
                  <a:srgbClr val="FF0000"/>
                </a:solidFill>
              </a:rPr>
              <a:t>INITIALIZATION</a:t>
            </a:r>
            <a:endParaRPr lang="en-IN" dirty="0">
              <a:solidFill>
                <a:srgbClr val="FF0000"/>
              </a:solidFill>
            </a:endParaRPr>
          </a:p>
        </p:txBody>
      </p:sp>
      <p:sp>
        <p:nvSpPr>
          <p:cNvPr id="3" name="Content Placeholder 2"/>
          <p:cNvSpPr>
            <a:spLocks noGrp="1"/>
          </p:cNvSpPr>
          <p:nvPr>
            <p:ph idx="1"/>
          </p:nvPr>
        </p:nvSpPr>
        <p:spPr>
          <a:xfrm>
            <a:off x="1069848" y="1293223"/>
            <a:ext cx="10058400" cy="4878977"/>
          </a:xfrm>
        </p:spPr>
        <p:txBody>
          <a:bodyPr>
            <a:normAutofit/>
          </a:bodyPr>
          <a:lstStyle/>
          <a:p>
            <a:pPr marL="0" indent="0">
              <a:buNone/>
            </a:pPr>
            <a:r>
              <a:rPr lang="pl-PL" sz="3600" b="1" dirty="0"/>
              <a:t>for </a:t>
            </a:r>
            <a:r>
              <a:rPr lang="pl-PL" sz="3600" dirty="0"/>
              <a:t>i 0 </a:t>
            </a:r>
            <a:r>
              <a:rPr lang="pl-PL" sz="3600" b="1" dirty="0"/>
              <a:t>to </a:t>
            </a:r>
            <a:r>
              <a:rPr lang="pl-PL" sz="3600" dirty="0"/>
              <a:t>255 </a:t>
            </a:r>
            <a:r>
              <a:rPr lang="pl-PL" sz="3600" b="1" dirty="0"/>
              <a:t>do</a:t>
            </a:r>
          </a:p>
          <a:p>
            <a:pPr marL="0" indent="0">
              <a:buNone/>
            </a:pPr>
            <a:r>
              <a:rPr lang="en-IN" sz="3600" dirty="0"/>
              <a:t>S[</a:t>
            </a:r>
            <a:r>
              <a:rPr lang="en-IN" sz="3600" dirty="0" err="1"/>
              <a:t>i</a:t>
            </a:r>
            <a:r>
              <a:rPr lang="en-IN" sz="3600" dirty="0" smtClean="0"/>
              <a:t>]  =  </a:t>
            </a:r>
            <a:r>
              <a:rPr lang="en-IN" sz="3600" dirty="0" err="1"/>
              <a:t>i</a:t>
            </a:r>
            <a:r>
              <a:rPr lang="en-IN" sz="3600" dirty="0"/>
              <a:t>;</a:t>
            </a:r>
          </a:p>
          <a:p>
            <a:pPr marL="0" indent="0">
              <a:buNone/>
            </a:pPr>
            <a:r>
              <a:rPr lang="en-IN" sz="3600" dirty="0"/>
              <a:t>T[</a:t>
            </a:r>
            <a:r>
              <a:rPr lang="en-IN" sz="3600" dirty="0" err="1"/>
              <a:t>i</a:t>
            </a:r>
            <a:r>
              <a:rPr lang="en-IN" sz="3600" dirty="0"/>
              <a:t>] </a:t>
            </a:r>
            <a:r>
              <a:rPr lang="en-IN" sz="3600" dirty="0" smtClean="0"/>
              <a:t> = K[</a:t>
            </a:r>
            <a:r>
              <a:rPr lang="en-IN" sz="3600" dirty="0" err="1" smtClean="0"/>
              <a:t>i</a:t>
            </a:r>
            <a:r>
              <a:rPr lang="en-IN" sz="3600" dirty="0" smtClean="0"/>
              <a:t> </a:t>
            </a:r>
            <a:r>
              <a:rPr lang="en-IN" sz="3600" b="1" dirty="0"/>
              <a:t>mod </a:t>
            </a:r>
            <a:r>
              <a:rPr lang="en-IN" sz="3600" dirty="0" err="1"/>
              <a:t>keylen</a:t>
            </a:r>
            <a:r>
              <a:rPr lang="en-IN" sz="3600" dirty="0"/>
              <a:t>];</a:t>
            </a:r>
          </a:p>
        </p:txBody>
      </p:sp>
    </p:spTree>
    <p:extLst>
      <p:ext uri="{BB962C8B-B14F-4D97-AF65-F5344CB8AC3E}">
        <p14:creationId xmlns:p14="http://schemas.microsoft.com/office/powerpoint/2010/main" val="15086396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484632"/>
            <a:ext cx="10866991" cy="1069848"/>
          </a:xfrm>
        </p:spPr>
        <p:txBody>
          <a:bodyPr/>
          <a:lstStyle/>
          <a:p>
            <a:r>
              <a:rPr lang="en-US" dirty="0" smtClean="0">
                <a:solidFill>
                  <a:srgbClr val="FF0000"/>
                </a:solidFill>
              </a:rPr>
              <a:t>STREAM GENERATION</a:t>
            </a:r>
            <a:endParaRPr lang="en-IN" dirty="0">
              <a:solidFill>
                <a:srgbClr val="FF0000"/>
              </a:solidFill>
            </a:endParaRPr>
          </a:p>
        </p:txBody>
      </p:sp>
      <p:sp>
        <p:nvSpPr>
          <p:cNvPr id="3" name="Content Placeholder 2"/>
          <p:cNvSpPr>
            <a:spLocks noGrp="1"/>
          </p:cNvSpPr>
          <p:nvPr>
            <p:ph idx="1"/>
          </p:nvPr>
        </p:nvSpPr>
        <p:spPr>
          <a:xfrm>
            <a:off x="1069848" y="1371600"/>
            <a:ext cx="10058400" cy="4800600"/>
          </a:xfrm>
        </p:spPr>
        <p:txBody>
          <a:bodyPr/>
          <a:lstStyle/>
          <a:p>
            <a:pPr marL="0" indent="0">
              <a:buNone/>
            </a:pPr>
            <a:r>
              <a:rPr lang="en-US" dirty="0" smtClean="0"/>
              <a:t>	No. of iterations = size of the key</a:t>
            </a:r>
          </a:p>
          <a:p>
            <a:pPr marL="0" indent="0">
              <a:buNone/>
            </a:pPr>
            <a:r>
              <a:rPr lang="en-US" dirty="0"/>
              <a:t>	</a:t>
            </a:r>
            <a:r>
              <a:rPr lang="en-US" sz="3200" dirty="0" err="1" smtClean="0"/>
              <a:t>i,j</a:t>
            </a:r>
            <a:r>
              <a:rPr lang="en-US" sz="3200" dirty="0" smtClean="0"/>
              <a:t> = 0;</a:t>
            </a:r>
          </a:p>
          <a:p>
            <a:pPr marL="0" indent="0">
              <a:buNone/>
            </a:pPr>
            <a:r>
              <a:rPr lang="en-US" sz="3200" dirty="0"/>
              <a:t>	</a:t>
            </a:r>
            <a:r>
              <a:rPr lang="en-US" sz="3200" dirty="0" smtClean="0"/>
              <a:t>while(true)</a:t>
            </a:r>
          </a:p>
          <a:p>
            <a:pPr marL="0" indent="0">
              <a:buNone/>
            </a:pPr>
            <a:r>
              <a:rPr lang="en-US" sz="3200" dirty="0"/>
              <a:t>	</a:t>
            </a:r>
            <a:r>
              <a:rPr lang="en-US" sz="3200" dirty="0" err="1" smtClean="0"/>
              <a:t>i</a:t>
            </a:r>
            <a:r>
              <a:rPr lang="en-US" sz="3200" dirty="0" smtClean="0"/>
              <a:t> = (i+1) mod 256;</a:t>
            </a:r>
          </a:p>
          <a:p>
            <a:pPr marL="0" indent="0">
              <a:buNone/>
            </a:pPr>
            <a:r>
              <a:rPr lang="en-US" sz="3200" dirty="0"/>
              <a:t>	</a:t>
            </a:r>
            <a:r>
              <a:rPr lang="en-US" sz="3200" dirty="0" smtClean="0"/>
              <a:t>j = (</a:t>
            </a:r>
            <a:r>
              <a:rPr lang="en-US" sz="3200" dirty="0" err="1" smtClean="0"/>
              <a:t>j+s</a:t>
            </a:r>
            <a:r>
              <a:rPr lang="en-US" sz="3200" dirty="0" smtClean="0"/>
              <a:t>[</a:t>
            </a:r>
            <a:r>
              <a:rPr lang="en-US" sz="3200" dirty="0" err="1" smtClean="0"/>
              <a:t>i</a:t>
            </a:r>
            <a:r>
              <a:rPr lang="en-US" sz="3200" dirty="0" smtClean="0"/>
              <a:t>]) mod 256;</a:t>
            </a:r>
          </a:p>
          <a:p>
            <a:pPr marL="0" indent="0">
              <a:buNone/>
            </a:pPr>
            <a:r>
              <a:rPr lang="en-US" sz="3200" dirty="0"/>
              <a:t>	</a:t>
            </a:r>
            <a:r>
              <a:rPr lang="en-US" sz="3200" dirty="0" smtClean="0"/>
              <a:t>swap( s[</a:t>
            </a:r>
            <a:r>
              <a:rPr lang="en-US" sz="3200" dirty="0" err="1" smtClean="0"/>
              <a:t>i</a:t>
            </a:r>
            <a:r>
              <a:rPr lang="en-US" sz="3200" dirty="0" smtClean="0"/>
              <a:t>],s[j]);</a:t>
            </a:r>
          </a:p>
          <a:p>
            <a:pPr marL="0" indent="0">
              <a:buNone/>
            </a:pPr>
            <a:r>
              <a:rPr lang="en-US" sz="3200" dirty="0"/>
              <a:t>	</a:t>
            </a:r>
            <a:r>
              <a:rPr lang="en-US" sz="3200" dirty="0" smtClean="0"/>
              <a:t>t = (s[</a:t>
            </a:r>
            <a:r>
              <a:rPr lang="en-US" sz="3200" dirty="0" err="1" smtClean="0"/>
              <a:t>i</a:t>
            </a:r>
            <a:r>
              <a:rPr lang="en-US" sz="3200" dirty="0" smtClean="0"/>
              <a:t>]+s[j]) mod 256</a:t>
            </a:r>
          </a:p>
          <a:p>
            <a:pPr marL="0" indent="0">
              <a:buNone/>
            </a:pPr>
            <a:r>
              <a:rPr lang="en-US" sz="3200" dirty="0"/>
              <a:t>	</a:t>
            </a:r>
            <a:r>
              <a:rPr lang="en-US" sz="3200" dirty="0" smtClean="0"/>
              <a:t>k = s[t];</a:t>
            </a:r>
            <a:endParaRPr lang="en-IN" sz="3200" dirty="0"/>
          </a:p>
        </p:txBody>
      </p:sp>
    </p:spTree>
    <p:extLst>
      <p:ext uri="{BB962C8B-B14F-4D97-AF65-F5344CB8AC3E}">
        <p14:creationId xmlns:p14="http://schemas.microsoft.com/office/powerpoint/2010/main" val="2967255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0"/>
            <a:ext cx="10866991" cy="1056785"/>
          </a:xfrm>
        </p:spPr>
        <p:txBody>
          <a:bodyPr/>
          <a:lstStyle/>
          <a:p>
            <a:r>
              <a:rPr lang="en-US" dirty="0" smtClean="0">
                <a:solidFill>
                  <a:srgbClr val="FF0000"/>
                </a:solidFill>
              </a:rPr>
              <a:t>ENCRYPTION &amp; DECRYPTION</a:t>
            </a:r>
            <a:endParaRPr lang="en-IN" dirty="0">
              <a:solidFill>
                <a:srgbClr val="FF0000"/>
              </a:solidFill>
            </a:endParaRPr>
          </a:p>
        </p:txBody>
      </p:sp>
      <p:sp>
        <p:nvSpPr>
          <p:cNvPr id="3" name="Content Placeholder 2"/>
          <p:cNvSpPr>
            <a:spLocks noGrp="1"/>
          </p:cNvSpPr>
          <p:nvPr>
            <p:ph idx="1"/>
          </p:nvPr>
        </p:nvSpPr>
        <p:spPr>
          <a:xfrm>
            <a:off x="547334" y="1259260"/>
            <a:ext cx="10058400" cy="4050792"/>
          </a:xfrm>
        </p:spPr>
        <p:txBody>
          <a:bodyPr/>
          <a:lstStyle/>
          <a:p>
            <a:endParaRPr lang="en-US" dirty="0" smtClean="0"/>
          </a:p>
          <a:p>
            <a:pPr marL="0" indent="0">
              <a:buNone/>
            </a:pPr>
            <a:r>
              <a:rPr lang="en-US" dirty="0"/>
              <a:t> </a:t>
            </a:r>
            <a:r>
              <a:rPr lang="en-US" dirty="0" smtClean="0"/>
              <a:t>	</a:t>
            </a:r>
            <a:r>
              <a:rPr lang="en-US" dirty="0" err="1" smtClean="0"/>
              <a:t>Enc</a:t>
            </a:r>
            <a:r>
              <a:rPr lang="en-US" dirty="0" smtClean="0"/>
              <a:t> : 	PT 	XOR	 NEW KEY</a:t>
            </a:r>
          </a:p>
          <a:p>
            <a:pPr marL="0" indent="0">
              <a:buNone/>
            </a:pPr>
            <a:endParaRPr lang="en-US" dirty="0"/>
          </a:p>
          <a:p>
            <a:pPr marL="0" indent="0">
              <a:buNone/>
            </a:pPr>
            <a:endParaRPr lang="en-US" dirty="0" smtClean="0"/>
          </a:p>
          <a:p>
            <a:pPr marL="0" indent="0">
              <a:buNone/>
            </a:pPr>
            <a:r>
              <a:rPr lang="en-US"/>
              <a:t>	</a:t>
            </a:r>
            <a:r>
              <a:rPr lang="en-US" smtClean="0"/>
              <a:t>Dec: 	CT 	XOR	NEW KEY</a:t>
            </a:r>
            <a:endParaRPr lang="en-IN" dirty="0"/>
          </a:p>
        </p:txBody>
      </p:sp>
    </p:spTree>
    <p:extLst>
      <p:ext uri="{BB962C8B-B14F-4D97-AF65-F5344CB8AC3E}">
        <p14:creationId xmlns:p14="http://schemas.microsoft.com/office/powerpoint/2010/main" val="26861713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71123"/>
            <a:ext cx="10710237" cy="1017597"/>
          </a:xfrm>
        </p:spPr>
        <p:txBody>
          <a:bodyPr/>
          <a:lstStyle/>
          <a:p>
            <a:r>
              <a:rPr lang="en-IN" dirty="0">
                <a:solidFill>
                  <a:srgbClr val="FF0000"/>
                </a:solidFill>
              </a:rPr>
              <a:t>Location of Encryption Devices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7349495"/>
              </p:ext>
            </p:extLst>
          </p:nvPr>
        </p:nvGraphicFramePr>
        <p:xfrm>
          <a:off x="847906" y="1371600"/>
          <a:ext cx="10699660" cy="3918857"/>
        </p:xfrm>
        <a:graphic>
          <a:graphicData uri="http://schemas.openxmlformats.org/drawingml/2006/table">
            <a:tbl>
              <a:tblPr/>
              <a:tblGrid>
                <a:gridCol w="10699660">
                  <a:extLst>
                    <a:ext uri="{9D8B030D-6E8A-4147-A177-3AD203B41FA5}">
                      <a16:colId xmlns:a16="http://schemas.microsoft.com/office/drawing/2014/main" val="3599220469"/>
                    </a:ext>
                  </a:extLst>
                </a:gridCol>
              </a:tblGrid>
              <a:tr h="3918857">
                <a:tc>
                  <a:txBody>
                    <a:bodyPr/>
                    <a:lstStyle/>
                    <a:p>
                      <a:r>
                        <a:rPr lang="en-US" sz="3200" dirty="0">
                          <a:effectLst/>
                          <a:latin typeface="+mj-lt"/>
                        </a:rPr>
                        <a:t>The most powerful and most common approach to countering the threats is encryption. If encryption is used to counter these threats, then we need to decide what to encrypt and where the encryption gear should be located. There are two fundamental alternatives </a:t>
                      </a:r>
                      <a:endParaRPr lang="en-US" sz="3200" dirty="0" smtClean="0">
                        <a:effectLst/>
                        <a:latin typeface="+mj-lt"/>
                      </a:endParaRPr>
                    </a:p>
                    <a:p>
                      <a:r>
                        <a:rPr lang="en-US" sz="3200" dirty="0" smtClean="0">
                          <a:effectLst/>
                          <a:latin typeface="+mj-lt"/>
                        </a:rPr>
                        <a:t>             * Link encryption</a:t>
                      </a:r>
                    </a:p>
                    <a:p>
                      <a:r>
                        <a:rPr lang="en-US" sz="3200" dirty="0" smtClean="0">
                          <a:effectLst/>
                          <a:latin typeface="+mj-lt"/>
                        </a:rPr>
                        <a:t>             * end </a:t>
                      </a:r>
                      <a:r>
                        <a:rPr lang="en-US" sz="3200" dirty="0">
                          <a:effectLst/>
                          <a:latin typeface="+mj-lt"/>
                        </a:rPr>
                        <a:t>to end encryption.</a:t>
                      </a:r>
                    </a:p>
                  </a:txBody>
                  <a:tcPr anchor="ctr">
                    <a:lnL>
                      <a:noFill/>
                    </a:lnL>
                    <a:lnR>
                      <a:noFill/>
                    </a:lnR>
                    <a:lnT>
                      <a:noFill/>
                    </a:lnT>
                    <a:lnB>
                      <a:noFill/>
                    </a:lnB>
                    <a:solidFill>
                      <a:srgbClr val="FFFFFF"/>
                    </a:solidFill>
                  </a:tcPr>
                </a:tc>
                <a:extLst>
                  <a:ext uri="{0D108BD9-81ED-4DB2-BD59-A6C34878D82A}">
                    <a16:rowId xmlns:a16="http://schemas.microsoft.com/office/drawing/2014/main" val="3504302372"/>
                  </a:ext>
                </a:extLst>
              </a:tr>
            </a:tbl>
          </a:graphicData>
        </a:graphic>
      </p:graphicFrame>
    </p:spTree>
    <p:extLst>
      <p:ext uri="{BB962C8B-B14F-4D97-AF65-F5344CB8AC3E}">
        <p14:creationId xmlns:p14="http://schemas.microsoft.com/office/powerpoint/2010/main" val="353379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 y="340941"/>
            <a:ext cx="10631859" cy="952282"/>
          </a:xfrm>
        </p:spPr>
        <p:txBody>
          <a:bodyPr/>
          <a:lstStyle/>
          <a:p>
            <a:r>
              <a:rPr lang="en-US" dirty="0" err="1" smtClean="0">
                <a:solidFill>
                  <a:srgbClr val="FF0000"/>
                </a:solidFill>
              </a:rPr>
              <a:t>LiNK</a:t>
            </a:r>
            <a:r>
              <a:rPr lang="en-US" dirty="0" smtClean="0">
                <a:solidFill>
                  <a:srgbClr val="FF0000"/>
                </a:solidFill>
              </a:rPr>
              <a:t> ENCRYPTION</a:t>
            </a:r>
            <a:endParaRPr lang="en-IN" dirty="0">
              <a:solidFill>
                <a:srgbClr val="FF0000"/>
              </a:solidFill>
            </a:endParaRPr>
          </a:p>
        </p:txBody>
      </p:sp>
      <p:sp>
        <p:nvSpPr>
          <p:cNvPr id="3" name="Content Placeholder 2"/>
          <p:cNvSpPr>
            <a:spLocks noGrp="1"/>
          </p:cNvSpPr>
          <p:nvPr>
            <p:ph idx="1"/>
          </p:nvPr>
        </p:nvSpPr>
        <p:spPr>
          <a:xfrm>
            <a:off x="782465" y="1716458"/>
            <a:ext cx="10954610" cy="4547863"/>
          </a:xfrm>
        </p:spPr>
        <p:txBody>
          <a:bodyPr>
            <a:normAutofit/>
          </a:bodyPr>
          <a:lstStyle/>
          <a:p>
            <a:r>
              <a:rPr lang="en-US" sz="2800" dirty="0"/>
              <a:t>With link encryption, each vulnerable communications link is equipped on both ends with an encryption device. Thus, all traffic over all communications links is secured. </a:t>
            </a:r>
            <a:endParaRPr lang="en-US" sz="2800" dirty="0" smtClean="0"/>
          </a:p>
          <a:p>
            <a:r>
              <a:rPr lang="en-US" sz="2800" dirty="0" smtClean="0"/>
              <a:t>Although </a:t>
            </a:r>
            <a:r>
              <a:rPr lang="en-US" sz="2800" dirty="0"/>
              <a:t>this requires a lot of encryption devices in a larger network, the value of this approach is clear. </a:t>
            </a:r>
            <a:endParaRPr lang="en-US" sz="2800" dirty="0" smtClean="0"/>
          </a:p>
          <a:p>
            <a:r>
              <a:rPr lang="en-US" sz="2800" dirty="0" smtClean="0"/>
              <a:t>One </a:t>
            </a:r>
            <a:r>
              <a:rPr lang="en-US" sz="2800" dirty="0"/>
              <a:t>disadvantage of the approach is that the message must be decrypted each time it enters a packet switch; description is necessary because the switch must read the address in the packet header to route the packet.</a:t>
            </a:r>
            <a:endParaRPr lang="en-IN" sz="2800" dirty="0"/>
          </a:p>
        </p:txBody>
      </p:sp>
    </p:spTree>
    <p:extLst>
      <p:ext uri="{BB962C8B-B14F-4D97-AF65-F5344CB8AC3E}">
        <p14:creationId xmlns:p14="http://schemas.microsoft.com/office/powerpoint/2010/main" val="308335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597" y="354004"/>
            <a:ext cx="10517101" cy="1174546"/>
          </a:xfrm>
        </p:spPr>
        <p:txBody>
          <a:bodyPr>
            <a:normAutofit/>
          </a:bodyPr>
          <a:lstStyle/>
          <a:p>
            <a:r>
              <a:rPr lang="en-US"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357502" y="1528550"/>
            <a:ext cx="11341289" cy="4722125"/>
          </a:xfrm>
        </p:spPr>
        <p:txBody>
          <a:bodyPr>
            <a:noAutofit/>
          </a:bodyPr>
          <a:lstStyle/>
          <a:p>
            <a:pPr fontAlgn="base"/>
            <a:r>
              <a:rPr lang="en-US" sz="3200" dirty="0"/>
              <a:t>Design an algorithm for performing the security-related transformation.</a:t>
            </a:r>
          </a:p>
          <a:p>
            <a:pPr fontAlgn="base"/>
            <a:r>
              <a:rPr lang="en-US" sz="3200" dirty="0"/>
              <a:t>Generate the secret information to be used with the algorithm.</a:t>
            </a:r>
          </a:p>
          <a:p>
            <a:pPr fontAlgn="base"/>
            <a:r>
              <a:rPr lang="en-US" sz="3200" dirty="0"/>
              <a:t>Develop methods for the distribution and sharing of secret information.</a:t>
            </a:r>
          </a:p>
          <a:p>
            <a:pPr fontAlgn="base"/>
            <a:r>
              <a:rPr lang="en-US" sz="3200" dirty="0"/>
              <a:t>Specify a protocol to be used by the two principals that make use of the security algorithm and the secret information to achieve a particular security service.</a:t>
            </a:r>
          </a:p>
          <a:p>
            <a:endParaRPr lang="en-IN" sz="3200" dirty="0"/>
          </a:p>
        </p:txBody>
      </p:sp>
    </p:spTree>
    <p:extLst>
      <p:ext uri="{BB962C8B-B14F-4D97-AF65-F5344CB8AC3E}">
        <p14:creationId xmlns:p14="http://schemas.microsoft.com/office/powerpoint/2010/main" val="24034187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6" y="484632"/>
            <a:ext cx="10644922" cy="1017597"/>
          </a:xfrm>
        </p:spPr>
        <p:txBody>
          <a:bodyPr/>
          <a:lstStyle/>
          <a:p>
            <a:r>
              <a:rPr lang="en-US" dirty="0">
                <a:solidFill>
                  <a:srgbClr val="FF0000"/>
                </a:solidFill>
              </a:rPr>
              <a:t>end to end encryption</a:t>
            </a:r>
            <a:endParaRPr lang="en-IN" dirty="0">
              <a:solidFill>
                <a:srgbClr val="FF0000"/>
              </a:solidFill>
            </a:endParaRPr>
          </a:p>
        </p:txBody>
      </p:sp>
      <p:sp>
        <p:nvSpPr>
          <p:cNvPr id="3" name="Content Placeholder 2"/>
          <p:cNvSpPr>
            <a:spLocks noGrp="1"/>
          </p:cNvSpPr>
          <p:nvPr>
            <p:ph idx="1"/>
          </p:nvPr>
        </p:nvSpPr>
        <p:spPr>
          <a:xfrm>
            <a:off x="1069847" y="1637731"/>
            <a:ext cx="10667227" cy="4534469"/>
          </a:xfrm>
        </p:spPr>
        <p:txBody>
          <a:bodyPr>
            <a:normAutofit/>
          </a:bodyPr>
          <a:lstStyle/>
          <a:p>
            <a:r>
              <a:rPr lang="en-US" sz="3200" dirty="0"/>
              <a:t>With end to end encryption, the encryption process is carried out at the two end systems. The source host or terminal encrypts the data. </a:t>
            </a:r>
            <a:endParaRPr lang="en-US" sz="3200" dirty="0" smtClean="0"/>
          </a:p>
          <a:p>
            <a:r>
              <a:rPr lang="en-US" sz="3200" dirty="0" smtClean="0"/>
              <a:t>The </a:t>
            </a:r>
            <a:r>
              <a:rPr lang="en-US" sz="3200" dirty="0"/>
              <a:t>data is encrypted form are then transmitted unaltered across the network to the destination terminal, or host</a:t>
            </a:r>
            <a:r>
              <a:rPr lang="en-US" sz="3200" dirty="0" smtClean="0"/>
              <a:t>.</a:t>
            </a:r>
          </a:p>
          <a:p>
            <a:r>
              <a:rPr lang="en-US" sz="3200" dirty="0" smtClean="0"/>
              <a:t> </a:t>
            </a:r>
            <a:r>
              <a:rPr lang="en-US" sz="3200" dirty="0"/>
              <a:t>The destination shares a key with the source and so is able to decrypt the data.</a:t>
            </a:r>
            <a:endParaRPr lang="en-IN" sz="3200" dirty="0"/>
          </a:p>
        </p:txBody>
      </p:sp>
    </p:spTree>
    <p:extLst>
      <p:ext uri="{BB962C8B-B14F-4D97-AF65-F5344CB8AC3E}">
        <p14:creationId xmlns:p14="http://schemas.microsoft.com/office/powerpoint/2010/main" val="29693128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642" y="210312"/>
            <a:ext cx="10058400" cy="847779"/>
          </a:xfrm>
        </p:spPr>
        <p:txBody>
          <a:bodyPr/>
          <a:lstStyle/>
          <a:p>
            <a:r>
              <a:rPr lang="en-US" dirty="0" smtClean="0">
                <a:solidFill>
                  <a:srgbClr val="FF0000"/>
                </a:solidFill>
              </a:rPr>
              <a:t>ARCHITECTURE</a:t>
            </a:r>
            <a:endParaRPr lang="en-IN" dirty="0">
              <a:solidFill>
                <a:srgbClr val="FF0000"/>
              </a:solidFill>
            </a:endParaRPr>
          </a:p>
        </p:txBody>
      </p:sp>
      <p:pic>
        <p:nvPicPr>
          <p:cNvPr id="1026" name="Picture 2" descr="Chapte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194" y="1384664"/>
            <a:ext cx="7927848" cy="5111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121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92747"/>
            <a:ext cx="10644922" cy="1030659"/>
          </a:xfrm>
        </p:spPr>
        <p:txBody>
          <a:bodyPr/>
          <a:lstStyle/>
          <a:p>
            <a:r>
              <a:rPr lang="en-US" dirty="0" smtClean="0">
                <a:solidFill>
                  <a:srgbClr val="FF0000"/>
                </a:solidFill>
              </a:rPr>
              <a:t>KEY DISTRIBUTION</a:t>
            </a:r>
            <a:endParaRPr lang="en-IN" dirty="0">
              <a:solidFill>
                <a:srgbClr val="FF0000"/>
              </a:solidFill>
            </a:endParaRPr>
          </a:p>
        </p:txBody>
      </p:sp>
      <p:sp>
        <p:nvSpPr>
          <p:cNvPr id="3" name="Content Placeholder 2"/>
          <p:cNvSpPr>
            <a:spLocks noGrp="1"/>
          </p:cNvSpPr>
          <p:nvPr>
            <p:ph idx="1"/>
          </p:nvPr>
        </p:nvSpPr>
        <p:spPr>
          <a:xfrm>
            <a:off x="274321" y="927463"/>
            <a:ext cx="11599816" cy="5630091"/>
          </a:xfrm>
        </p:spPr>
        <p:txBody>
          <a:bodyPr>
            <a:noAutofit/>
          </a:bodyPr>
          <a:lstStyle/>
          <a:p>
            <a:pPr>
              <a:lnSpc>
                <a:spcPct val="100000"/>
              </a:lnSpc>
            </a:pPr>
            <a:r>
              <a:rPr lang="en-US" sz="2400" dirty="0"/>
              <a:t>For symmetric encryption to work, the two parties to an exchange must share </a:t>
            </a:r>
            <a:r>
              <a:rPr lang="en-US" sz="2400" dirty="0" smtClean="0"/>
              <a:t>the same </a:t>
            </a:r>
            <a:r>
              <a:rPr lang="en-US" sz="2400" dirty="0"/>
              <a:t>key, and that key must be protected from access by others. Furthermore, </a:t>
            </a:r>
            <a:r>
              <a:rPr lang="en-US" sz="2400" dirty="0" smtClean="0"/>
              <a:t>frequent key </a:t>
            </a:r>
            <a:r>
              <a:rPr lang="en-US" sz="2400" dirty="0"/>
              <a:t>changes are usually desirable to limit the amount of data compromised </a:t>
            </a:r>
            <a:r>
              <a:rPr lang="en-US" sz="2400" dirty="0" smtClean="0"/>
              <a:t>if an </a:t>
            </a:r>
            <a:r>
              <a:rPr lang="en-US" sz="2400" dirty="0"/>
              <a:t>attacker learns the key</a:t>
            </a:r>
            <a:r>
              <a:rPr lang="en-US" sz="2400" dirty="0" smtClean="0"/>
              <a:t>.</a:t>
            </a:r>
          </a:p>
          <a:p>
            <a:pPr>
              <a:lnSpc>
                <a:spcPct val="100000"/>
              </a:lnSpc>
            </a:pPr>
            <a:r>
              <a:rPr lang="en-US" sz="2400" dirty="0"/>
              <a:t>For two parties A and </a:t>
            </a:r>
            <a:r>
              <a:rPr lang="en-US" sz="2400" dirty="0" smtClean="0"/>
              <a:t>B, there </a:t>
            </a:r>
            <a:r>
              <a:rPr lang="en-US" sz="2400" dirty="0"/>
              <a:t>are the following options:</a:t>
            </a:r>
          </a:p>
          <a:p>
            <a:pPr marL="0" indent="0">
              <a:lnSpc>
                <a:spcPct val="100000"/>
              </a:lnSpc>
              <a:buNone/>
            </a:pPr>
            <a:r>
              <a:rPr lang="en-US" sz="2400" b="1" dirty="0" smtClean="0"/>
              <a:t>  	1</a:t>
            </a:r>
            <a:r>
              <a:rPr lang="en-US" sz="2400" b="1" dirty="0"/>
              <a:t>. </a:t>
            </a:r>
            <a:r>
              <a:rPr lang="en-US" sz="2400" dirty="0"/>
              <a:t>A key could be selected by A and physically delivered to B.</a:t>
            </a:r>
          </a:p>
          <a:p>
            <a:pPr marL="0" indent="0">
              <a:lnSpc>
                <a:spcPct val="100000"/>
              </a:lnSpc>
              <a:buNone/>
            </a:pPr>
            <a:r>
              <a:rPr lang="en-US" sz="2400" b="1" dirty="0" smtClean="0"/>
              <a:t>	2</a:t>
            </a:r>
            <a:r>
              <a:rPr lang="en-US" sz="2400" b="1" dirty="0"/>
              <a:t>. </a:t>
            </a:r>
            <a:r>
              <a:rPr lang="en-US" sz="2400" dirty="0"/>
              <a:t>A third party could select the key and physically deliver it to A and B.</a:t>
            </a:r>
          </a:p>
          <a:p>
            <a:pPr marL="0" indent="0">
              <a:lnSpc>
                <a:spcPct val="100000"/>
              </a:lnSpc>
              <a:buNone/>
            </a:pPr>
            <a:r>
              <a:rPr lang="en-US" sz="2400" b="1" dirty="0" smtClean="0"/>
              <a:t>	3</a:t>
            </a:r>
            <a:r>
              <a:rPr lang="en-US" sz="2400" b="1" dirty="0"/>
              <a:t>. </a:t>
            </a:r>
            <a:r>
              <a:rPr lang="en-US" sz="2400" dirty="0"/>
              <a:t>If A and B have previously and recently used a key, one party could </a:t>
            </a:r>
            <a:r>
              <a:rPr lang="en-US" sz="2400" dirty="0" smtClean="0"/>
              <a:t> 	transmit the new  key </a:t>
            </a:r>
            <a:r>
              <a:rPr lang="en-US" sz="2400" dirty="0"/>
              <a:t>to the other, using the old key to encrypt the new key.</a:t>
            </a:r>
          </a:p>
          <a:p>
            <a:pPr marL="0" indent="0">
              <a:lnSpc>
                <a:spcPct val="100000"/>
              </a:lnSpc>
              <a:buNone/>
            </a:pPr>
            <a:r>
              <a:rPr lang="en-US" sz="2400" b="1" dirty="0" smtClean="0"/>
              <a:t>	4</a:t>
            </a:r>
            <a:r>
              <a:rPr lang="en-US" sz="2400" b="1" dirty="0"/>
              <a:t>. </a:t>
            </a:r>
            <a:r>
              <a:rPr lang="en-US" sz="2400" dirty="0"/>
              <a:t>If A and B each have an encrypted connection to a third party C, C </a:t>
            </a:r>
            <a:r>
              <a:rPr lang="en-US" sz="2400" dirty="0" smtClean="0"/>
              <a:t>could 	deliver </a:t>
            </a:r>
            <a:r>
              <a:rPr lang="en-US" sz="2400" dirty="0"/>
              <a:t>a key </a:t>
            </a:r>
            <a:r>
              <a:rPr lang="en-US" sz="2400" dirty="0" smtClean="0"/>
              <a:t> on </a:t>
            </a:r>
            <a:r>
              <a:rPr lang="en-US" sz="2400" dirty="0"/>
              <a:t>the encrypted links to A and B.</a:t>
            </a:r>
            <a:endParaRPr lang="en-IN" sz="2400" dirty="0"/>
          </a:p>
        </p:txBody>
      </p:sp>
    </p:spTree>
    <p:extLst>
      <p:ext uri="{BB962C8B-B14F-4D97-AF65-F5344CB8AC3E}">
        <p14:creationId xmlns:p14="http://schemas.microsoft.com/office/powerpoint/2010/main" val="753849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21" y="230640"/>
            <a:ext cx="10058400" cy="984206"/>
          </a:xfrm>
        </p:spPr>
        <p:txBody>
          <a:bodyPr/>
          <a:lstStyle/>
          <a:p>
            <a:r>
              <a:rPr lang="en-US" dirty="0" smtClean="0">
                <a:solidFill>
                  <a:srgbClr val="FF0000"/>
                </a:solidFill>
              </a:rPr>
              <a:t>architecture</a:t>
            </a:r>
            <a:endParaRPr lang="en-IN" dirty="0">
              <a:solidFill>
                <a:srgbClr val="FF0000"/>
              </a:solidFill>
            </a:endParaRPr>
          </a:p>
        </p:txBody>
      </p:sp>
      <p:pic>
        <p:nvPicPr>
          <p:cNvPr id="3074" name="Picture 2" descr="https://img.brainkart.com/imagebk9/gtn7dg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185" y="1214846"/>
            <a:ext cx="8949236" cy="545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26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19" y="327877"/>
            <a:ext cx="10058400" cy="1135162"/>
          </a:xfrm>
        </p:spPr>
        <p:txBody>
          <a:bodyPr>
            <a:normAutofit/>
          </a:bodyPr>
          <a:lstStyle/>
          <a:p>
            <a:r>
              <a:rPr lang="en-US" dirty="0" smtClean="0">
                <a:solidFill>
                  <a:srgbClr val="FF0000"/>
                </a:solidFill>
              </a:rPr>
              <a:t>A MODEL FOR NETWORK SECURITY</a:t>
            </a:r>
            <a:endParaRPr lang="en-IN" dirty="0">
              <a:solidFill>
                <a:srgbClr val="FF0000"/>
              </a:solidFill>
            </a:endParaRPr>
          </a:p>
        </p:txBody>
      </p:sp>
      <p:pic>
        <p:nvPicPr>
          <p:cNvPr id="1026" name="Picture 2" descr="A Model For Network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1" y="1801267"/>
            <a:ext cx="9077378" cy="40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380129"/>
            <a:ext cx="10370602" cy="978408"/>
          </a:xfrm>
        </p:spPr>
        <p:txBody>
          <a:bodyPr>
            <a:normAutofit/>
          </a:bodyPr>
          <a:lstStyle/>
          <a:p>
            <a:r>
              <a:rPr lang="en-US" sz="4800" dirty="0" smtClean="0">
                <a:solidFill>
                  <a:srgbClr val="FF0000"/>
                </a:solidFill>
              </a:rPr>
              <a:t>Conventional encryption principles</a:t>
            </a:r>
            <a:endParaRPr lang="en-IN" sz="4800" dirty="0">
              <a:solidFill>
                <a:srgbClr val="FF0000"/>
              </a:solidFill>
            </a:endParaRPr>
          </a:p>
        </p:txBody>
      </p:sp>
      <p:sp>
        <p:nvSpPr>
          <p:cNvPr id="3" name="Content Placeholder 2"/>
          <p:cNvSpPr>
            <a:spLocks noGrp="1"/>
          </p:cNvSpPr>
          <p:nvPr>
            <p:ph idx="1"/>
          </p:nvPr>
        </p:nvSpPr>
        <p:spPr>
          <a:xfrm>
            <a:off x="1069847" y="1554480"/>
            <a:ext cx="10438529" cy="4617720"/>
          </a:xfrm>
        </p:spPr>
        <p:txBody>
          <a:bodyPr>
            <a:normAutofit/>
          </a:bodyPr>
          <a:lstStyle/>
          <a:p>
            <a:r>
              <a:rPr lang="en-US" b="1" dirty="0"/>
              <a:t>Plaintext</a:t>
            </a:r>
            <a:r>
              <a:rPr lang="en-US" dirty="0"/>
              <a:t> − This is the authentic intelligible message or information that is full into the algorithm as input.</a:t>
            </a:r>
          </a:p>
          <a:p>
            <a:r>
              <a:rPr lang="en-US" b="1" dirty="0"/>
              <a:t>Encryption algorithm</a:t>
            </a:r>
            <a:r>
              <a:rPr lang="en-US" dirty="0"/>
              <a:t> − The encryption algorithm implements several substitutions and conversion on the plaintext.</a:t>
            </a:r>
          </a:p>
          <a:p>
            <a:r>
              <a:rPr lang="en-US" b="1" dirty="0"/>
              <a:t>Secret key</a:t>
            </a:r>
            <a:r>
              <a:rPr lang="en-US" dirty="0"/>
              <a:t> − The secret key is also input to the encryption algorithm. The key is a value autonomous of the plaintext and of the algorithm. The algorithm will create a multiple output based on the definite key being utilized at the time. The exact substitutions and conversion implemented by the algorithm depend on the key.</a:t>
            </a:r>
          </a:p>
          <a:p>
            <a:r>
              <a:rPr lang="en-US" b="1" dirty="0"/>
              <a:t>Cipher text</a:t>
            </a:r>
            <a:r>
              <a:rPr lang="en-US" dirty="0"/>
              <a:t> − This is the chaotic news created as output. It is based on the plaintext and the secret key. For a given message, there are two different keys will create two different cipher texts. The cipher text is a seemingly random flow of information and as it stands is unintelligible.</a:t>
            </a:r>
          </a:p>
          <a:p>
            <a:r>
              <a:rPr lang="en-US" b="1" dirty="0"/>
              <a:t>Decryption algorithm</a:t>
            </a:r>
            <a:r>
              <a:rPr lang="en-US" dirty="0"/>
              <a:t> − This is basically the encryption algorithm run in opposite. It takes the cipher text and the secret key and creates the initial plaintext.</a:t>
            </a:r>
          </a:p>
          <a:p>
            <a:endParaRPr lang="en-IN" dirty="0"/>
          </a:p>
        </p:txBody>
      </p:sp>
    </p:spTree>
    <p:extLst>
      <p:ext uri="{BB962C8B-B14F-4D97-AF65-F5344CB8AC3E}">
        <p14:creationId xmlns:p14="http://schemas.microsoft.com/office/powerpoint/2010/main" val="2614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697" y="334506"/>
            <a:ext cx="10553482" cy="1098509"/>
          </a:xfrm>
        </p:spPr>
        <p:txBody>
          <a:bodyPr/>
          <a:lstStyle/>
          <a:p>
            <a:r>
              <a:rPr lang="en-US" dirty="0" smtClean="0">
                <a:solidFill>
                  <a:srgbClr val="FF0000"/>
                </a:solidFill>
              </a:rPr>
              <a:t>Requirements for use of cep</a:t>
            </a:r>
            <a:endParaRPr lang="en-IN" dirty="0">
              <a:solidFill>
                <a:srgbClr val="FF0000"/>
              </a:solidFill>
            </a:endParaRPr>
          </a:p>
        </p:txBody>
      </p:sp>
      <p:sp>
        <p:nvSpPr>
          <p:cNvPr id="3" name="Content Placeholder 2"/>
          <p:cNvSpPr>
            <a:spLocks noGrp="1"/>
          </p:cNvSpPr>
          <p:nvPr>
            <p:ph idx="1"/>
          </p:nvPr>
        </p:nvSpPr>
        <p:spPr>
          <a:xfrm>
            <a:off x="574767" y="1610436"/>
            <a:ext cx="11148660" cy="4585647"/>
          </a:xfrm>
        </p:spPr>
        <p:txBody>
          <a:bodyPr>
            <a:normAutofit/>
          </a:bodyPr>
          <a:lstStyle/>
          <a:p>
            <a:r>
              <a:rPr lang="en-US" sz="2800" dirty="0"/>
              <a:t>It is required a strong encryption algorithm. At a minimum, it is an algorithm to be such that an opponent who understand the algorithm and has access to one or more cipher texts would be inadequate to decipher the cipher text or consider the key</a:t>
            </a:r>
            <a:r>
              <a:rPr lang="en-US" sz="2800" dirty="0" smtClean="0"/>
              <a:t>.</a:t>
            </a:r>
          </a:p>
          <a:p>
            <a:pPr marL="0" indent="0">
              <a:buNone/>
            </a:pPr>
            <a:endParaRPr lang="en-US" sz="2800" dirty="0" smtClean="0"/>
          </a:p>
          <a:p>
            <a:r>
              <a:rPr lang="en-US" sz="2800" dirty="0"/>
              <a:t>Sender and receiver should have obtained copies of the secret key in a secure fashion and should maintain the key secure. If someone can find the key and understand the algorithm, all communication utilizing this key is readable</a:t>
            </a:r>
            <a:r>
              <a:rPr lang="en-US" sz="2800" dirty="0" smtClean="0"/>
              <a:t>.</a:t>
            </a:r>
            <a:endParaRPr lang="en-US" sz="2800" dirty="0"/>
          </a:p>
        </p:txBody>
      </p:sp>
    </p:spTree>
    <p:extLst>
      <p:ext uri="{BB962C8B-B14F-4D97-AF65-F5344CB8AC3E}">
        <p14:creationId xmlns:p14="http://schemas.microsoft.com/office/powerpoint/2010/main" val="1193789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1038</TotalTime>
  <Words>2423</Words>
  <Application>Microsoft Office PowerPoint</Application>
  <PresentationFormat>Widescreen</PresentationFormat>
  <Paragraphs>192</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Rockwell</vt:lpstr>
      <vt:lpstr>Rockwell Condensed</vt:lpstr>
      <vt:lpstr>Wingdings</vt:lpstr>
      <vt:lpstr>Wood Type</vt:lpstr>
      <vt:lpstr>UNIT - I</vt:lpstr>
      <vt:lpstr>SECURITY SERVICES</vt:lpstr>
      <vt:lpstr>Security mechanisms</vt:lpstr>
      <vt:lpstr>Contd….</vt:lpstr>
      <vt:lpstr>A MODEL FOR NETWORK SECURITY</vt:lpstr>
      <vt:lpstr>CONTD…</vt:lpstr>
      <vt:lpstr>A MODEL FOR NETWORK SECURITY</vt:lpstr>
      <vt:lpstr>Conventional encryption principles</vt:lpstr>
      <vt:lpstr>Requirements for use of cep</vt:lpstr>
      <vt:lpstr>cryptography</vt:lpstr>
      <vt:lpstr>FEISTEL CIPHER STRUCTURE</vt:lpstr>
      <vt:lpstr>CONVENTIONAL ENCRYPTION ALGORITHMS</vt:lpstr>
      <vt:lpstr>DATA ENCRYPTION STANDARD</vt:lpstr>
      <vt:lpstr>Contd…</vt:lpstr>
      <vt:lpstr>Contd…</vt:lpstr>
      <vt:lpstr>Contd…</vt:lpstr>
      <vt:lpstr>Contd…</vt:lpstr>
      <vt:lpstr>Round function</vt:lpstr>
      <vt:lpstr>Contd…</vt:lpstr>
      <vt:lpstr>Contd…</vt:lpstr>
      <vt:lpstr>Contd…</vt:lpstr>
      <vt:lpstr>Round key generator</vt:lpstr>
      <vt:lpstr>Complete structure of des</vt:lpstr>
      <vt:lpstr>3 DES</vt:lpstr>
      <vt:lpstr>CONTD…</vt:lpstr>
      <vt:lpstr>Contd…</vt:lpstr>
      <vt:lpstr>CONTD…</vt:lpstr>
      <vt:lpstr>aes</vt:lpstr>
      <vt:lpstr>Aes structure</vt:lpstr>
      <vt:lpstr>Data Units</vt:lpstr>
      <vt:lpstr>CONTD…</vt:lpstr>
      <vt:lpstr>CONTD…</vt:lpstr>
      <vt:lpstr>Encryption process of aes</vt:lpstr>
      <vt:lpstr>Substitute bytes</vt:lpstr>
      <vt:lpstr>Shift rows</vt:lpstr>
      <vt:lpstr>Mix columns</vt:lpstr>
      <vt:lpstr>PowerPoint Presentation</vt:lpstr>
      <vt:lpstr>PowerPoint Presentation</vt:lpstr>
      <vt:lpstr>PowerPoint Presentation</vt:lpstr>
      <vt:lpstr>CIPHER BLOCK MODE OF OPERATIONS</vt:lpstr>
      <vt:lpstr>Electronic Codebook Mode</vt:lpstr>
      <vt:lpstr>Cipher Block Chaining Mode</vt:lpstr>
      <vt:lpstr>Cipher Feedback Mode</vt:lpstr>
      <vt:lpstr>CONTD…</vt:lpstr>
      <vt:lpstr>Output Feedback Mode </vt:lpstr>
      <vt:lpstr>CONTD…</vt:lpstr>
      <vt:lpstr>Counter Mode</vt:lpstr>
      <vt:lpstr>CONTD…</vt:lpstr>
      <vt:lpstr>Stream Ciphers and RC4</vt:lpstr>
      <vt:lpstr>Contd…</vt:lpstr>
      <vt:lpstr>contd…</vt:lpstr>
      <vt:lpstr>RC4 ALGORITHM</vt:lpstr>
      <vt:lpstr>Steps of rc4 algorithm</vt:lpstr>
      <vt:lpstr>KEY SCHEDULING</vt:lpstr>
      <vt:lpstr>INITIALIZATION</vt:lpstr>
      <vt:lpstr>STREAM GENERATION</vt:lpstr>
      <vt:lpstr>ENCRYPTION &amp; DECRYPTION</vt:lpstr>
      <vt:lpstr>Location of Encryption Devices </vt:lpstr>
      <vt:lpstr>LiNK ENCRYPTION</vt:lpstr>
      <vt:lpstr>end to end encryption</vt:lpstr>
      <vt:lpstr>ARCHITECTURE</vt:lpstr>
      <vt:lpstr>KEY DISTRIBUTION</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dc:title>
  <dc:creator>Admin</dc:creator>
  <cp:lastModifiedBy>Admin</cp:lastModifiedBy>
  <cp:revision>58</cp:revision>
  <dcterms:created xsi:type="dcterms:W3CDTF">2024-07-11T04:41:31Z</dcterms:created>
  <dcterms:modified xsi:type="dcterms:W3CDTF">2024-08-13T04:04:43Z</dcterms:modified>
</cp:coreProperties>
</file>