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1" r:id="rId5"/>
    <p:sldId id="259" r:id="rId6"/>
    <p:sldId id="260" r:id="rId7"/>
    <p:sldId id="303" r:id="rId8"/>
    <p:sldId id="305" r:id="rId9"/>
    <p:sldId id="306" r:id="rId10"/>
    <p:sldId id="307" r:id="rId11"/>
    <p:sldId id="308" r:id="rId12"/>
    <p:sldId id="309" r:id="rId13"/>
    <p:sldId id="310" r:id="rId14"/>
    <p:sldId id="311" r:id="rId15"/>
    <p:sldId id="312" r:id="rId16"/>
    <p:sldId id="314" r:id="rId17"/>
    <p:sldId id="304" r:id="rId18"/>
    <p:sldId id="262" r:id="rId19"/>
    <p:sldId id="270" r:id="rId20"/>
    <p:sldId id="263" r:id="rId21"/>
    <p:sldId id="264" r:id="rId22"/>
    <p:sldId id="268" r:id="rId23"/>
    <p:sldId id="315" r:id="rId24"/>
    <p:sldId id="316" r:id="rId25"/>
    <p:sldId id="317" r:id="rId26"/>
    <p:sldId id="271" r:id="rId27"/>
    <p:sldId id="269" r:id="rId28"/>
    <p:sldId id="272" r:id="rId29"/>
    <p:sldId id="273" r:id="rId30"/>
    <p:sldId id="274" r:id="rId31"/>
    <p:sldId id="275" r:id="rId32"/>
    <p:sldId id="276" r:id="rId33"/>
    <p:sldId id="279" r:id="rId34"/>
    <p:sldId id="277" r:id="rId35"/>
    <p:sldId id="278"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8/20/2024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8/20/2024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8/20/2024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8/20/2024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1560" y="1432223"/>
            <a:ext cx="9966960" cy="1533046"/>
          </a:xfrm>
        </p:spPr>
        <p:txBody>
          <a:bodyPr/>
          <a:lstStyle/>
          <a:p>
            <a:pPr algn="ctr"/>
            <a:r>
              <a:rPr lang="en-US" dirty="0">
                <a:solidFill>
                  <a:srgbClr val="FF0000"/>
                </a:solidFill>
              </a:rPr>
              <a:t>Unit - ii</a:t>
            </a:r>
            <a:endParaRPr lang="en-IN" dirty="0">
              <a:solidFill>
                <a:srgbClr val="FF0000"/>
              </a:solidFill>
            </a:endParaRPr>
          </a:p>
        </p:txBody>
      </p:sp>
      <p:sp>
        <p:nvSpPr>
          <p:cNvPr id="3" name="Subtitle 2"/>
          <p:cNvSpPr>
            <a:spLocks noGrp="1"/>
          </p:cNvSpPr>
          <p:nvPr>
            <p:ph type="subTitle" idx="1"/>
          </p:nvPr>
        </p:nvSpPr>
        <p:spPr>
          <a:xfrm>
            <a:off x="1051560" y="5068389"/>
            <a:ext cx="9948672" cy="1069848"/>
          </a:xfrm>
        </p:spPr>
        <p:txBody>
          <a:bodyPr>
            <a:noAutofit/>
          </a:bodyPr>
          <a:lstStyle/>
          <a:p>
            <a:pPr algn="ctr"/>
            <a:r>
              <a:rPr lang="en-IN" sz="4800" b="1" dirty="0">
                <a:solidFill>
                  <a:srgbClr val="0070C0"/>
                </a:solidFill>
              </a:rPr>
              <a:t>Public -Key Cryptography </a:t>
            </a:r>
            <a:endParaRPr lang="en-IN" sz="4800" dirty="0">
              <a:solidFill>
                <a:srgbClr val="0070C0"/>
              </a:solidFill>
            </a:endParaRPr>
          </a:p>
        </p:txBody>
      </p:sp>
    </p:spTree>
    <p:extLst>
      <p:ext uri="{BB962C8B-B14F-4D97-AF65-F5344CB8AC3E}">
        <p14:creationId xmlns:p14="http://schemas.microsoft.com/office/powerpoint/2010/main" val="117320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6026-F3BC-923E-BBA6-9142F6464095}"/>
              </a:ext>
            </a:extLst>
          </p:cNvPr>
          <p:cNvSpPr>
            <a:spLocks noGrp="1"/>
          </p:cNvSpPr>
          <p:nvPr>
            <p:ph type="title"/>
          </p:nvPr>
        </p:nvSpPr>
        <p:spPr>
          <a:xfrm>
            <a:off x="570117" y="378306"/>
            <a:ext cx="10058400" cy="950763"/>
          </a:xfrm>
        </p:spPr>
        <p:txBody>
          <a:bodyPr/>
          <a:lstStyle/>
          <a:p>
            <a:r>
              <a:rPr lang="en-US" dirty="0">
                <a:solidFill>
                  <a:srgbClr val="FF0000"/>
                </a:solidFill>
              </a:rPr>
              <a:t>CONTD…</a:t>
            </a:r>
            <a:endParaRPr lang="en-IN" dirty="0">
              <a:solidFill>
                <a:srgbClr val="FF0000"/>
              </a:solidFill>
            </a:endParaRPr>
          </a:p>
        </p:txBody>
      </p:sp>
      <p:sp>
        <p:nvSpPr>
          <p:cNvPr id="3" name="Content Placeholder 2">
            <a:extLst>
              <a:ext uri="{FF2B5EF4-FFF2-40B4-BE49-F238E27FC236}">
                <a16:creationId xmlns:a16="http://schemas.microsoft.com/office/drawing/2014/main" id="{347E6493-A53A-D7F3-5CC3-2D13C94FB8C8}"/>
              </a:ext>
            </a:extLst>
          </p:cNvPr>
          <p:cNvSpPr>
            <a:spLocks noGrp="1"/>
          </p:cNvSpPr>
          <p:nvPr>
            <p:ph idx="1"/>
          </p:nvPr>
        </p:nvSpPr>
        <p:spPr>
          <a:xfrm>
            <a:off x="1069848" y="2121408"/>
            <a:ext cx="10392050" cy="4050792"/>
          </a:xfrm>
        </p:spPr>
        <p:txBody>
          <a:bodyPr>
            <a:normAutofit/>
          </a:bodyPr>
          <a:lstStyle/>
          <a:p>
            <a:r>
              <a:rPr lang="en-US" sz="2800" b="1" i="0" dirty="0">
                <a:solidFill>
                  <a:srgbClr val="273239"/>
                </a:solidFill>
                <a:effectLst/>
                <a:highlight>
                  <a:srgbClr val="FFFFFF"/>
                </a:highlight>
                <a:latin typeface="Nunito" pitchFamily="2" charset="0"/>
              </a:rPr>
              <a:t>Append Length Bits: </a:t>
            </a:r>
            <a:r>
              <a:rPr lang="en-US" sz="2800" b="0" i="0" dirty="0">
                <a:solidFill>
                  <a:srgbClr val="273239"/>
                </a:solidFill>
                <a:effectLst/>
                <a:highlight>
                  <a:srgbClr val="FFFFFF"/>
                </a:highlight>
                <a:latin typeface="Nunito" pitchFamily="2" charset="0"/>
              </a:rPr>
              <a:t>In this step, we add the length bit in the output of the first step in such a way that the total number of the bits is the perfect multiple of 512. Simply, here we add the 64-bit as a length bit in the output of the first step. </a:t>
            </a:r>
            <a:endParaRPr lang="en-IN" sz="2800" dirty="0"/>
          </a:p>
        </p:txBody>
      </p:sp>
    </p:spTree>
    <p:extLst>
      <p:ext uri="{BB962C8B-B14F-4D97-AF65-F5344CB8AC3E}">
        <p14:creationId xmlns:p14="http://schemas.microsoft.com/office/powerpoint/2010/main" val="122772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A6B5-96C8-37F9-F28D-84C959ACFDC2}"/>
              </a:ext>
            </a:extLst>
          </p:cNvPr>
          <p:cNvSpPr>
            <a:spLocks noGrp="1"/>
          </p:cNvSpPr>
          <p:nvPr>
            <p:ph type="title"/>
          </p:nvPr>
        </p:nvSpPr>
        <p:spPr>
          <a:xfrm>
            <a:off x="765048" y="364889"/>
            <a:ext cx="10058400" cy="963168"/>
          </a:xfrm>
        </p:spPr>
        <p:txBody>
          <a:bodyPr/>
          <a:lstStyle/>
          <a:p>
            <a:r>
              <a:rPr lang="en-US" dirty="0">
                <a:solidFill>
                  <a:srgbClr val="FF0000"/>
                </a:solidFill>
              </a:rPr>
              <a:t>CONTD…</a:t>
            </a:r>
            <a:endParaRPr lang="en-IN" dirty="0">
              <a:solidFill>
                <a:srgbClr val="FF0000"/>
              </a:solidFill>
            </a:endParaRPr>
          </a:p>
        </p:txBody>
      </p:sp>
      <p:sp>
        <p:nvSpPr>
          <p:cNvPr id="3" name="Content Placeholder 2">
            <a:extLst>
              <a:ext uri="{FF2B5EF4-FFF2-40B4-BE49-F238E27FC236}">
                <a16:creationId xmlns:a16="http://schemas.microsoft.com/office/drawing/2014/main" id="{ECD5D7AB-2412-D328-85BC-9CB25AD4984F}"/>
              </a:ext>
            </a:extLst>
          </p:cNvPr>
          <p:cNvSpPr>
            <a:spLocks noGrp="1"/>
          </p:cNvSpPr>
          <p:nvPr>
            <p:ph idx="1"/>
          </p:nvPr>
        </p:nvSpPr>
        <p:spPr>
          <a:xfrm>
            <a:off x="1069848" y="2121407"/>
            <a:ext cx="10058400" cy="18552627"/>
          </a:xfrm>
        </p:spPr>
        <p:txBody>
          <a:bodyPr/>
          <a:lstStyle/>
          <a:p>
            <a:r>
              <a:rPr lang="en-US" b="1" i="0" dirty="0">
                <a:solidFill>
                  <a:srgbClr val="273239"/>
                </a:solidFill>
                <a:effectLst/>
                <a:highlight>
                  <a:srgbClr val="FFFFFF"/>
                </a:highlight>
                <a:latin typeface="Nunito" pitchFamily="2" charset="0"/>
              </a:rPr>
              <a:t>Initialize MD buffer: </a:t>
            </a:r>
            <a:r>
              <a:rPr lang="en-US" b="0" i="0" dirty="0">
                <a:solidFill>
                  <a:srgbClr val="273239"/>
                </a:solidFill>
                <a:effectLst/>
                <a:highlight>
                  <a:srgbClr val="FFFFFF"/>
                </a:highlight>
                <a:latin typeface="Nunito" pitchFamily="2" charset="0"/>
              </a:rPr>
              <a:t>Here, we use the 4 buffers i.e. A B, C, and D. The size of each buffer is 32 bits.  </a:t>
            </a:r>
          </a:p>
          <a:p>
            <a:pPr marL="0" indent="0">
              <a:buNone/>
            </a:pPr>
            <a:endParaRPr lang="en-US" dirty="0">
              <a:solidFill>
                <a:srgbClr val="273239"/>
              </a:solidFill>
              <a:highlight>
                <a:srgbClr val="FFFFFF"/>
              </a:highlight>
              <a:latin typeface="Nunito" pitchFamily="2" charset="0"/>
            </a:endParaRPr>
          </a:p>
          <a:p>
            <a:endParaRPr lang="en-IN" dirty="0"/>
          </a:p>
        </p:txBody>
      </p:sp>
      <p:sp>
        <p:nvSpPr>
          <p:cNvPr id="5" name="Rectangle 2">
            <a:extLst>
              <a:ext uri="{FF2B5EF4-FFF2-40B4-BE49-F238E27FC236}">
                <a16:creationId xmlns:a16="http://schemas.microsoft.com/office/drawing/2014/main" id="{31BEF96A-9544-9455-0245-2EDDB68C3440}"/>
              </a:ext>
            </a:extLst>
          </p:cNvPr>
          <p:cNvSpPr>
            <a:spLocks noChangeArrowheads="1"/>
          </p:cNvSpPr>
          <p:nvPr/>
        </p:nvSpPr>
        <p:spPr bwMode="auto">
          <a:xfrm>
            <a:off x="3200400" y="3859408"/>
            <a:ext cx="6237513" cy="81558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 A = 0x67425301</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 B = 0xEDFCBA45</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 C= 0x98CBADFE</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 D = 0x13DCE476</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647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2B40-53D3-A12E-BD94-C36EFD4A0E78}"/>
              </a:ext>
            </a:extLst>
          </p:cNvPr>
          <p:cNvSpPr>
            <a:spLocks noGrp="1"/>
          </p:cNvSpPr>
          <p:nvPr>
            <p:ph type="title"/>
          </p:nvPr>
        </p:nvSpPr>
        <p:spPr>
          <a:xfrm>
            <a:off x="453159" y="123125"/>
            <a:ext cx="10058400" cy="993294"/>
          </a:xfrm>
        </p:spPr>
        <p:txBody>
          <a:bodyPr/>
          <a:lstStyle/>
          <a:p>
            <a:r>
              <a:rPr lang="en-US" dirty="0">
                <a:solidFill>
                  <a:srgbClr val="FF0000"/>
                </a:solidFill>
              </a:rPr>
              <a:t>CONTD…</a:t>
            </a:r>
            <a:endParaRPr lang="en-IN" dirty="0">
              <a:solidFill>
                <a:srgbClr val="FF0000"/>
              </a:solidFill>
            </a:endParaRPr>
          </a:p>
        </p:txBody>
      </p:sp>
      <p:pic>
        <p:nvPicPr>
          <p:cNvPr id="3074" name="Picture 2" descr="High Throughput Implementation of MD5 Algorithm on GPU | Semantic Scholar">
            <a:extLst>
              <a:ext uri="{FF2B5EF4-FFF2-40B4-BE49-F238E27FC236}">
                <a16:creationId xmlns:a16="http://schemas.microsoft.com/office/drawing/2014/main" id="{746E0EB5-D66A-FD8E-E6ED-D368E9DF6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296" y="520995"/>
            <a:ext cx="4917668" cy="5805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45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6052-7CF9-1368-889C-1EBCE14AA520}"/>
              </a:ext>
            </a:extLst>
          </p:cNvPr>
          <p:cNvSpPr>
            <a:spLocks noGrp="1"/>
          </p:cNvSpPr>
          <p:nvPr>
            <p:ph type="title"/>
          </p:nvPr>
        </p:nvSpPr>
        <p:spPr>
          <a:xfrm>
            <a:off x="410629" y="208185"/>
            <a:ext cx="10058400" cy="1216577"/>
          </a:xfrm>
        </p:spPr>
        <p:txBody>
          <a:bodyPr/>
          <a:lstStyle/>
          <a:p>
            <a:r>
              <a:rPr lang="en-US" dirty="0">
                <a:solidFill>
                  <a:srgbClr val="FF0000"/>
                </a:solidFill>
              </a:rPr>
              <a:t>CONTD…</a:t>
            </a:r>
            <a:endParaRPr lang="en-IN" dirty="0">
              <a:solidFill>
                <a:srgbClr val="FF0000"/>
              </a:solidFill>
            </a:endParaRPr>
          </a:p>
        </p:txBody>
      </p:sp>
      <p:pic>
        <p:nvPicPr>
          <p:cNvPr id="4098" name="Picture 2" descr="MD5 - Wikipedia">
            <a:extLst>
              <a:ext uri="{FF2B5EF4-FFF2-40B4-BE49-F238E27FC236}">
                <a16:creationId xmlns:a16="http://schemas.microsoft.com/office/drawing/2014/main" id="{71C63452-1339-7298-8FA2-172FCC528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279" y="1722474"/>
            <a:ext cx="5975497" cy="4650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81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6926-15D8-8F5A-4452-2C41FE6C78AF}"/>
              </a:ext>
            </a:extLst>
          </p:cNvPr>
          <p:cNvSpPr>
            <a:spLocks noGrp="1"/>
          </p:cNvSpPr>
          <p:nvPr>
            <p:ph type="title"/>
          </p:nvPr>
        </p:nvSpPr>
        <p:spPr>
          <a:xfrm>
            <a:off x="637953" y="314512"/>
            <a:ext cx="10490295" cy="1163415"/>
          </a:xfrm>
        </p:spPr>
        <p:txBody>
          <a:bodyPr/>
          <a:lstStyle/>
          <a:p>
            <a:r>
              <a:rPr lang="en-US" dirty="0">
                <a:solidFill>
                  <a:srgbClr val="FF0000"/>
                </a:solidFill>
              </a:rPr>
              <a:t>CONTD…</a:t>
            </a:r>
            <a:endParaRPr lang="en-IN" dirty="0">
              <a:solidFill>
                <a:srgbClr val="FF0000"/>
              </a:solidFill>
            </a:endParaRPr>
          </a:p>
        </p:txBody>
      </p:sp>
      <p:sp>
        <p:nvSpPr>
          <p:cNvPr id="3" name="Content Placeholder 2">
            <a:extLst>
              <a:ext uri="{FF2B5EF4-FFF2-40B4-BE49-F238E27FC236}">
                <a16:creationId xmlns:a16="http://schemas.microsoft.com/office/drawing/2014/main" id="{79D83F40-5167-A295-F76F-462357367662}"/>
              </a:ext>
            </a:extLst>
          </p:cNvPr>
          <p:cNvSpPr>
            <a:spLocks noGrp="1"/>
          </p:cNvSpPr>
          <p:nvPr>
            <p:ph idx="1"/>
          </p:nvPr>
        </p:nvSpPr>
        <p:spPr>
          <a:xfrm>
            <a:off x="1069848" y="1477927"/>
            <a:ext cx="10625966" cy="4694273"/>
          </a:xfrm>
        </p:spPr>
        <p:txBody>
          <a:bodyPr>
            <a:normAutofit/>
          </a:bodyPr>
          <a:lstStyle/>
          <a:p>
            <a:r>
              <a:rPr lang="en-US" sz="2800" b="1" i="0" dirty="0">
                <a:solidFill>
                  <a:srgbClr val="273239"/>
                </a:solidFill>
                <a:effectLst/>
                <a:highlight>
                  <a:srgbClr val="FFFFFF"/>
                </a:highlight>
                <a:latin typeface="Nunito" pitchFamily="2" charset="0"/>
              </a:rPr>
              <a:t> Process Each 512-bit Block: </a:t>
            </a:r>
            <a:r>
              <a:rPr lang="en-US" sz="2800" b="0" i="0" dirty="0">
                <a:solidFill>
                  <a:srgbClr val="273239"/>
                </a:solidFill>
                <a:effectLst/>
                <a:highlight>
                  <a:srgbClr val="FFFFFF"/>
                </a:highlight>
                <a:latin typeface="Nunito" pitchFamily="2" charset="0"/>
              </a:rPr>
              <a:t>This is the most important step of the MD5 algorithm. Here, a total of 64 operations are performed in 4 rounds. In the 1st round, 16 operations will be performed, 2nd round 16 operations will be performed, 3rd round 16 operations will be performed, and in the 4th round, 16 operations will be performed. We apply a different function on each round i.e. for the 1st round we apply the F function, for the 2nd G function, 3rd for the H function, and 4th for the I function. </a:t>
            </a:r>
            <a:endParaRPr lang="en-IN" sz="2800" dirty="0"/>
          </a:p>
        </p:txBody>
      </p:sp>
    </p:spTree>
    <p:extLst>
      <p:ext uri="{BB962C8B-B14F-4D97-AF65-F5344CB8AC3E}">
        <p14:creationId xmlns:p14="http://schemas.microsoft.com/office/powerpoint/2010/main" val="338585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C047-DC31-EBFF-BB56-1BB0B01C9B54}"/>
              </a:ext>
            </a:extLst>
          </p:cNvPr>
          <p:cNvSpPr>
            <a:spLocks noGrp="1"/>
          </p:cNvSpPr>
          <p:nvPr>
            <p:ph type="title"/>
          </p:nvPr>
        </p:nvSpPr>
        <p:spPr>
          <a:xfrm>
            <a:off x="474425" y="255181"/>
            <a:ext cx="10058400" cy="1003926"/>
          </a:xfrm>
        </p:spPr>
        <p:txBody>
          <a:bodyPr/>
          <a:lstStyle/>
          <a:p>
            <a:r>
              <a:rPr lang="en-US" dirty="0">
                <a:solidFill>
                  <a:srgbClr val="FF0000"/>
                </a:solidFill>
              </a:rPr>
              <a:t>CONTD…</a:t>
            </a:r>
            <a:endParaRPr lang="en-IN" dirty="0">
              <a:solidFill>
                <a:srgbClr val="FF0000"/>
              </a:solidFill>
            </a:endParaRPr>
          </a:p>
        </p:txBody>
      </p:sp>
      <p:sp>
        <p:nvSpPr>
          <p:cNvPr id="3" name="Content Placeholder 2">
            <a:extLst>
              <a:ext uri="{FF2B5EF4-FFF2-40B4-BE49-F238E27FC236}">
                <a16:creationId xmlns:a16="http://schemas.microsoft.com/office/drawing/2014/main" id="{E2175F9A-9EA4-F0A8-4288-DC9E4F59CC8F}"/>
              </a:ext>
            </a:extLst>
          </p:cNvPr>
          <p:cNvSpPr>
            <a:spLocks noGrp="1"/>
          </p:cNvSpPr>
          <p:nvPr>
            <p:ph idx="1"/>
          </p:nvPr>
        </p:nvSpPr>
        <p:spPr/>
        <p:txBody>
          <a:bodyPr/>
          <a:lstStyle/>
          <a:p>
            <a:pPr algn="just" rtl="0" fontAlgn="base"/>
            <a:r>
              <a:rPr lang="en-US" b="0" i="0" dirty="0">
                <a:solidFill>
                  <a:srgbClr val="273239"/>
                </a:solidFill>
                <a:effectLst/>
                <a:highlight>
                  <a:srgbClr val="FFFFFF"/>
                </a:highlight>
                <a:latin typeface="Nunito" pitchFamily="2" charset="0"/>
              </a:rPr>
              <a:t>We perform OR, AND, XOR, and NOT (basically these are logic gates) for calculating functions. We use 3 buffers for each function i.e. B, C, D.</a:t>
            </a:r>
          </a:p>
          <a:p>
            <a:pPr marL="0" indent="0">
              <a:buNone/>
            </a:pPr>
            <a:r>
              <a:rPr lang="en-US" dirty="0"/>
              <a:t/>
            </a:r>
            <a:br>
              <a:rPr lang="en-US" dirty="0"/>
            </a:br>
            <a:endParaRPr lang="en-IN" dirty="0"/>
          </a:p>
        </p:txBody>
      </p:sp>
      <p:pic>
        <p:nvPicPr>
          <p:cNvPr id="5122" name="Picture 2" descr="Lightbox">
            <a:extLst>
              <a:ext uri="{FF2B5EF4-FFF2-40B4-BE49-F238E27FC236}">
                <a16:creationId xmlns:a16="http://schemas.microsoft.com/office/drawing/2014/main" id="{4682E18A-64A0-18F7-0A95-A9B324C69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723" y="3062177"/>
            <a:ext cx="5187691" cy="3540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47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AFC0-4A39-EA77-81AA-5E72F5325EB3}"/>
              </a:ext>
            </a:extLst>
          </p:cNvPr>
          <p:cNvSpPr>
            <a:spLocks noGrp="1"/>
          </p:cNvSpPr>
          <p:nvPr>
            <p:ph type="title"/>
          </p:nvPr>
        </p:nvSpPr>
        <p:spPr>
          <a:xfrm>
            <a:off x="1069848" y="484632"/>
            <a:ext cx="10058400" cy="1248475"/>
          </a:xfrm>
        </p:spPr>
        <p:txBody>
          <a:bodyPr/>
          <a:lstStyle/>
          <a:p>
            <a:r>
              <a:rPr lang="en-US" dirty="0">
                <a:solidFill>
                  <a:srgbClr val="FF0000"/>
                </a:solidFill>
              </a:rPr>
              <a:t>CONTD…</a:t>
            </a:r>
            <a:endParaRPr lang="en-IN" dirty="0">
              <a:solidFill>
                <a:srgbClr val="FF0000"/>
              </a:solidFill>
            </a:endParaRPr>
          </a:p>
        </p:txBody>
      </p:sp>
      <p:sp>
        <p:nvSpPr>
          <p:cNvPr id="3" name="Content Placeholder 2">
            <a:extLst>
              <a:ext uri="{FF2B5EF4-FFF2-40B4-BE49-F238E27FC236}">
                <a16:creationId xmlns:a16="http://schemas.microsoft.com/office/drawing/2014/main" id="{A6C29E0E-4BEF-A431-4101-430E23A73BD0}"/>
              </a:ext>
            </a:extLst>
          </p:cNvPr>
          <p:cNvSpPr>
            <a:spLocks noGrp="1"/>
          </p:cNvSpPr>
          <p:nvPr>
            <p:ph idx="1"/>
          </p:nvPr>
        </p:nvSpPr>
        <p:spPr/>
        <p:txBody>
          <a:bodyPr/>
          <a:lstStyle/>
          <a:p>
            <a:pPr algn="just" rtl="0" fontAlgn="base"/>
            <a:r>
              <a:rPr lang="en-US" b="0" i="0" dirty="0">
                <a:solidFill>
                  <a:srgbClr val="273239"/>
                </a:solidFill>
                <a:effectLst/>
                <a:highlight>
                  <a:srgbClr val="FFFFFF"/>
                </a:highlight>
                <a:latin typeface="Nunito" pitchFamily="2" charset="0"/>
              </a:rPr>
              <a:t>After applying the function now we perform an operation on each block. For performing operations we need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add modulo 2</a:t>
            </a:r>
            <a:r>
              <a:rPr lang="en-US" b="0" i="0" baseline="30000" dirty="0">
                <a:solidFill>
                  <a:srgbClr val="273239"/>
                </a:solidFill>
                <a:effectLst/>
                <a:highlight>
                  <a:srgbClr val="FFFFFF"/>
                </a:highlight>
                <a:latin typeface="Nunito" pitchFamily="2" charset="0"/>
              </a:rPr>
              <a:t>32</a:t>
            </a: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M[</a:t>
            </a:r>
            <a:r>
              <a:rPr lang="en-US" b="0" i="0" dirty="0" err="1">
                <a:solidFill>
                  <a:srgbClr val="273239"/>
                </a:solidFill>
                <a:effectLst/>
                <a:highlight>
                  <a:srgbClr val="FFFFFF"/>
                </a:highlight>
                <a:latin typeface="Nunito" pitchFamily="2" charset="0"/>
              </a:rPr>
              <a:t>i</a:t>
            </a:r>
            <a:r>
              <a:rPr lang="en-US" b="0" i="0" dirty="0">
                <a:solidFill>
                  <a:srgbClr val="273239"/>
                </a:solidFill>
                <a:effectLst/>
                <a:highlight>
                  <a:srgbClr val="FFFFFF"/>
                </a:highlight>
                <a:latin typeface="Nunito" pitchFamily="2" charset="0"/>
              </a:rPr>
              <a:t>] – 32 bit message.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K[</a:t>
            </a:r>
            <a:r>
              <a:rPr lang="en-US" b="0" i="0" dirty="0" err="1">
                <a:solidFill>
                  <a:srgbClr val="273239"/>
                </a:solidFill>
                <a:effectLst/>
                <a:highlight>
                  <a:srgbClr val="FFFFFF"/>
                </a:highlight>
                <a:latin typeface="Nunito" pitchFamily="2" charset="0"/>
              </a:rPr>
              <a:t>i</a:t>
            </a:r>
            <a:r>
              <a:rPr lang="en-US" b="0" i="0" dirty="0">
                <a:solidFill>
                  <a:srgbClr val="273239"/>
                </a:solidFill>
                <a:effectLst/>
                <a:highlight>
                  <a:srgbClr val="FFFFFF"/>
                </a:highlight>
                <a:latin typeface="Nunito" pitchFamily="2" charset="0"/>
              </a:rPr>
              <a:t>] – 32-bit constant.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&lt;&lt;&lt;n – Left shift by n bits.</a:t>
            </a:r>
          </a:p>
          <a:p>
            <a:pPr marL="0" indent="0">
              <a:buNone/>
            </a:pPr>
            <a:endParaRPr lang="en-IN" dirty="0"/>
          </a:p>
        </p:txBody>
      </p:sp>
    </p:spTree>
    <p:extLst>
      <p:ext uri="{BB962C8B-B14F-4D97-AF65-F5344CB8AC3E}">
        <p14:creationId xmlns:p14="http://schemas.microsoft.com/office/powerpoint/2010/main" val="17012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6F48-62BD-E21A-230B-8529CDEB75B9}"/>
              </a:ext>
            </a:extLst>
          </p:cNvPr>
          <p:cNvSpPr>
            <a:spLocks noGrp="1"/>
          </p:cNvSpPr>
          <p:nvPr>
            <p:ph type="title"/>
          </p:nvPr>
        </p:nvSpPr>
        <p:spPr>
          <a:xfrm>
            <a:off x="516955" y="80058"/>
            <a:ext cx="10058400" cy="801908"/>
          </a:xfrm>
        </p:spPr>
        <p:txBody>
          <a:bodyPr>
            <a:normAutofit fontScale="90000"/>
          </a:bodyPr>
          <a:lstStyle/>
          <a:p>
            <a:r>
              <a:rPr lang="en-US" dirty="0">
                <a:solidFill>
                  <a:srgbClr val="FF0000"/>
                </a:solidFill>
              </a:rPr>
              <a:t>CONTD….</a:t>
            </a:r>
            <a:endParaRPr lang="en-IN" dirty="0">
              <a:solidFill>
                <a:srgbClr val="FF0000"/>
              </a:solidFill>
            </a:endParaRPr>
          </a:p>
        </p:txBody>
      </p:sp>
      <p:pic>
        <p:nvPicPr>
          <p:cNvPr id="1026" name="Picture 2" descr="What is the MD5 Algorithm? - GeeksforGeeks">
            <a:extLst>
              <a:ext uri="{FF2B5EF4-FFF2-40B4-BE49-F238E27FC236}">
                <a16:creationId xmlns:a16="http://schemas.microsoft.com/office/drawing/2014/main" id="{A189BAC2-83DE-642F-3083-21D256D28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9" y="881966"/>
            <a:ext cx="10058401" cy="566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203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56" y="262564"/>
            <a:ext cx="10659292" cy="1017597"/>
          </a:xfrm>
        </p:spPr>
        <p:txBody>
          <a:bodyPr/>
          <a:lstStyle/>
          <a:p>
            <a:r>
              <a:rPr lang="en-IN" dirty="0">
                <a:solidFill>
                  <a:srgbClr val="FF0000"/>
                </a:solidFill>
              </a:rPr>
              <a:t>Secure Hash Functions (SHA-512) </a:t>
            </a:r>
          </a:p>
        </p:txBody>
      </p:sp>
      <p:sp>
        <p:nvSpPr>
          <p:cNvPr id="3" name="Content Placeholder 2"/>
          <p:cNvSpPr>
            <a:spLocks noGrp="1"/>
          </p:cNvSpPr>
          <p:nvPr>
            <p:ph idx="1"/>
          </p:nvPr>
        </p:nvSpPr>
        <p:spPr>
          <a:xfrm>
            <a:off x="730213" y="1280161"/>
            <a:ext cx="10830416" cy="5120640"/>
          </a:xfrm>
        </p:spPr>
        <p:txBody>
          <a:bodyPr>
            <a:normAutofit/>
          </a:bodyPr>
          <a:lstStyle/>
          <a:p>
            <a:pPr>
              <a:lnSpc>
                <a:spcPct val="150000"/>
              </a:lnSpc>
            </a:pPr>
            <a:r>
              <a:rPr lang="en-US" b="1" dirty="0"/>
              <a:t>Append padding bits: </a:t>
            </a:r>
            <a:r>
              <a:rPr lang="en-US" dirty="0"/>
              <a:t>The message is padded so that its length is congruent to 896 modulo 1024 = [length 896 (mod 1024)]. Padding is always added, even if the message is already of the desired length. Thus, the number of padding bits is in the range of 1 to 1024.The padding consists of a single 1 bit followed by the necessary number of 0 bits.</a:t>
            </a:r>
          </a:p>
          <a:p>
            <a:pPr>
              <a:lnSpc>
                <a:spcPct val="150000"/>
              </a:lnSpc>
            </a:pPr>
            <a:r>
              <a:rPr lang="en-US" b="1" dirty="0"/>
              <a:t>Append length: </a:t>
            </a:r>
            <a:r>
              <a:rPr lang="en-US" dirty="0"/>
              <a:t>A block of 128 bits is appended to the message. This block is treated as an unsigned 128-bit integer (most significant byte first) and contains the length of the original message (before the padding). The outcome of the first two steps yields a message that is an integer multiple of 1024 bits in length. In Figure 3.4, the expanded message is represented as the sequence of 1024-bit blocks </a:t>
            </a:r>
            <a:r>
              <a:rPr lang="en-US" i="1" dirty="0"/>
              <a:t>M</a:t>
            </a:r>
            <a:r>
              <a:rPr lang="en-US" dirty="0"/>
              <a:t>1, </a:t>
            </a:r>
            <a:r>
              <a:rPr lang="en-US" i="1" dirty="0"/>
              <a:t>M</a:t>
            </a:r>
            <a:r>
              <a:rPr lang="en-US" dirty="0"/>
              <a:t>2, . . ., </a:t>
            </a:r>
            <a:r>
              <a:rPr lang="en-US" i="1" dirty="0"/>
              <a:t>MN</a:t>
            </a:r>
            <a:r>
              <a:rPr lang="en-US" dirty="0"/>
              <a:t>, so that the total length of the expanded message is </a:t>
            </a:r>
            <a:r>
              <a:rPr lang="en-US" i="1" dirty="0"/>
              <a:t>N </a:t>
            </a:r>
            <a:r>
              <a:rPr lang="en-US" dirty="0"/>
              <a:t>× 1024 bits.</a:t>
            </a:r>
            <a:endParaRPr lang="en-IN" dirty="0"/>
          </a:p>
        </p:txBody>
      </p:sp>
    </p:spTree>
    <p:extLst>
      <p:ext uri="{BB962C8B-B14F-4D97-AF65-F5344CB8AC3E}">
        <p14:creationId xmlns:p14="http://schemas.microsoft.com/office/powerpoint/2010/main" val="202071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54" y="314815"/>
            <a:ext cx="10058400" cy="926157"/>
          </a:xfrm>
        </p:spPr>
        <p:txBody>
          <a:bodyPr/>
          <a:lstStyle/>
          <a:p>
            <a:r>
              <a:rPr lang="en-US" dirty="0">
                <a:solidFill>
                  <a:srgbClr val="FF0000"/>
                </a:solidFill>
              </a:rPr>
              <a:t>MD GENERATION USING SHA - 512</a:t>
            </a:r>
            <a:endParaRPr lang="en-IN" dirty="0">
              <a:solidFill>
                <a:srgbClr val="FF0000"/>
              </a:solidFill>
            </a:endParaRPr>
          </a:p>
        </p:txBody>
      </p:sp>
      <p:pic>
        <p:nvPicPr>
          <p:cNvPr id="4" name="Picture 2" descr="Message digest generation using SHA-512 (&quot;message digest generation using SHA 512-Google search&quo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431" y="1123407"/>
            <a:ext cx="8884049" cy="526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63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131935"/>
            <a:ext cx="10710237" cy="1109037"/>
          </a:xfrm>
        </p:spPr>
        <p:txBody>
          <a:bodyPr/>
          <a:lstStyle/>
          <a:p>
            <a:r>
              <a:rPr lang="en-IN" dirty="0">
                <a:solidFill>
                  <a:srgbClr val="FF0000"/>
                </a:solidFill>
              </a:rPr>
              <a:t>Approaches of Message Authentication </a:t>
            </a:r>
          </a:p>
        </p:txBody>
      </p:sp>
      <p:sp>
        <p:nvSpPr>
          <p:cNvPr id="3" name="Content Placeholder 2"/>
          <p:cNvSpPr>
            <a:spLocks noGrp="1"/>
          </p:cNvSpPr>
          <p:nvPr>
            <p:ph idx="1"/>
          </p:nvPr>
        </p:nvSpPr>
        <p:spPr>
          <a:xfrm>
            <a:off x="209006" y="1240972"/>
            <a:ext cx="11416937" cy="4050792"/>
          </a:xfrm>
        </p:spPr>
        <p:txBody>
          <a:bodyPr>
            <a:noAutofit/>
          </a:bodyPr>
          <a:lstStyle/>
          <a:p>
            <a:pPr>
              <a:lnSpc>
                <a:spcPct val="150000"/>
              </a:lnSpc>
            </a:pPr>
            <a:r>
              <a:rPr lang="en-US" sz="2400" dirty="0"/>
              <a:t>Encryption protects against passive attack (eavesdropping). A different requirement is to protect against active attack (falsification of data and transactions). Protection against such attacks is known as message authentication. </a:t>
            </a:r>
          </a:p>
          <a:p>
            <a:pPr>
              <a:lnSpc>
                <a:spcPct val="150000"/>
              </a:lnSpc>
            </a:pPr>
            <a:r>
              <a:rPr lang="en-US" sz="2400" dirty="0"/>
              <a:t>A message, file, document, or other collection of data is said to be authentic when it is genuine and comes from its alleged source. Message authentication is a procedure that allows communicating parties to verify that received messages areauthentic.1 The two important aspects are to verify that the contents of the message have not been altered and that the source is authentic.</a:t>
            </a:r>
            <a:endParaRPr lang="en-IN" sz="2400" dirty="0"/>
          </a:p>
        </p:txBody>
      </p:sp>
    </p:spTree>
    <p:extLst>
      <p:ext uri="{BB962C8B-B14F-4D97-AF65-F5344CB8AC3E}">
        <p14:creationId xmlns:p14="http://schemas.microsoft.com/office/powerpoint/2010/main" val="1768971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955" y="275626"/>
            <a:ext cx="10058400" cy="782465"/>
          </a:xfrm>
        </p:spPr>
        <p:txBody>
          <a:bodyPr>
            <a:normAutofit fontScale="90000"/>
          </a:bodyPr>
          <a:lstStyle/>
          <a:p>
            <a:r>
              <a:rPr lang="en-US" dirty="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613954" y="1397726"/>
            <a:ext cx="10933611" cy="5068388"/>
          </a:xfrm>
        </p:spPr>
        <p:txBody>
          <a:bodyPr/>
          <a:lstStyle/>
          <a:p>
            <a:pPr>
              <a:lnSpc>
                <a:spcPct val="150000"/>
              </a:lnSpc>
            </a:pPr>
            <a:r>
              <a:rPr lang="en-US" b="1" dirty="0"/>
              <a:t>Initialize hash buffer: </a:t>
            </a:r>
            <a:r>
              <a:rPr lang="en-US" dirty="0"/>
              <a:t>A 512-bit buffer is used to hold intermediate and final</a:t>
            </a:r>
          </a:p>
          <a:p>
            <a:pPr marL="0" indent="0">
              <a:lnSpc>
                <a:spcPct val="150000"/>
              </a:lnSpc>
              <a:buNone/>
            </a:pPr>
            <a:r>
              <a:rPr lang="en-US" dirty="0"/>
              <a:t>results of the hash function. The buffer can be represented as eight 64-bit registers</a:t>
            </a:r>
          </a:p>
          <a:p>
            <a:pPr marL="0" indent="0">
              <a:lnSpc>
                <a:spcPct val="150000"/>
              </a:lnSpc>
              <a:buNone/>
            </a:pPr>
            <a:r>
              <a:rPr lang="en-US" dirty="0"/>
              <a:t>(</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r>
              <a:rPr lang="en-US" i="1" dirty="0"/>
              <a:t>e</a:t>
            </a:r>
            <a:r>
              <a:rPr lang="en-US" dirty="0"/>
              <a:t>, </a:t>
            </a:r>
            <a:r>
              <a:rPr lang="en-US" i="1" dirty="0"/>
              <a:t>f</a:t>
            </a:r>
            <a:r>
              <a:rPr lang="en-US" dirty="0"/>
              <a:t>, </a:t>
            </a:r>
            <a:r>
              <a:rPr lang="en-US" i="1" dirty="0"/>
              <a:t>g</a:t>
            </a:r>
            <a:r>
              <a:rPr lang="en-US" dirty="0"/>
              <a:t>, </a:t>
            </a:r>
            <a:r>
              <a:rPr lang="en-US" i="1" dirty="0"/>
              <a:t>h</a:t>
            </a:r>
            <a:r>
              <a:rPr lang="en-US" dirty="0"/>
              <a:t>).These registers are initialized to the following 64-bit</a:t>
            </a:r>
          </a:p>
          <a:p>
            <a:pPr marL="0" indent="0">
              <a:lnSpc>
                <a:spcPct val="150000"/>
              </a:lnSpc>
              <a:buNone/>
            </a:pPr>
            <a:r>
              <a:rPr lang="en-IN" dirty="0"/>
              <a:t>integers (hexadecimal values):</a:t>
            </a:r>
          </a:p>
          <a:p>
            <a:pPr marL="0" indent="0">
              <a:lnSpc>
                <a:spcPct val="150000"/>
              </a:lnSpc>
              <a:buNone/>
            </a:pPr>
            <a:r>
              <a:rPr lang="en-IN" i="1" dirty="0"/>
              <a:t>	a = </a:t>
            </a:r>
            <a:r>
              <a:rPr lang="en-IN" dirty="0"/>
              <a:t>6A09E667F3BCC908 	</a:t>
            </a:r>
            <a:r>
              <a:rPr lang="en-IN" i="1" dirty="0"/>
              <a:t>e = </a:t>
            </a:r>
            <a:r>
              <a:rPr lang="en-IN" dirty="0"/>
              <a:t>510E527FADE682D1</a:t>
            </a:r>
          </a:p>
          <a:p>
            <a:pPr marL="0" indent="0">
              <a:lnSpc>
                <a:spcPct val="150000"/>
              </a:lnSpc>
              <a:buNone/>
            </a:pPr>
            <a:r>
              <a:rPr lang="en-IN" i="1" dirty="0"/>
              <a:t>	b = </a:t>
            </a:r>
            <a:r>
              <a:rPr lang="en-IN" dirty="0"/>
              <a:t>BB67AE8584CAA73B 	</a:t>
            </a:r>
            <a:r>
              <a:rPr lang="en-IN" i="1" dirty="0"/>
              <a:t>f  = </a:t>
            </a:r>
            <a:r>
              <a:rPr lang="en-IN" dirty="0"/>
              <a:t>9B05688C2B3E6C1F</a:t>
            </a:r>
          </a:p>
          <a:p>
            <a:pPr marL="0" indent="0">
              <a:lnSpc>
                <a:spcPct val="150000"/>
              </a:lnSpc>
              <a:buNone/>
            </a:pPr>
            <a:r>
              <a:rPr lang="en-IN" i="1" dirty="0"/>
              <a:t>	c = </a:t>
            </a:r>
            <a:r>
              <a:rPr lang="en-IN" dirty="0"/>
              <a:t>3C6EF372FE94F82B 	</a:t>
            </a:r>
            <a:r>
              <a:rPr lang="en-IN" i="1" dirty="0"/>
              <a:t>g =</a:t>
            </a:r>
            <a:r>
              <a:rPr lang="en-IN" dirty="0"/>
              <a:t>1F83D9ABFB41BD6B</a:t>
            </a:r>
          </a:p>
          <a:p>
            <a:pPr marL="0" indent="0">
              <a:lnSpc>
                <a:spcPct val="150000"/>
              </a:lnSpc>
              <a:buNone/>
            </a:pPr>
            <a:r>
              <a:rPr lang="en-IN" i="1" dirty="0"/>
              <a:t>	d = </a:t>
            </a:r>
            <a:r>
              <a:rPr lang="en-IN" dirty="0"/>
              <a:t>A54FF53A5F1D36F1 	</a:t>
            </a:r>
            <a:r>
              <a:rPr lang="en-IN" i="1" dirty="0"/>
              <a:t>h = </a:t>
            </a:r>
            <a:r>
              <a:rPr lang="en-IN" dirty="0"/>
              <a:t>5BE0CD19137E2179</a:t>
            </a:r>
          </a:p>
        </p:txBody>
      </p:sp>
    </p:spTree>
    <p:extLst>
      <p:ext uri="{BB962C8B-B14F-4D97-AF65-F5344CB8AC3E}">
        <p14:creationId xmlns:p14="http://schemas.microsoft.com/office/powerpoint/2010/main" val="2271476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16" y="275627"/>
            <a:ext cx="10058400" cy="873905"/>
          </a:xfrm>
        </p:spPr>
        <p:txBody>
          <a:bodyPr/>
          <a:lstStyle/>
          <a:p>
            <a:r>
              <a:rPr lang="en-US" dirty="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1200476" y="1149532"/>
            <a:ext cx="10058400" cy="5264332"/>
          </a:xfrm>
        </p:spPr>
        <p:txBody>
          <a:bodyPr>
            <a:normAutofit fontScale="92500" lnSpcReduction="20000"/>
          </a:bodyPr>
          <a:lstStyle/>
          <a:p>
            <a:pPr>
              <a:lnSpc>
                <a:spcPct val="150000"/>
              </a:lnSpc>
            </a:pPr>
            <a:r>
              <a:rPr lang="en-US" b="1" dirty="0"/>
              <a:t>Process message in 1024-bit (128-word) blocks: </a:t>
            </a:r>
            <a:r>
              <a:rPr lang="en-US" dirty="0"/>
              <a:t>The heart of the algorithm is a  module that consists of 80 rounds; this module is labeled F in Figure 3.4.The logic is illustrated in Figure 3.5. Each round takes as input the 512-bit buffer value </a:t>
            </a:r>
            <a:r>
              <a:rPr lang="en-US" b="1" dirty="0"/>
              <a:t>abcdefgh </a:t>
            </a:r>
            <a:r>
              <a:rPr lang="en-US" dirty="0"/>
              <a:t>and updates the contents of the buffer. At input to the first round, the buffer has the value of the intermediate hash value, </a:t>
            </a:r>
            <a:r>
              <a:rPr lang="en-US" i="1" dirty="0"/>
              <a:t>H</a:t>
            </a:r>
            <a:r>
              <a:rPr lang="en-US" i="1" baseline="-25000" dirty="0"/>
              <a:t>i</a:t>
            </a:r>
            <a:r>
              <a:rPr lang="en-IN" dirty="0"/>
              <a:t>.</a:t>
            </a:r>
            <a:r>
              <a:rPr lang="en-US" dirty="0"/>
              <a:t> Each round </a:t>
            </a:r>
            <a:r>
              <a:rPr lang="en-US" i="1" dirty="0"/>
              <a:t>t </a:t>
            </a:r>
            <a:r>
              <a:rPr lang="en-US" dirty="0"/>
              <a:t>makes use of a 64-bit value </a:t>
            </a:r>
            <a:r>
              <a:rPr lang="en-US" i="1" dirty="0"/>
              <a:t>W</a:t>
            </a:r>
            <a:r>
              <a:rPr lang="en-US" i="1" baseline="-25000" dirty="0"/>
              <a:t>t </a:t>
            </a:r>
            <a:r>
              <a:rPr lang="en-US" dirty="0"/>
              <a:t>derived from the current 1024-bit block being processed  (</a:t>
            </a:r>
            <a:r>
              <a:rPr lang="en-US" i="1" dirty="0" err="1"/>
              <a:t>M</a:t>
            </a:r>
            <a:r>
              <a:rPr lang="en-US" i="1" baseline="-25000" dirty="0" err="1"/>
              <a:t>i</a:t>
            </a:r>
            <a:r>
              <a:rPr lang="en-US" dirty="0"/>
              <a:t>). Each round also makes use of an additive constant </a:t>
            </a:r>
            <a:r>
              <a:rPr lang="en-US" i="1" dirty="0" err="1"/>
              <a:t>K</a:t>
            </a:r>
            <a:r>
              <a:rPr lang="en-US" i="1" baseline="-25000" dirty="0" err="1"/>
              <a:t>t</a:t>
            </a:r>
            <a:r>
              <a:rPr lang="en-US" i="1" baseline="-25000" dirty="0"/>
              <a:t> </a:t>
            </a:r>
            <a:r>
              <a:rPr lang="en-US" dirty="0"/>
              <a:t>, where 0 … </a:t>
            </a:r>
            <a:r>
              <a:rPr lang="en-US" i="1" dirty="0"/>
              <a:t>t </a:t>
            </a:r>
            <a:r>
              <a:rPr lang="en-US" dirty="0"/>
              <a:t>… 79 indicates one of the 80 rounds. These words represent the first 64 bits of the fractional parts of the cube roots of the first 80 prime numbers. The constants provide a “randomized” set of 64-bit patterns, which should eliminate any regularities in the input data. The output of the 80th round is added to the input to the first round (</a:t>
            </a:r>
            <a:r>
              <a:rPr lang="en-US" i="1" dirty="0"/>
              <a:t>H</a:t>
            </a:r>
            <a:r>
              <a:rPr lang="en-US" i="1" baseline="-25000" dirty="0"/>
              <a:t>i-1</a:t>
            </a:r>
            <a:r>
              <a:rPr lang="en-US" dirty="0"/>
              <a:t>) to produce </a:t>
            </a:r>
            <a:r>
              <a:rPr lang="en-US" i="1" dirty="0"/>
              <a:t>H</a:t>
            </a:r>
            <a:r>
              <a:rPr lang="en-US" i="1" baseline="-25000" dirty="0"/>
              <a:t>i</a:t>
            </a:r>
            <a:r>
              <a:rPr lang="en-US" i="1" dirty="0"/>
              <a:t>. </a:t>
            </a:r>
            <a:r>
              <a:rPr lang="en-US" dirty="0"/>
              <a:t>The addition is done independently for each of the eight words in the buffer with each of the corresponding words in </a:t>
            </a:r>
            <a:r>
              <a:rPr lang="en-US" i="1" dirty="0"/>
              <a:t>H</a:t>
            </a:r>
            <a:r>
              <a:rPr lang="en-US" i="1" baseline="-25000" dirty="0"/>
              <a:t>i-1</a:t>
            </a:r>
            <a:r>
              <a:rPr lang="en-IN" dirty="0"/>
              <a:t> </a:t>
            </a:r>
            <a:r>
              <a:rPr lang="en-US" dirty="0"/>
              <a:t>, using addition </a:t>
            </a:r>
            <a:r>
              <a:rPr lang="en-IN" dirty="0"/>
              <a:t>modulo 264.</a:t>
            </a:r>
          </a:p>
        </p:txBody>
      </p:sp>
    </p:spTree>
    <p:extLst>
      <p:ext uri="{BB962C8B-B14F-4D97-AF65-F5344CB8AC3E}">
        <p14:creationId xmlns:p14="http://schemas.microsoft.com/office/powerpoint/2010/main" val="3457420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082" y="378823"/>
            <a:ext cx="10058400" cy="468957"/>
          </a:xfrm>
        </p:spPr>
        <p:txBody>
          <a:bodyPr>
            <a:normAutofit fontScale="90000"/>
          </a:bodyPr>
          <a:lstStyle/>
          <a:p>
            <a:r>
              <a:rPr lang="en-US" dirty="0">
                <a:solidFill>
                  <a:srgbClr val="FF0000"/>
                </a:solidFill>
              </a:rPr>
              <a:t>CONTD…</a:t>
            </a:r>
            <a:endParaRPr lang="en-IN" dirty="0">
              <a:solidFill>
                <a:srgbClr val="FF0000"/>
              </a:solidFill>
            </a:endParaRPr>
          </a:p>
        </p:txBody>
      </p:sp>
      <p:pic>
        <p:nvPicPr>
          <p:cNvPr id="4" name="Picture 2" descr="Message digest generation using SHA-512 (&quot;message digest generatio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9406" y="378823"/>
            <a:ext cx="5982788" cy="616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93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26" y="184381"/>
            <a:ext cx="11022068" cy="1153099"/>
          </a:xfrm>
        </p:spPr>
        <p:txBody>
          <a:bodyPr/>
          <a:lstStyle/>
          <a:p>
            <a:r>
              <a:rPr lang="en-US" dirty="0" smtClean="0">
                <a:solidFill>
                  <a:srgbClr val="FF0000"/>
                </a:solidFill>
              </a:rPr>
              <a:t>Word generator</a:t>
            </a:r>
            <a:endParaRPr lang="en-IN" dirty="0">
              <a:solidFill>
                <a:srgbClr val="FF0000"/>
              </a:solidFill>
            </a:endParaRPr>
          </a:p>
        </p:txBody>
      </p:sp>
      <p:pic>
        <p:nvPicPr>
          <p:cNvPr id="1026" name="Picture 2" descr="Secure Hash Algorithm (SH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878" y="1214652"/>
            <a:ext cx="10044752" cy="527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137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68" y="225324"/>
            <a:ext cx="10058400" cy="989326"/>
          </a:xfrm>
        </p:spPr>
        <p:txBody>
          <a:bodyPr/>
          <a:lstStyle/>
          <a:p>
            <a:r>
              <a:rPr lang="en-US" dirty="0" smtClean="0">
                <a:solidFill>
                  <a:srgbClr val="FF0000"/>
                </a:solidFill>
              </a:rPr>
              <a:t>PROCESSING OF BUFFERS…</a:t>
            </a:r>
            <a:endParaRPr lang="en-IN" dirty="0">
              <a:solidFill>
                <a:srgbClr val="FF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9848" y="1323833"/>
                <a:ext cx="10058400" cy="5534167"/>
              </a:xfrm>
            </p:spPr>
            <p:txBody>
              <a:bodyPr>
                <a:normAutofit/>
              </a:bodyPr>
              <a:lstStyle/>
              <a:p>
                <a:r>
                  <a:rPr lang="en-US" sz="2800" dirty="0"/>
                  <a:t>T1 = h + </a:t>
                </a:r>
                <a:r>
                  <a:rPr lang="en-US" sz="2800" dirty="0" err="1"/>
                  <a:t>Che</a:t>
                </a:r>
                <a:r>
                  <a:rPr lang="en-US" sz="2800" dirty="0"/>
                  <a:t> (</a:t>
                </a:r>
                <a:r>
                  <a:rPr lang="en-US" sz="2800" dirty="0" err="1"/>
                  <a:t>e,f,g</a:t>
                </a:r>
                <a:r>
                  <a:rPr lang="en-US" sz="2800" dirty="0"/>
                  <a:t>) +( </a:t>
                </a:r>
                <a14:m>
                  <m:oMath xmlns:m="http://schemas.openxmlformats.org/officeDocument/2006/math">
                    <m:nary>
                      <m:naryPr>
                        <m:chr m:val="∑"/>
                        <m:grow m:val="on"/>
                        <m:ctrlPr>
                          <a:rPr lang="en-IN" sz="2800" i="1"/>
                        </m:ctrlPr>
                      </m:naryPr>
                      <m:sub>
                        <m:r>
                          <a:rPr lang="en-US" sz="2800" i="1"/>
                          <m:t>1</m:t>
                        </m:r>
                      </m:sub>
                      <m:sup>
                        <m:r>
                          <a:rPr lang="en-US" sz="2800" i="1"/>
                          <m:t>512</m:t>
                        </m:r>
                      </m:sup>
                      <m:e>
                        <m:r>
                          <m:rPr>
                            <m:sty m:val="p"/>
                          </m:rPr>
                          <a:rPr lang="en-US" sz="2800"/>
                          <m:t>e</m:t>
                        </m:r>
                        <m:r>
                          <a:rPr lang="en-US" sz="2800"/>
                          <m:t> </m:t>
                        </m:r>
                      </m:e>
                    </m:nary>
                  </m:oMath>
                </a14:m>
                <a:r>
                  <a:rPr lang="en-US" sz="2800" dirty="0" smtClean="0"/>
                  <a:t>)+ </a:t>
                </a:r>
                <a:r>
                  <a:rPr lang="en-US" sz="2800" dirty="0" err="1"/>
                  <a:t>W</a:t>
                </a:r>
                <a:r>
                  <a:rPr lang="en-US" sz="2800" baseline="-25000" dirty="0" err="1"/>
                  <a:t>t</a:t>
                </a:r>
                <a:r>
                  <a:rPr lang="en-US" sz="2800" dirty="0"/>
                  <a:t> + </a:t>
                </a:r>
                <a:r>
                  <a:rPr lang="en-US" sz="2800" dirty="0" err="1"/>
                  <a:t>K</a:t>
                </a:r>
                <a:r>
                  <a:rPr lang="en-US" sz="2800" baseline="-25000" dirty="0" err="1"/>
                  <a:t>t</a:t>
                </a:r>
                <a:endParaRPr lang="en-IN" sz="2800" dirty="0"/>
              </a:p>
              <a:p>
                <a:r>
                  <a:rPr lang="en-US" sz="2800" dirty="0"/>
                  <a:t>T2 = ( </a:t>
                </a:r>
                <a14:m>
                  <m:oMath xmlns:m="http://schemas.openxmlformats.org/officeDocument/2006/math">
                    <m:nary>
                      <m:naryPr>
                        <m:chr m:val="∑"/>
                        <m:grow m:val="on"/>
                        <m:ctrlPr>
                          <a:rPr lang="en-IN" sz="2800" i="1"/>
                        </m:ctrlPr>
                      </m:naryPr>
                      <m:sub>
                        <m:r>
                          <a:rPr lang="en-US" sz="2800" i="1"/>
                          <m:t>0</m:t>
                        </m:r>
                      </m:sub>
                      <m:sup>
                        <m:r>
                          <a:rPr lang="en-US" sz="2800" i="1"/>
                          <m:t>512</m:t>
                        </m:r>
                      </m:sup>
                      <m:e>
                        <m:r>
                          <m:rPr>
                            <m:sty m:val="p"/>
                          </m:rPr>
                          <a:rPr lang="en-US" sz="2800"/>
                          <m:t>a</m:t>
                        </m:r>
                        <m:r>
                          <a:rPr lang="en-US" sz="2800"/>
                          <m:t> </m:t>
                        </m:r>
                      </m:e>
                    </m:nary>
                  </m:oMath>
                </a14:m>
                <a:r>
                  <a:rPr lang="en-US" sz="2800" dirty="0" smtClean="0"/>
                  <a:t>) </a:t>
                </a:r>
                <a:r>
                  <a:rPr lang="en-US" sz="2800" dirty="0"/>
                  <a:t>+ Maj(</a:t>
                </a:r>
                <a:r>
                  <a:rPr lang="en-US" sz="2800" dirty="0" err="1"/>
                  <a:t>a,b,c</a:t>
                </a:r>
                <a:r>
                  <a:rPr lang="en-US" sz="2800" dirty="0"/>
                  <a:t>)</a:t>
                </a:r>
                <a:endParaRPr lang="en-IN" sz="2800" dirty="0"/>
              </a:p>
              <a:p>
                <a:r>
                  <a:rPr lang="en-US" sz="2800" dirty="0"/>
                  <a:t>h = g</a:t>
                </a:r>
                <a:endParaRPr lang="en-IN" sz="2800" dirty="0"/>
              </a:p>
              <a:p>
                <a:r>
                  <a:rPr lang="en-US" sz="2800" dirty="0"/>
                  <a:t>g = f</a:t>
                </a:r>
                <a:endParaRPr lang="en-IN" sz="2800" dirty="0"/>
              </a:p>
              <a:p>
                <a:r>
                  <a:rPr lang="en-US" sz="2800" dirty="0"/>
                  <a:t>f = e</a:t>
                </a:r>
                <a:endParaRPr lang="en-IN" sz="2800" dirty="0"/>
              </a:p>
              <a:p>
                <a:r>
                  <a:rPr lang="en-US" sz="2800" dirty="0"/>
                  <a:t>e = d+T1</a:t>
                </a:r>
                <a:endParaRPr lang="en-IN" sz="2800" dirty="0"/>
              </a:p>
              <a:p>
                <a:r>
                  <a:rPr lang="en-US" sz="2800" dirty="0"/>
                  <a:t> d = c</a:t>
                </a:r>
                <a:endParaRPr lang="en-IN" sz="2800" dirty="0"/>
              </a:p>
              <a:p>
                <a:r>
                  <a:rPr lang="en-US" sz="2800" dirty="0"/>
                  <a:t>c = b</a:t>
                </a:r>
                <a:endParaRPr lang="en-IN" sz="2800" dirty="0"/>
              </a:p>
              <a:p>
                <a:r>
                  <a:rPr lang="en-US" sz="2800" dirty="0"/>
                  <a:t>b = a</a:t>
                </a:r>
                <a:endParaRPr lang="en-IN" sz="2800" dirty="0"/>
              </a:p>
              <a:p>
                <a:r>
                  <a:rPr lang="en-US" sz="2800" dirty="0"/>
                  <a:t>a = T1 + T2</a:t>
                </a:r>
                <a:endParaRPr lang="en-IN" sz="2800" dirty="0"/>
              </a:p>
              <a:p>
                <a:endParaRPr lang="en-IN"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69848" y="1323833"/>
                <a:ext cx="10058400" cy="5534167"/>
              </a:xfrm>
              <a:blipFill>
                <a:blip r:embed="rId2"/>
                <a:stretch>
                  <a:fillRect l="-848" t="-1432"/>
                </a:stretch>
              </a:blipFill>
            </p:spPr>
            <p:txBody>
              <a:bodyPr/>
              <a:lstStyle/>
              <a:p>
                <a:r>
                  <a:rPr lang="en-IN">
                    <a:noFill/>
                  </a:rPr>
                  <a:t> </a:t>
                </a:r>
              </a:p>
            </p:txBody>
          </p:sp>
        </mc:Fallback>
      </mc:AlternateContent>
    </p:spTree>
    <p:extLst>
      <p:ext uri="{BB962C8B-B14F-4D97-AF65-F5344CB8AC3E}">
        <p14:creationId xmlns:p14="http://schemas.microsoft.com/office/powerpoint/2010/main" val="3728385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221" y="225325"/>
            <a:ext cx="10058400" cy="1084861"/>
          </a:xfrm>
        </p:spPr>
        <p:txBody>
          <a:bodyPr/>
          <a:lstStyle/>
          <a:p>
            <a:r>
              <a:rPr lang="en-US" dirty="0" smtClean="0">
                <a:solidFill>
                  <a:srgbClr val="FF0000"/>
                </a:solidFill>
              </a:rPr>
              <a:t>CONTD….</a:t>
            </a:r>
            <a:endParaRPr lang="en-IN" dirty="0">
              <a:solidFill>
                <a:srgbClr val="FF0000"/>
              </a:solidFill>
            </a:endParaRPr>
          </a:p>
        </p:txBody>
      </p:sp>
      <p:pic>
        <p:nvPicPr>
          <p:cNvPr id="2050" name="Picture 2" descr="Secure Hash Algorithm (SHA-512) |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355" y="1769741"/>
            <a:ext cx="9908275" cy="448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980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14815"/>
            <a:ext cx="10435917" cy="913094"/>
          </a:xfrm>
        </p:spPr>
        <p:txBody>
          <a:bodyPr/>
          <a:lstStyle/>
          <a:p>
            <a:r>
              <a:rPr lang="en-US" dirty="0">
                <a:solidFill>
                  <a:srgbClr val="FF0000"/>
                </a:solidFill>
              </a:rPr>
              <a:t>ROUND FUNCTION</a:t>
            </a:r>
            <a:endParaRPr lang="en-IN" dirty="0">
              <a:solidFill>
                <a:srgbClr val="FF0000"/>
              </a:solidFill>
            </a:endParaRPr>
          </a:p>
        </p:txBody>
      </p:sp>
      <p:pic>
        <p:nvPicPr>
          <p:cNvPr id="6150" name="Picture 6" descr="Elementary SHA-512 operation (single round).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453" y="1136469"/>
            <a:ext cx="7682204" cy="5411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7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85" y="262563"/>
            <a:ext cx="10058400" cy="1043722"/>
          </a:xfrm>
        </p:spPr>
        <p:txBody>
          <a:bodyPr/>
          <a:lstStyle/>
          <a:p>
            <a:r>
              <a:rPr lang="en-US" dirty="0">
                <a:solidFill>
                  <a:srgbClr val="FF0000"/>
                </a:solidFill>
              </a:rPr>
              <a:t>CONTD…</a:t>
            </a:r>
            <a:endParaRPr lang="en-IN" dirty="0"/>
          </a:p>
        </p:txBody>
      </p:sp>
      <p:sp>
        <p:nvSpPr>
          <p:cNvPr id="4" name="Content Placeholder 2"/>
          <p:cNvSpPr>
            <a:spLocks noGrp="1"/>
          </p:cNvSpPr>
          <p:nvPr>
            <p:ph idx="1"/>
          </p:nvPr>
        </p:nvSpPr>
        <p:spPr/>
        <p:txBody>
          <a:bodyPr/>
          <a:lstStyle/>
          <a:p>
            <a:r>
              <a:rPr lang="en-US" b="1" dirty="0"/>
              <a:t>Output: </a:t>
            </a:r>
            <a:r>
              <a:rPr lang="en-US" dirty="0"/>
              <a:t>After all </a:t>
            </a:r>
            <a:r>
              <a:rPr lang="en-US" i="1" dirty="0"/>
              <a:t>N </a:t>
            </a:r>
            <a:r>
              <a:rPr lang="en-US" dirty="0"/>
              <a:t>1024-bit blocks have been processed, the output from the </a:t>
            </a:r>
            <a:r>
              <a:rPr lang="en-US" i="1" dirty="0"/>
              <a:t>N</a:t>
            </a:r>
            <a:r>
              <a:rPr lang="en-US" dirty="0"/>
              <a:t>th stage is the 512-bit message digest.</a:t>
            </a:r>
            <a:endParaRPr lang="en-IN" dirty="0"/>
          </a:p>
        </p:txBody>
      </p:sp>
    </p:spTree>
    <p:extLst>
      <p:ext uri="{BB962C8B-B14F-4D97-AF65-F5344CB8AC3E}">
        <p14:creationId xmlns:p14="http://schemas.microsoft.com/office/powerpoint/2010/main" val="171465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84632"/>
            <a:ext cx="10775551" cy="900031"/>
          </a:xfrm>
        </p:spPr>
        <p:txBody>
          <a:bodyPr/>
          <a:lstStyle/>
          <a:p>
            <a:r>
              <a:rPr lang="en-US" dirty="0">
                <a:solidFill>
                  <a:srgbClr val="FF0000"/>
                </a:solidFill>
              </a:rPr>
              <a:t>HMAC ALGORITHM</a:t>
            </a:r>
            <a:endParaRPr lang="en-IN" dirty="0">
              <a:solidFill>
                <a:srgbClr val="FF0000"/>
              </a:solidFill>
            </a:endParaRPr>
          </a:p>
        </p:txBody>
      </p:sp>
      <p:sp>
        <p:nvSpPr>
          <p:cNvPr id="3" name="Content Placeholder 2"/>
          <p:cNvSpPr>
            <a:spLocks noGrp="1"/>
          </p:cNvSpPr>
          <p:nvPr>
            <p:ph idx="1"/>
          </p:nvPr>
        </p:nvSpPr>
        <p:spPr>
          <a:xfrm>
            <a:off x="692331" y="1554479"/>
            <a:ext cx="11116492" cy="4990011"/>
          </a:xfrm>
        </p:spPr>
        <p:txBody>
          <a:bodyPr/>
          <a:lstStyle/>
          <a:p>
            <a:pPr>
              <a:lnSpc>
                <a:spcPct val="150000"/>
              </a:lnSpc>
            </a:pPr>
            <a:r>
              <a:rPr lang="en-US" b="1" dirty="0"/>
              <a:t>HMAC</a:t>
            </a:r>
            <a:r>
              <a:rPr lang="en-US" dirty="0"/>
              <a:t> (Hash-based Message Authentication Code) is a type of message authentication code (MAC) that is acquired by executing a cryptographic hash function on the data that is to be authenticated and a secret shared key.</a:t>
            </a:r>
          </a:p>
          <a:p>
            <a:pPr>
              <a:lnSpc>
                <a:spcPct val="150000"/>
              </a:lnSpc>
            </a:pPr>
            <a:r>
              <a:rPr lang="en-US" b="1" dirty="0"/>
              <a:t>HMAC</a:t>
            </a:r>
            <a:r>
              <a:rPr lang="en-US" dirty="0"/>
              <a:t>s provides client and server with a shared private key that is known only to them. The client makes a unique hash (HMAC) for every request. When the client requests the server, it hashes the requested data with a private key and sends it as a part of the request. Both the message and key are hashed in separate steps making it secure. When the server receives the request, it makes its own HMAC. Both the HMACS are compared and if both are equal, the client is considered legitimate. </a:t>
            </a:r>
            <a:endParaRPr lang="en-IN" dirty="0"/>
          </a:p>
        </p:txBody>
      </p:sp>
    </p:spTree>
    <p:extLst>
      <p:ext uri="{BB962C8B-B14F-4D97-AF65-F5344CB8AC3E}">
        <p14:creationId xmlns:p14="http://schemas.microsoft.com/office/powerpoint/2010/main" val="2116442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3" y="127244"/>
            <a:ext cx="10058400" cy="978408"/>
          </a:xfrm>
        </p:spPr>
        <p:txBody>
          <a:bodyPr/>
          <a:lstStyle/>
          <a:p>
            <a:r>
              <a:rPr lang="en-US" dirty="0">
                <a:solidFill>
                  <a:srgbClr val="FF0000"/>
                </a:solidFill>
              </a:rPr>
              <a:t>HMAC STRUCTURE</a:t>
            </a:r>
            <a:endParaRPr lang="en-IN" dirty="0">
              <a:solidFill>
                <a:srgbClr val="FF0000"/>
              </a:solidFill>
            </a:endParaRPr>
          </a:p>
        </p:txBody>
      </p:sp>
      <p:pic>
        <p:nvPicPr>
          <p:cNvPr id="1026" name="Picture 2" descr="MAC-based on Hash Function (HMAC) in Crypt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752" y="616448"/>
            <a:ext cx="5812971" cy="576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5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006" y="210312"/>
            <a:ext cx="10644922" cy="1030659"/>
          </a:xfrm>
        </p:spPr>
        <p:txBody>
          <a:bodyPr>
            <a:normAutofit/>
          </a:bodyPr>
          <a:lstStyle/>
          <a:p>
            <a:r>
              <a:rPr lang="en-IN" sz="3600" b="1" dirty="0">
                <a:solidFill>
                  <a:srgbClr val="FF0000"/>
                </a:solidFill>
              </a:rPr>
              <a:t>Authentication Using Conventional Encryption</a:t>
            </a:r>
            <a:endParaRPr lang="en-IN" sz="3600" dirty="0">
              <a:solidFill>
                <a:srgbClr val="FF0000"/>
              </a:solidFill>
            </a:endParaRPr>
          </a:p>
        </p:txBody>
      </p:sp>
      <p:sp>
        <p:nvSpPr>
          <p:cNvPr id="3" name="Content Placeholder 2"/>
          <p:cNvSpPr>
            <a:spLocks noGrp="1"/>
          </p:cNvSpPr>
          <p:nvPr>
            <p:ph idx="1"/>
          </p:nvPr>
        </p:nvSpPr>
        <p:spPr>
          <a:xfrm>
            <a:off x="209007" y="1240971"/>
            <a:ext cx="11443062" cy="4931229"/>
          </a:xfrm>
        </p:spPr>
        <p:txBody>
          <a:bodyPr>
            <a:noAutofit/>
          </a:bodyPr>
          <a:lstStyle/>
          <a:p>
            <a:pPr>
              <a:lnSpc>
                <a:spcPct val="150000"/>
              </a:lnSpc>
            </a:pPr>
            <a:r>
              <a:rPr lang="en-US" sz="2400" dirty="0"/>
              <a:t>To perform authentication simply by the use of symmetric encryption. If we assume that only the sender and receiver share a key (which is as it should be), then only the genuine sender would be able to encrypt a message successfully for the other participant, provided the receiver can recognize a valid message. Furthermore, if the message includes an error-detection code and a sequence number, the receiver is assured that no alterations have been made and that sequencing is proper. If the message also includes a timestamp, the receiver is assured that the message has not been delayed beyond that normally expected for </a:t>
            </a:r>
            <a:r>
              <a:rPr lang="en-IN" sz="2400" dirty="0"/>
              <a:t>network transit.</a:t>
            </a:r>
          </a:p>
        </p:txBody>
      </p:sp>
    </p:spTree>
    <p:extLst>
      <p:ext uri="{BB962C8B-B14F-4D97-AF65-F5344CB8AC3E}">
        <p14:creationId xmlns:p14="http://schemas.microsoft.com/office/powerpoint/2010/main" val="4884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79" y="165664"/>
            <a:ext cx="10058400" cy="926157"/>
          </a:xfrm>
        </p:spPr>
        <p:txBody>
          <a:bodyPr/>
          <a:lstStyle/>
          <a:p>
            <a:r>
              <a:rPr lang="en-US" dirty="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128873" y="777923"/>
            <a:ext cx="11743509" cy="5431809"/>
          </a:xfrm>
        </p:spPr>
        <p:txBody>
          <a:bodyPr>
            <a:noAutofit/>
          </a:bodyPr>
          <a:lstStyle/>
          <a:p>
            <a:pPr marL="531813" lvl="5" indent="0">
              <a:lnSpc>
                <a:spcPct val="150000"/>
              </a:lnSpc>
              <a:buNone/>
            </a:pPr>
            <a:r>
              <a:rPr lang="en-US" sz="2400" i="1" dirty="0"/>
              <a:t>b = </a:t>
            </a:r>
            <a:r>
              <a:rPr lang="en-US" sz="2400" dirty="0"/>
              <a:t>number of bits in a block</a:t>
            </a:r>
          </a:p>
          <a:p>
            <a:pPr marL="531813" lvl="5" indent="0">
              <a:lnSpc>
                <a:spcPct val="150000"/>
              </a:lnSpc>
              <a:buNone/>
            </a:pPr>
            <a:r>
              <a:rPr lang="en-US" sz="2400" i="1" dirty="0"/>
              <a:t>n = </a:t>
            </a:r>
            <a:r>
              <a:rPr lang="en-US" sz="2400" dirty="0"/>
              <a:t>length of hash code produced by embedded hash function</a:t>
            </a:r>
          </a:p>
          <a:p>
            <a:pPr marL="531813" lvl="5" indent="0">
              <a:lnSpc>
                <a:spcPct val="150000"/>
              </a:lnSpc>
              <a:buNone/>
            </a:pPr>
            <a:r>
              <a:rPr lang="en-US" sz="2400" i="1" dirty="0"/>
              <a:t>K = </a:t>
            </a:r>
            <a:r>
              <a:rPr lang="en-US" sz="2400" dirty="0"/>
              <a:t>secret key; if key length is greater than </a:t>
            </a:r>
            <a:r>
              <a:rPr lang="en-US" sz="2400" i="1" dirty="0"/>
              <a:t>b</a:t>
            </a:r>
            <a:r>
              <a:rPr lang="en-US" sz="2400" dirty="0"/>
              <a:t>, the key is input to the hash function to produce an </a:t>
            </a:r>
            <a:r>
              <a:rPr lang="en-US" sz="2400" i="1" dirty="0"/>
              <a:t>n</a:t>
            </a:r>
            <a:r>
              <a:rPr lang="en-US" sz="2400" dirty="0"/>
              <a:t>-bit key; recommended length is &gt; </a:t>
            </a:r>
            <a:r>
              <a:rPr lang="en-US" sz="2400" i="1" dirty="0"/>
              <a:t>n</a:t>
            </a:r>
          </a:p>
          <a:p>
            <a:pPr marL="531813" lvl="5" indent="0">
              <a:lnSpc>
                <a:spcPct val="150000"/>
              </a:lnSpc>
              <a:buNone/>
            </a:pPr>
            <a:r>
              <a:rPr lang="en-US" sz="2400" dirty="0"/>
              <a:t>K</a:t>
            </a:r>
            <a:r>
              <a:rPr lang="en-US" sz="2400" baseline="30000" dirty="0"/>
              <a:t>+</a:t>
            </a:r>
            <a:r>
              <a:rPr lang="en-US" sz="2400" i="1" dirty="0"/>
              <a:t> = K </a:t>
            </a:r>
            <a:r>
              <a:rPr lang="en-US" sz="2400" dirty="0"/>
              <a:t>padded with zeros on the left so that the result is </a:t>
            </a:r>
            <a:r>
              <a:rPr lang="en-US" sz="2400" i="1" dirty="0"/>
              <a:t>b </a:t>
            </a:r>
            <a:r>
              <a:rPr lang="en-US" sz="2400" dirty="0"/>
              <a:t>bits in length</a:t>
            </a:r>
          </a:p>
          <a:p>
            <a:pPr marL="531813" lvl="5" indent="0">
              <a:lnSpc>
                <a:spcPct val="150000"/>
              </a:lnSpc>
              <a:buNone/>
            </a:pPr>
            <a:r>
              <a:rPr lang="en-US" sz="2400" dirty="0"/>
              <a:t>ipad =  00110110 (36 in hexadecimal) repeated </a:t>
            </a:r>
            <a:r>
              <a:rPr lang="en-US" sz="2400" i="1" dirty="0"/>
              <a:t>b</a:t>
            </a:r>
            <a:r>
              <a:rPr lang="en-US" sz="2400" dirty="0"/>
              <a:t>/8 times</a:t>
            </a:r>
          </a:p>
          <a:p>
            <a:pPr marL="531813" lvl="5" indent="0">
              <a:lnSpc>
                <a:spcPct val="150000"/>
              </a:lnSpc>
              <a:buNone/>
            </a:pPr>
            <a:r>
              <a:rPr lang="en-US" sz="2400" dirty="0"/>
              <a:t>opad = 01011100 (5C in hexadecimal) repeated </a:t>
            </a:r>
            <a:r>
              <a:rPr lang="en-US" sz="2400" i="1" dirty="0"/>
              <a:t>b</a:t>
            </a:r>
            <a:r>
              <a:rPr lang="en-US" sz="2400" dirty="0"/>
              <a:t>/8 times</a:t>
            </a:r>
          </a:p>
          <a:p>
            <a:pPr marL="1417120" lvl="5" indent="0">
              <a:lnSpc>
                <a:spcPct val="150000"/>
              </a:lnSpc>
              <a:buNone/>
            </a:pPr>
            <a:r>
              <a:rPr lang="en-US" sz="2400" dirty="0"/>
              <a:t>Then HMAC can be expressed as</a:t>
            </a:r>
          </a:p>
          <a:p>
            <a:pPr marL="1417120" lvl="5" indent="0">
              <a:lnSpc>
                <a:spcPct val="150000"/>
              </a:lnSpc>
              <a:buNone/>
            </a:pPr>
            <a:r>
              <a:rPr lang="pt-BR" sz="2800" b="1" dirty="0"/>
              <a:t>HMAC(</a:t>
            </a:r>
            <a:r>
              <a:rPr lang="pt-BR" sz="2800" b="1" i="1" dirty="0"/>
              <a:t>K</a:t>
            </a:r>
            <a:r>
              <a:rPr lang="pt-BR" sz="2800" b="1" dirty="0"/>
              <a:t>,</a:t>
            </a:r>
            <a:r>
              <a:rPr lang="pt-BR" sz="2800" b="1" i="1" dirty="0"/>
              <a:t>M</a:t>
            </a:r>
            <a:r>
              <a:rPr lang="pt-BR" sz="2800" b="1" dirty="0"/>
              <a:t>) =  H[(</a:t>
            </a:r>
            <a:r>
              <a:rPr lang="en-US" sz="2800" b="1" dirty="0"/>
              <a:t>K</a:t>
            </a:r>
            <a:r>
              <a:rPr lang="en-US" sz="2800" b="1" baseline="30000" dirty="0"/>
              <a:t>+ </a:t>
            </a:r>
            <a:r>
              <a:rPr lang="en-IN" sz="2800" b="1" dirty="0"/>
              <a:t>⊕ </a:t>
            </a:r>
            <a:r>
              <a:rPr lang="pt-BR" sz="2800" b="1" dirty="0"/>
              <a:t>opad) </a:t>
            </a:r>
            <a:r>
              <a:rPr lang="en-IN" sz="2800" b="1" dirty="0"/>
              <a:t>||</a:t>
            </a:r>
            <a:r>
              <a:rPr lang="pt-BR" sz="2800" b="1" dirty="0"/>
              <a:t> H[(</a:t>
            </a:r>
            <a:r>
              <a:rPr lang="en-US" sz="2800" b="1" dirty="0"/>
              <a:t>K</a:t>
            </a:r>
            <a:r>
              <a:rPr lang="en-US" sz="2800" b="1" baseline="30000" dirty="0"/>
              <a:t>+  </a:t>
            </a:r>
            <a:r>
              <a:rPr lang="en-IN" sz="2800" b="1" dirty="0"/>
              <a:t>⊕</a:t>
            </a:r>
            <a:r>
              <a:rPr lang="pt-BR" sz="2800" b="1" dirty="0"/>
              <a:t>ipad) </a:t>
            </a:r>
            <a:r>
              <a:rPr lang="en-IN" sz="2800" b="1" dirty="0"/>
              <a:t>||</a:t>
            </a:r>
            <a:r>
              <a:rPr lang="pt-BR" sz="2800" b="1" dirty="0"/>
              <a:t> </a:t>
            </a:r>
            <a:r>
              <a:rPr lang="pt-BR" sz="2800" b="1" i="1" dirty="0"/>
              <a:t>M</a:t>
            </a:r>
            <a:r>
              <a:rPr lang="pt-BR" sz="2800" b="1" dirty="0"/>
              <a:t>]]</a:t>
            </a:r>
            <a:endParaRPr lang="en-IN" sz="2800" b="1" dirty="0"/>
          </a:p>
        </p:txBody>
      </p:sp>
    </p:spTree>
    <p:extLst>
      <p:ext uri="{BB962C8B-B14F-4D97-AF65-F5344CB8AC3E}">
        <p14:creationId xmlns:p14="http://schemas.microsoft.com/office/powerpoint/2010/main" val="2933514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79" y="129791"/>
            <a:ext cx="10058400" cy="893792"/>
          </a:xfrm>
        </p:spPr>
        <p:txBody>
          <a:bodyPr/>
          <a:lstStyle/>
          <a:p>
            <a:r>
              <a:rPr lang="en-US" dirty="0">
                <a:solidFill>
                  <a:srgbClr val="FF0000"/>
                </a:solidFill>
              </a:rPr>
              <a:t>ALGORITHM</a:t>
            </a:r>
            <a:endParaRPr lang="en-IN" dirty="0">
              <a:solidFill>
                <a:srgbClr val="FF0000"/>
              </a:solidFill>
            </a:endParaRPr>
          </a:p>
        </p:txBody>
      </p:sp>
      <p:sp>
        <p:nvSpPr>
          <p:cNvPr id="3" name="Content Placeholder 2"/>
          <p:cNvSpPr>
            <a:spLocks noGrp="1"/>
          </p:cNvSpPr>
          <p:nvPr>
            <p:ph idx="1"/>
          </p:nvPr>
        </p:nvSpPr>
        <p:spPr>
          <a:xfrm>
            <a:off x="578530" y="1419367"/>
            <a:ext cx="11158545" cy="4793776"/>
          </a:xfrm>
        </p:spPr>
        <p:txBody>
          <a:bodyPr>
            <a:normAutofit/>
          </a:bodyPr>
          <a:lstStyle/>
          <a:p>
            <a:pPr>
              <a:lnSpc>
                <a:spcPct val="150000"/>
              </a:lnSpc>
              <a:buFont typeface="Wingdings" panose="05000000000000000000" pitchFamily="2" charset="2"/>
              <a:buChar char="Ø"/>
            </a:pPr>
            <a:r>
              <a:rPr lang="en-US" b="1" dirty="0"/>
              <a:t> </a:t>
            </a:r>
            <a:r>
              <a:rPr lang="en-US" dirty="0"/>
              <a:t>Append zeros to the left end of </a:t>
            </a:r>
            <a:r>
              <a:rPr lang="en-US" i="1" dirty="0"/>
              <a:t>K </a:t>
            </a:r>
            <a:r>
              <a:rPr lang="en-US" dirty="0"/>
              <a:t>to create a </a:t>
            </a:r>
            <a:r>
              <a:rPr lang="en-US" i="1" dirty="0"/>
              <a:t>b</a:t>
            </a:r>
            <a:r>
              <a:rPr lang="en-US" dirty="0"/>
              <a:t>-bit string </a:t>
            </a:r>
            <a:r>
              <a:rPr lang="en-US" i="1" dirty="0"/>
              <a:t>K </a:t>
            </a:r>
            <a:r>
              <a:rPr lang="en-US" dirty="0"/>
              <a:t>(e.g., if </a:t>
            </a:r>
            <a:r>
              <a:rPr lang="en-US" i="1" dirty="0"/>
              <a:t>K </a:t>
            </a:r>
            <a:r>
              <a:rPr lang="en-US" dirty="0"/>
              <a:t>is of length 160 bits and </a:t>
            </a:r>
            <a:r>
              <a:rPr lang="en-US" i="1" dirty="0"/>
              <a:t>b =  </a:t>
            </a:r>
            <a:r>
              <a:rPr lang="en-US" dirty="0"/>
              <a:t>512, then </a:t>
            </a:r>
            <a:r>
              <a:rPr lang="en-US" i="1" dirty="0"/>
              <a:t>K </a:t>
            </a:r>
            <a:r>
              <a:rPr lang="en-US" dirty="0"/>
              <a:t>will be appended with 44 zero bytes).</a:t>
            </a:r>
          </a:p>
          <a:p>
            <a:pPr>
              <a:lnSpc>
                <a:spcPct val="150000"/>
              </a:lnSpc>
              <a:buFont typeface="Wingdings" panose="05000000000000000000" pitchFamily="2" charset="2"/>
              <a:buChar char="Ø"/>
            </a:pPr>
            <a:r>
              <a:rPr lang="en-US" b="1" dirty="0"/>
              <a:t> </a:t>
            </a:r>
            <a:r>
              <a:rPr lang="en-US" dirty="0"/>
              <a:t>XOR (bitwise exclusive-OR) </a:t>
            </a:r>
            <a:r>
              <a:rPr lang="en-US" i="1" dirty="0"/>
              <a:t>K </a:t>
            </a:r>
            <a:r>
              <a:rPr lang="en-US" dirty="0"/>
              <a:t>with ipad to produce the </a:t>
            </a:r>
            <a:r>
              <a:rPr lang="en-US" i="1" dirty="0"/>
              <a:t>b</a:t>
            </a:r>
            <a:r>
              <a:rPr lang="en-US" dirty="0"/>
              <a:t>-bit block </a:t>
            </a:r>
            <a:r>
              <a:rPr lang="en-US" i="1" dirty="0"/>
              <a:t>Si </a:t>
            </a:r>
            <a:r>
              <a:rPr lang="en-US" dirty="0"/>
              <a:t>+ .</a:t>
            </a:r>
          </a:p>
          <a:p>
            <a:pPr>
              <a:lnSpc>
                <a:spcPct val="150000"/>
              </a:lnSpc>
              <a:buFont typeface="Wingdings" panose="05000000000000000000" pitchFamily="2" charset="2"/>
              <a:buChar char="Ø"/>
            </a:pPr>
            <a:r>
              <a:rPr lang="en-IN" dirty="0"/>
              <a:t>Append </a:t>
            </a:r>
            <a:r>
              <a:rPr lang="en-IN" i="1" dirty="0"/>
              <a:t>M </a:t>
            </a:r>
            <a:r>
              <a:rPr lang="en-IN" dirty="0"/>
              <a:t>to </a:t>
            </a:r>
            <a:r>
              <a:rPr lang="en-IN" i="1" dirty="0"/>
              <a:t>Si.</a:t>
            </a:r>
          </a:p>
          <a:p>
            <a:pPr>
              <a:lnSpc>
                <a:spcPct val="150000"/>
              </a:lnSpc>
              <a:buFont typeface="Wingdings" panose="05000000000000000000" pitchFamily="2" charset="2"/>
              <a:buChar char="Ø"/>
            </a:pPr>
            <a:r>
              <a:rPr lang="en-US" dirty="0"/>
              <a:t>Apply H to the stream generated in step 3.</a:t>
            </a:r>
          </a:p>
          <a:p>
            <a:pPr>
              <a:lnSpc>
                <a:spcPct val="150000"/>
              </a:lnSpc>
              <a:buFont typeface="Wingdings" panose="05000000000000000000" pitchFamily="2" charset="2"/>
              <a:buChar char="Ø"/>
            </a:pPr>
            <a:r>
              <a:rPr lang="en-US" dirty="0"/>
              <a:t>XOR K</a:t>
            </a:r>
            <a:r>
              <a:rPr lang="en-US" baseline="30000" dirty="0"/>
              <a:t>+</a:t>
            </a:r>
            <a:r>
              <a:rPr lang="en-US" i="1" dirty="0"/>
              <a:t> </a:t>
            </a:r>
            <a:r>
              <a:rPr lang="en-US" dirty="0"/>
              <a:t>with opad to produce the </a:t>
            </a:r>
            <a:r>
              <a:rPr lang="en-US" i="1" dirty="0"/>
              <a:t>b</a:t>
            </a:r>
            <a:r>
              <a:rPr lang="en-US" dirty="0"/>
              <a:t>-bit block S</a:t>
            </a:r>
            <a:r>
              <a:rPr lang="en-US" baseline="-25000" dirty="0"/>
              <a:t>0</a:t>
            </a:r>
            <a:r>
              <a:rPr lang="en-IN" dirty="0"/>
              <a:t>.</a:t>
            </a:r>
            <a:endParaRPr lang="en-US" dirty="0"/>
          </a:p>
          <a:p>
            <a:pPr>
              <a:lnSpc>
                <a:spcPct val="150000"/>
              </a:lnSpc>
              <a:buFont typeface="Wingdings" panose="05000000000000000000" pitchFamily="2" charset="2"/>
              <a:buChar char="Ø"/>
            </a:pPr>
            <a:r>
              <a:rPr lang="en-US" dirty="0"/>
              <a:t>Append the hash result from step 4 to S</a:t>
            </a:r>
            <a:r>
              <a:rPr lang="en-US" baseline="-25000" dirty="0"/>
              <a:t>0.</a:t>
            </a:r>
            <a:endParaRPr lang="en-US" dirty="0"/>
          </a:p>
          <a:p>
            <a:pPr>
              <a:lnSpc>
                <a:spcPct val="150000"/>
              </a:lnSpc>
              <a:buFont typeface="Wingdings" panose="05000000000000000000" pitchFamily="2" charset="2"/>
              <a:buChar char="Ø"/>
            </a:pPr>
            <a:r>
              <a:rPr lang="en-US" dirty="0"/>
              <a:t>Apply H to the stream generated in step 6 and output the result.</a:t>
            </a:r>
            <a:endParaRPr lang="en-IN" dirty="0"/>
          </a:p>
        </p:txBody>
      </p:sp>
    </p:spTree>
    <p:extLst>
      <p:ext uri="{BB962C8B-B14F-4D97-AF65-F5344CB8AC3E}">
        <p14:creationId xmlns:p14="http://schemas.microsoft.com/office/powerpoint/2010/main" val="18758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78" y="198029"/>
            <a:ext cx="10058400" cy="975678"/>
          </a:xfrm>
        </p:spPr>
        <p:txBody>
          <a:bodyPr/>
          <a:lstStyle/>
          <a:p>
            <a:r>
              <a:rPr lang="en-IN" dirty="0">
                <a:solidFill>
                  <a:srgbClr val="FF0000"/>
                </a:solidFill>
              </a:rPr>
              <a:t>Public Key Cryptography principles</a:t>
            </a:r>
          </a:p>
        </p:txBody>
      </p:sp>
      <p:sp>
        <p:nvSpPr>
          <p:cNvPr id="3" name="Content Placeholder 2"/>
          <p:cNvSpPr>
            <a:spLocks noGrp="1"/>
          </p:cNvSpPr>
          <p:nvPr>
            <p:ph idx="1"/>
          </p:nvPr>
        </p:nvSpPr>
        <p:spPr>
          <a:xfrm>
            <a:off x="504967" y="1173707"/>
            <a:ext cx="11546006" cy="5500047"/>
          </a:xfrm>
        </p:spPr>
        <p:txBody>
          <a:bodyPr>
            <a:normAutofit fontScale="92500"/>
          </a:bodyPr>
          <a:lstStyle/>
          <a:p>
            <a:pPr marL="0" indent="0">
              <a:lnSpc>
                <a:spcPct val="150000"/>
              </a:lnSpc>
              <a:buNone/>
            </a:pPr>
            <a:r>
              <a:rPr lang="en-US" dirty="0"/>
              <a:t>A public-key encryption scheme has six ingredients </a:t>
            </a:r>
          </a:p>
          <a:p>
            <a:pPr marL="0" indent="0">
              <a:lnSpc>
                <a:spcPct val="150000"/>
              </a:lnSpc>
              <a:buNone/>
            </a:pPr>
            <a:r>
              <a:rPr lang="en-US" b="1" dirty="0"/>
              <a:t>Plaintext: </a:t>
            </a:r>
            <a:r>
              <a:rPr lang="en-US" dirty="0"/>
              <a:t>This is the readable message or data that is fed into the algorithm </a:t>
            </a:r>
            <a:r>
              <a:rPr lang="en-IN" dirty="0"/>
              <a:t>as input.</a:t>
            </a:r>
          </a:p>
          <a:p>
            <a:pPr marL="0" indent="0">
              <a:lnSpc>
                <a:spcPct val="150000"/>
              </a:lnSpc>
              <a:buNone/>
            </a:pPr>
            <a:r>
              <a:rPr lang="en-IN" b="1" dirty="0"/>
              <a:t>Encryption algorithm: The</a:t>
            </a:r>
            <a:r>
              <a:rPr lang="en-IN" dirty="0"/>
              <a:t> encryption algorithm performs various transformations on the plaintext.</a:t>
            </a:r>
          </a:p>
          <a:p>
            <a:pPr marL="0" indent="0">
              <a:lnSpc>
                <a:spcPct val="150000"/>
              </a:lnSpc>
              <a:buNone/>
            </a:pPr>
            <a:r>
              <a:rPr lang="en-US" b="1" dirty="0"/>
              <a:t>Public and private key: </a:t>
            </a:r>
            <a:r>
              <a:rPr lang="en-US" dirty="0"/>
              <a:t>This is a pair of keys that have been selected so that if one is used for encryption, the other is used for decryption. The exact transformations performed by the encryption algorithm depend on the public or private key that is provided as input.</a:t>
            </a:r>
          </a:p>
          <a:p>
            <a:pPr marL="0" indent="0">
              <a:lnSpc>
                <a:spcPct val="150000"/>
              </a:lnSpc>
              <a:buNone/>
            </a:pPr>
            <a:r>
              <a:rPr lang="en-US" b="1" dirty="0"/>
              <a:t>Cipher text: </a:t>
            </a:r>
            <a:r>
              <a:rPr lang="en-US" dirty="0"/>
              <a:t>This is the scrambled message produced as output. It depends on the plaintext and the key. For a given message, two different keys will produce </a:t>
            </a:r>
            <a:r>
              <a:rPr lang="en-IN" dirty="0"/>
              <a:t>two different cipher texts.</a:t>
            </a:r>
          </a:p>
          <a:p>
            <a:pPr marL="0" indent="0">
              <a:lnSpc>
                <a:spcPct val="150000"/>
              </a:lnSpc>
              <a:buNone/>
            </a:pPr>
            <a:r>
              <a:rPr lang="en-US" b="1" dirty="0"/>
              <a:t>Decryption algorithm: </a:t>
            </a:r>
            <a:r>
              <a:rPr lang="en-US" dirty="0"/>
              <a:t>This algorithm accepts the cipher text and the matching key and produces the original plaintext.</a:t>
            </a:r>
            <a:endParaRPr lang="en-IN" dirty="0"/>
          </a:p>
        </p:txBody>
      </p:sp>
    </p:spTree>
    <p:extLst>
      <p:ext uri="{BB962C8B-B14F-4D97-AF65-F5344CB8AC3E}">
        <p14:creationId xmlns:p14="http://schemas.microsoft.com/office/powerpoint/2010/main" val="2309079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914" y="266268"/>
            <a:ext cx="10058400" cy="757314"/>
          </a:xfrm>
        </p:spPr>
        <p:txBody>
          <a:bodyPr>
            <a:normAutofit fontScale="90000"/>
          </a:bodyPr>
          <a:lstStyle/>
          <a:p>
            <a:r>
              <a:rPr lang="en-US" dirty="0">
                <a:solidFill>
                  <a:srgbClr val="FF0000"/>
                </a:solidFill>
              </a:rPr>
              <a:t>CONTD…</a:t>
            </a:r>
            <a:endParaRPr lang="en-IN" dirty="0">
              <a:solidFill>
                <a:srgbClr val="FF0000"/>
              </a:solidFill>
            </a:endParaRPr>
          </a:p>
        </p:txBody>
      </p:sp>
      <p:pic>
        <p:nvPicPr>
          <p:cNvPr id="4100" name="Picture 4" descr="Encryption &amp; Data Security: Public Key Encryption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493" y="1665027"/>
            <a:ext cx="9225886" cy="441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925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221" y="252620"/>
            <a:ext cx="10058400" cy="934735"/>
          </a:xfrm>
        </p:spPr>
        <p:txBody>
          <a:bodyPr/>
          <a:lstStyle/>
          <a:p>
            <a:r>
              <a:rPr lang="en-US" dirty="0">
                <a:solidFill>
                  <a:srgbClr val="FF0000"/>
                </a:solidFill>
              </a:rPr>
              <a:t>CONTD…</a:t>
            </a:r>
            <a:endParaRPr lang="en-IN" dirty="0">
              <a:solidFill>
                <a:srgbClr val="FF0000"/>
              </a:solidFill>
            </a:endParaRPr>
          </a:p>
        </p:txBody>
      </p:sp>
      <p:pic>
        <p:nvPicPr>
          <p:cNvPr id="2052" name="Picture 4" descr="Principles of Public-Key Cryptosystems and its Applications, Requirements,  Crypt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697" y="1392073"/>
            <a:ext cx="10072046" cy="495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75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16" y="198029"/>
            <a:ext cx="10058400" cy="1057565"/>
          </a:xfrm>
        </p:spPr>
        <p:txBody>
          <a:bodyPr/>
          <a:lstStyle/>
          <a:p>
            <a:r>
              <a:rPr lang="en-US" dirty="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464023" y="1050878"/>
            <a:ext cx="11491415" cy="5568286"/>
          </a:xfrm>
        </p:spPr>
        <p:txBody>
          <a:bodyPr>
            <a:normAutofit/>
          </a:bodyPr>
          <a:lstStyle/>
          <a:p>
            <a:pPr marL="0" indent="0">
              <a:lnSpc>
                <a:spcPct val="150000"/>
              </a:lnSpc>
              <a:buNone/>
            </a:pPr>
            <a:r>
              <a:rPr lang="en-US" dirty="0"/>
              <a:t>The essential steps are the following:</a:t>
            </a:r>
          </a:p>
          <a:p>
            <a:pPr>
              <a:lnSpc>
                <a:spcPct val="150000"/>
              </a:lnSpc>
              <a:buFont typeface="Wingdings" panose="05000000000000000000" pitchFamily="2" charset="2"/>
              <a:buChar char="Ø"/>
            </a:pPr>
            <a:r>
              <a:rPr lang="en-US" dirty="0"/>
              <a:t>Each user generates a pair of keys to be used for the encryption and decryption </a:t>
            </a:r>
            <a:r>
              <a:rPr lang="en-IN" dirty="0"/>
              <a:t>of messages.</a:t>
            </a:r>
          </a:p>
          <a:p>
            <a:pPr>
              <a:lnSpc>
                <a:spcPct val="150000"/>
              </a:lnSpc>
              <a:buFont typeface="Wingdings" panose="05000000000000000000" pitchFamily="2" charset="2"/>
              <a:buChar char="Ø"/>
            </a:pPr>
            <a:r>
              <a:rPr lang="en-US" dirty="0"/>
              <a:t>Each user places one of the two keys in a public register or other accessible file.</a:t>
            </a:r>
          </a:p>
          <a:p>
            <a:pPr>
              <a:lnSpc>
                <a:spcPct val="150000"/>
              </a:lnSpc>
              <a:buFont typeface="Wingdings" panose="05000000000000000000" pitchFamily="2" charset="2"/>
              <a:buChar char="Ø"/>
            </a:pPr>
            <a:r>
              <a:rPr lang="en-US" dirty="0"/>
              <a:t>This is the public key. The companion key is kept private. Each user maintains a collection of public keys obtained from others.</a:t>
            </a:r>
          </a:p>
          <a:p>
            <a:pPr>
              <a:lnSpc>
                <a:spcPct val="150000"/>
              </a:lnSpc>
              <a:buFont typeface="Wingdings" panose="05000000000000000000" pitchFamily="2" charset="2"/>
              <a:buChar char="Ø"/>
            </a:pPr>
            <a:r>
              <a:rPr lang="en-US" dirty="0"/>
              <a:t>If Bob wishes to send a private message to Alice, Bob encrypts the message using</a:t>
            </a:r>
          </a:p>
          <a:p>
            <a:pPr>
              <a:lnSpc>
                <a:spcPct val="150000"/>
              </a:lnSpc>
              <a:buFont typeface="Wingdings" panose="05000000000000000000" pitchFamily="2" charset="2"/>
              <a:buChar char="Ø"/>
            </a:pPr>
            <a:r>
              <a:rPr lang="en-IN" dirty="0"/>
              <a:t>Alice’s public key.</a:t>
            </a:r>
          </a:p>
          <a:p>
            <a:pPr>
              <a:lnSpc>
                <a:spcPct val="150000"/>
              </a:lnSpc>
              <a:buFont typeface="Wingdings" panose="05000000000000000000" pitchFamily="2" charset="2"/>
              <a:buChar char="Ø"/>
            </a:pPr>
            <a:r>
              <a:rPr lang="en-US" dirty="0"/>
              <a:t>When Alice receives the message, she decrypts it using her private key. No other recipient can decrypt the message because only Alice knows Alice’s private </a:t>
            </a:r>
            <a:r>
              <a:rPr lang="en-IN" dirty="0"/>
              <a:t>key.</a:t>
            </a:r>
          </a:p>
        </p:txBody>
      </p:sp>
    </p:spTree>
    <p:extLst>
      <p:ext uri="{BB962C8B-B14F-4D97-AF65-F5344CB8AC3E}">
        <p14:creationId xmlns:p14="http://schemas.microsoft.com/office/powerpoint/2010/main" val="1126369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8" y="170733"/>
            <a:ext cx="11395880" cy="1016622"/>
          </a:xfrm>
        </p:spPr>
        <p:txBody>
          <a:bodyPr>
            <a:normAutofit/>
          </a:bodyPr>
          <a:lstStyle/>
          <a:p>
            <a:r>
              <a:rPr lang="en-IN" sz="4800" b="1" dirty="0">
                <a:solidFill>
                  <a:srgbClr val="FF0000"/>
                </a:solidFill>
              </a:rPr>
              <a:t>PUBLIC-KEY CRYPTOGRAPHY ALGORITHMS</a:t>
            </a:r>
            <a:endParaRPr lang="en-IN" sz="4800" dirty="0">
              <a:solidFill>
                <a:srgbClr val="FF0000"/>
              </a:solidFill>
            </a:endParaRPr>
          </a:p>
        </p:txBody>
      </p:sp>
      <p:sp>
        <p:nvSpPr>
          <p:cNvPr id="3" name="Content Placeholder 2"/>
          <p:cNvSpPr>
            <a:spLocks noGrp="1"/>
          </p:cNvSpPr>
          <p:nvPr>
            <p:ph idx="1"/>
          </p:nvPr>
        </p:nvSpPr>
        <p:spPr>
          <a:xfrm>
            <a:off x="559558" y="1187355"/>
            <a:ext cx="11436823" cy="5445457"/>
          </a:xfrm>
        </p:spPr>
        <p:txBody>
          <a:bodyPr>
            <a:normAutofit/>
          </a:bodyPr>
          <a:lstStyle/>
          <a:p>
            <a:pPr>
              <a:lnSpc>
                <a:spcPct val="150000"/>
              </a:lnSpc>
            </a:pPr>
            <a:r>
              <a:rPr lang="en-US" b="1" dirty="0"/>
              <a:t>RSA </a:t>
            </a:r>
            <a:r>
              <a:rPr lang="en-US" dirty="0"/>
              <a:t>is a block cipher in which the plaintext and cipher text are integers between 0 and </a:t>
            </a:r>
            <a:r>
              <a:rPr lang="en-US" i="1" dirty="0"/>
              <a:t>n - </a:t>
            </a:r>
            <a:r>
              <a:rPr lang="en-US" dirty="0"/>
              <a:t>1 for some </a:t>
            </a:r>
            <a:r>
              <a:rPr lang="en-US" i="1" dirty="0"/>
              <a:t>n.</a:t>
            </a:r>
          </a:p>
          <a:p>
            <a:pPr>
              <a:lnSpc>
                <a:spcPct val="150000"/>
              </a:lnSpc>
            </a:pPr>
            <a:r>
              <a:rPr lang="en-US" dirty="0"/>
              <a:t>Encryption and decryption are of the following form period for some plaintext</a:t>
            </a:r>
          </a:p>
          <a:p>
            <a:pPr marL="0" indent="0">
              <a:lnSpc>
                <a:spcPct val="150000"/>
              </a:lnSpc>
              <a:buNone/>
            </a:pPr>
            <a:r>
              <a:rPr lang="en-US" dirty="0"/>
              <a:t>   block </a:t>
            </a:r>
            <a:r>
              <a:rPr lang="en-US" i="1" dirty="0"/>
              <a:t>M </a:t>
            </a:r>
            <a:r>
              <a:rPr lang="en-US" dirty="0"/>
              <a:t>and cipher text block </a:t>
            </a:r>
            <a:r>
              <a:rPr lang="en-US" i="1" dirty="0"/>
              <a:t>C</a:t>
            </a:r>
            <a:r>
              <a:rPr lang="en-US" dirty="0"/>
              <a:t>:</a:t>
            </a:r>
          </a:p>
          <a:p>
            <a:pPr marL="0" indent="0">
              <a:lnSpc>
                <a:spcPct val="150000"/>
              </a:lnSpc>
              <a:buNone/>
            </a:pPr>
            <a:r>
              <a:rPr lang="en-IN" i="1" dirty="0"/>
              <a:t>		</a:t>
            </a:r>
            <a:r>
              <a:rPr lang="en-IN" sz="2800" b="1" i="1" dirty="0"/>
              <a:t>C  = M</a:t>
            </a:r>
            <a:r>
              <a:rPr lang="en-IN" sz="2800" b="1" i="1" baseline="30000" dirty="0"/>
              <a:t>e</a:t>
            </a:r>
            <a:r>
              <a:rPr lang="en-IN" sz="2800" b="1" i="1" dirty="0"/>
              <a:t> </a:t>
            </a:r>
            <a:r>
              <a:rPr lang="en-IN" sz="2800" b="1" dirty="0"/>
              <a:t>mod </a:t>
            </a:r>
            <a:r>
              <a:rPr lang="en-IN" sz="2800" b="1" i="1" dirty="0"/>
              <a:t>n</a:t>
            </a:r>
            <a:endParaRPr lang="en-IN" sz="2800" b="1" dirty="0"/>
          </a:p>
          <a:p>
            <a:pPr marL="0" indent="0">
              <a:lnSpc>
                <a:spcPct val="150000"/>
              </a:lnSpc>
              <a:buNone/>
            </a:pPr>
            <a:r>
              <a:rPr lang="da-DK" sz="2800" b="1" i="1" dirty="0"/>
              <a:t>		M = C</a:t>
            </a:r>
            <a:r>
              <a:rPr lang="da-DK" sz="2800" b="1" i="1" baseline="30000" dirty="0"/>
              <a:t>d</a:t>
            </a:r>
            <a:r>
              <a:rPr lang="da-DK" sz="2800" b="1" i="1" dirty="0"/>
              <a:t> </a:t>
            </a:r>
            <a:r>
              <a:rPr lang="da-DK" sz="2800" b="1" dirty="0"/>
              <a:t>mod </a:t>
            </a:r>
            <a:r>
              <a:rPr lang="da-DK" sz="2800" b="1" i="1" dirty="0"/>
              <a:t>n </a:t>
            </a:r>
            <a:r>
              <a:rPr lang="da-DK" sz="2800" b="1" dirty="0"/>
              <a:t>(</a:t>
            </a:r>
            <a:r>
              <a:rPr lang="da-DK" sz="2800" b="1" i="1" dirty="0"/>
              <a:t>M</a:t>
            </a:r>
            <a:r>
              <a:rPr lang="da-DK" sz="2800" b="1" i="1" baseline="30000" dirty="0"/>
              <a:t>e</a:t>
            </a:r>
            <a:r>
              <a:rPr lang="da-DK" sz="2800" b="1" dirty="0"/>
              <a:t>)</a:t>
            </a:r>
            <a:r>
              <a:rPr lang="da-DK" sz="2800" b="1" i="1" baseline="30000" dirty="0"/>
              <a:t>d</a:t>
            </a:r>
            <a:r>
              <a:rPr lang="da-DK" sz="2800" b="1" i="1" dirty="0"/>
              <a:t> </a:t>
            </a:r>
            <a:r>
              <a:rPr lang="da-DK" sz="2800" b="1" dirty="0"/>
              <a:t>mod </a:t>
            </a:r>
            <a:r>
              <a:rPr lang="da-DK" sz="2800" b="1" i="1" dirty="0"/>
              <a:t>n M</a:t>
            </a:r>
            <a:r>
              <a:rPr lang="da-DK" sz="2800" b="1" i="1" baseline="30000" dirty="0"/>
              <a:t>ed</a:t>
            </a:r>
            <a:r>
              <a:rPr lang="da-DK" sz="2800" b="1" i="1" dirty="0"/>
              <a:t> </a:t>
            </a:r>
            <a:r>
              <a:rPr lang="da-DK" sz="2800" b="1" dirty="0"/>
              <a:t>mod </a:t>
            </a:r>
            <a:r>
              <a:rPr lang="da-DK" sz="2800" b="1" i="1" dirty="0"/>
              <a:t>n</a:t>
            </a:r>
          </a:p>
          <a:p>
            <a:pPr>
              <a:lnSpc>
                <a:spcPct val="150000"/>
              </a:lnSpc>
            </a:pPr>
            <a:r>
              <a:rPr lang="en-US" dirty="0"/>
              <a:t>Both sender and receiver must know the values of </a:t>
            </a:r>
            <a:r>
              <a:rPr lang="en-US" i="1" dirty="0"/>
              <a:t>n </a:t>
            </a:r>
            <a:r>
              <a:rPr lang="en-US" dirty="0"/>
              <a:t>and </a:t>
            </a:r>
            <a:r>
              <a:rPr lang="en-US" i="1" dirty="0"/>
              <a:t>e</a:t>
            </a:r>
            <a:r>
              <a:rPr lang="en-US" dirty="0"/>
              <a:t>, and only the receiver knows the value of </a:t>
            </a:r>
            <a:r>
              <a:rPr lang="en-US" i="1" dirty="0"/>
              <a:t>d. </a:t>
            </a:r>
            <a:r>
              <a:rPr lang="en-US" dirty="0"/>
              <a:t>This is a public-key encryption algorithm with a public key of </a:t>
            </a:r>
            <a:r>
              <a:rPr lang="en-US" i="1" dirty="0"/>
              <a:t>KU = </a:t>
            </a:r>
            <a:r>
              <a:rPr lang="en-US" dirty="0"/>
              <a:t>{</a:t>
            </a:r>
            <a:r>
              <a:rPr lang="en-US" i="1" dirty="0"/>
              <a:t>e</a:t>
            </a:r>
            <a:r>
              <a:rPr lang="en-US" dirty="0"/>
              <a:t>, </a:t>
            </a:r>
            <a:r>
              <a:rPr lang="en-US" i="1" dirty="0"/>
              <a:t>n</a:t>
            </a:r>
            <a:r>
              <a:rPr lang="en-US" dirty="0"/>
              <a:t>} and a private key of </a:t>
            </a:r>
            <a:r>
              <a:rPr lang="en-US" i="1" dirty="0"/>
              <a:t>KR = </a:t>
            </a:r>
            <a:r>
              <a:rPr lang="en-US" dirty="0"/>
              <a:t>{</a:t>
            </a:r>
            <a:r>
              <a:rPr lang="en-US" i="1" dirty="0"/>
              <a:t>d</a:t>
            </a:r>
            <a:r>
              <a:rPr lang="en-US" dirty="0"/>
              <a:t>, </a:t>
            </a:r>
            <a:r>
              <a:rPr lang="en-US" i="1" dirty="0"/>
              <a:t>n</a:t>
            </a:r>
            <a:r>
              <a:rPr lang="en-US" dirty="0"/>
              <a:t>}.</a:t>
            </a:r>
            <a:endParaRPr lang="en-IN" sz="2800" b="1" dirty="0"/>
          </a:p>
        </p:txBody>
      </p:sp>
    </p:spTree>
    <p:extLst>
      <p:ext uri="{BB962C8B-B14F-4D97-AF65-F5344CB8AC3E}">
        <p14:creationId xmlns:p14="http://schemas.microsoft.com/office/powerpoint/2010/main" val="2910479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221" y="198029"/>
            <a:ext cx="10058400" cy="770962"/>
          </a:xfrm>
        </p:spPr>
        <p:txBody>
          <a:bodyPr>
            <a:normAutofit fontScale="90000"/>
          </a:bodyPr>
          <a:lstStyle/>
          <a:p>
            <a:r>
              <a:rPr lang="en-US" dirty="0">
                <a:solidFill>
                  <a:srgbClr val="FF0000"/>
                </a:solidFill>
              </a:rPr>
              <a:t>ALGORITHM</a:t>
            </a:r>
            <a:endParaRPr lang="en-IN" dirty="0">
              <a:solidFill>
                <a:srgbClr val="FF0000"/>
              </a:solidFill>
            </a:endParaRPr>
          </a:p>
        </p:txBody>
      </p:sp>
      <p:pic>
        <p:nvPicPr>
          <p:cNvPr id="5124" name="Picture 4" descr="13): The RSA Algorithm.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8208" y="198029"/>
            <a:ext cx="6886670" cy="653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487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69" y="225324"/>
            <a:ext cx="10058400" cy="839201"/>
          </a:xfrm>
        </p:spPr>
        <p:txBody>
          <a:bodyPr/>
          <a:lstStyle/>
          <a:p>
            <a:r>
              <a:rPr lang="en-US" dirty="0">
                <a:solidFill>
                  <a:srgbClr val="FF0000"/>
                </a:solidFill>
              </a:rPr>
              <a:t>EXAMPLE</a:t>
            </a:r>
            <a:endParaRPr lang="en-IN" dirty="0">
              <a:solidFill>
                <a:srgbClr val="FF0000"/>
              </a:solidFill>
            </a:endParaRPr>
          </a:p>
        </p:txBody>
      </p:sp>
      <p:sp>
        <p:nvSpPr>
          <p:cNvPr id="3" name="Content Placeholder 2"/>
          <p:cNvSpPr>
            <a:spLocks noGrp="1"/>
          </p:cNvSpPr>
          <p:nvPr>
            <p:ph idx="1"/>
          </p:nvPr>
        </p:nvSpPr>
        <p:spPr>
          <a:xfrm>
            <a:off x="332869" y="1064525"/>
            <a:ext cx="11063012" cy="5107675"/>
          </a:xfrm>
        </p:spPr>
        <p:txBody>
          <a:bodyPr/>
          <a:lstStyle/>
          <a:p>
            <a:pPr>
              <a:lnSpc>
                <a:spcPct val="150000"/>
              </a:lnSpc>
              <a:buFont typeface="Wingdings" panose="05000000000000000000" pitchFamily="2" charset="2"/>
              <a:buChar char="v"/>
            </a:pPr>
            <a:r>
              <a:rPr lang="en-US" dirty="0"/>
              <a:t>Select two prime numbers, </a:t>
            </a:r>
            <a:r>
              <a:rPr lang="en-US" i="1" dirty="0"/>
              <a:t>p </a:t>
            </a:r>
            <a:r>
              <a:rPr lang="en-US" dirty="0"/>
              <a:t>17 and </a:t>
            </a:r>
            <a:r>
              <a:rPr lang="en-US" i="1" dirty="0"/>
              <a:t>q </a:t>
            </a:r>
            <a:r>
              <a:rPr lang="en-US" dirty="0"/>
              <a:t>11.</a:t>
            </a:r>
          </a:p>
          <a:p>
            <a:pPr>
              <a:lnSpc>
                <a:spcPct val="150000"/>
              </a:lnSpc>
              <a:buFont typeface="Wingdings" panose="05000000000000000000" pitchFamily="2" charset="2"/>
              <a:buChar char="v"/>
            </a:pPr>
            <a:r>
              <a:rPr lang="pt-BR" dirty="0"/>
              <a:t>Calculate </a:t>
            </a:r>
            <a:r>
              <a:rPr lang="pt-BR" i="1" dirty="0"/>
              <a:t>n </a:t>
            </a:r>
            <a:r>
              <a:rPr lang="pt-BR" dirty="0"/>
              <a:t>= </a:t>
            </a:r>
            <a:r>
              <a:rPr lang="pt-BR" i="1" dirty="0"/>
              <a:t>pq </a:t>
            </a:r>
            <a:r>
              <a:rPr lang="pt-BR" dirty="0"/>
              <a:t>= 17 × 11 = 187.</a:t>
            </a:r>
          </a:p>
          <a:p>
            <a:pPr>
              <a:lnSpc>
                <a:spcPct val="150000"/>
              </a:lnSpc>
              <a:buFont typeface="Wingdings" panose="05000000000000000000" pitchFamily="2" charset="2"/>
              <a:buChar char="v"/>
            </a:pPr>
            <a:r>
              <a:rPr lang="pt-BR" dirty="0"/>
              <a:t>Calculate Ø(</a:t>
            </a:r>
            <a:r>
              <a:rPr lang="pt-BR" i="1" dirty="0"/>
              <a:t>n</a:t>
            </a:r>
            <a:r>
              <a:rPr lang="pt-BR" dirty="0"/>
              <a:t>) = (</a:t>
            </a:r>
            <a:r>
              <a:rPr lang="pt-BR" i="1" dirty="0"/>
              <a:t>p - </a:t>
            </a:r>
            <a:r>
              <a:rPr lang="pt-BR" dirty="0"/>
              <a:t>1)(</a:t>
            </a:r>
            <a:r>
              <a:rPr lang="pt-BR" i="1" dirty="0"/>
              <a:t>q - </a:t>
            </a:r>
            <a:r>
              <a:rPr lang="pt-BR" dirty="0"/>
              <a:t>1) =  16 × 10 = 160.</a:t>
            </a:r>
          </a:p>
          <a:p>
            <a:pPr>
              <a:lnSpc>
                <a:spcPct val="150000"/>
              </a:lnSpc>
              <a:buFont typeface="Wingdings" panose="05000000000000000000" pitchFamily="2" charset="2"/>
              <a:buChar char="v"/>
            </a:pPr>
            <a:r>
              <a:rPr lang="en-US" dirty="0"/>
              <a:t>Select </a:t>
            </a:r>
            <a:r>
              <a:rPr lang="en-US" i="1" dirty="0"/>
              <a:t>e </a:t>
            </a:r>
            <a:r>
              <a:rPr lang="en-US" dirty="0"/>
              <a:t>such that </a:t>
            </a:r>
            <a:r>
              <a:rPr lang="en-US" i="1" dirty="0"/>
              <a:t>e </a:t>
            </a:r>
            <a:r>
              <a:rPr lang="en-US" dirty="0"/>
              <a:t>is relatively prime to </a:t>
            </a:r>
            <a:r>
              <a:rPr lang="pt-BR" dirty="0"/>
              <a:t>Ø </a:t>
            </a:r>
            <a:r>
              <a:rPr lang="en-US" dirty="0"/>
              <a:t>(</a:t>
            </a:r>
            <a:r>
              <a:rPr lang="en-US" i="1" dirty="0"/>
              <a:t>n</a:t>
            </a:r>
            <a:r>
              <a:rPr lang="en-US" dirty="0"/>
              <a:t>) = 160 and less than </a:t>
            </a:r>
            <a:r>
              <a:rPr lang="pt-BR" dirty="0"/>
              <a:t>Ø </a:t>
            </a:r>
            <a:r>
              <a:rPr lang="en-US" dirty="0"/>
              <a:t>(</a:t>
            </a:r>
            <a:r>
              <a:rPr lang="en-US" i="1" dirty="0"/>
              <a:t>n</a:t>
            </a:r>
            <a:r>
              <a:rPr lang="en-US" dirty="0"/>
              <a:t>); we choose </a:t>
            </a:r>
            <a:r>
              <a:rPr lang="en-IN" i="1" dirty="0"/>
              <a:t>e = </a:t>
            </a:r>
            <a:r>
              <a:rPr lang="en-IN" dirty="0"/>
              <a:t>7.</a:t>
            </a:r>
          </a:p>
          <a:p>
            <a:pPr>
              <a:lnSpc>
                <a:spcPct val="150000"/>
              </a:lnSpc>
              <a:buFont typeface="Wingdings" panose="05000000000000000000" pitchFamily="2" charset="2"/>
              <a:buChar char="v"/>
            </a:pPr>
            <a:r>
              <a:rPr lang="en-US" dirty="0"/>
              <a:t>Determine </a:t>
            </a:r>
            <a:r>
              <a:rPr lang="en-US" i="1" dirty="0"/>
              <a:t>d </a:t>
            </a:r>
            <a:r>
              <a:rPr lang="en-US" dirty="0"/>
              <a:t>such that </a:t>
            </a:r>
            <a:r>
              <a:rPr lang="en-US" i="1" dirty="0"/>
              <a:t>de </a:t>
            </a:r>
            <a:r>
              <a:rPr lang="en-US" dirty="0"/>
              <a:t>mod 160 = 1 and </a:t>
            </a:r>
            <a:r>
              <a:rPr lang="en-US" i="1" dirty="0"/>
              <a:t>d </a:t>
            </a:r>
            <a:r>
              <a:rPr lang="en-US" dirty="0"/>
              <a:t>&lt; 160.The correct value is </a:t>
            </a:r>
            <a:r>
              <a:rPr lang="en-US" i="1" dirty="0"/>
              <a:t>d = </a:t>
            </a:r>
            <a:r>
              <a:rPr lang="en-US" dirty="0"/>
              <a:t>23,because </a:t>
            </a:r>
          </a:p>
          <a:p>
            <a:pPr marL="0" indent="0">
              <a:lnSpc>
                <a:spcPct val="150000"/>
              </a:lnSpc>
              <a:buNone/>
            </a:pPr>
            <a:r>
              <a:rPr lang="en-US" dirty="0"/>
              <a:t>   23 × 7 = 161 = (1 × 160) + 1.</a:t>
            </a:r>
          </a:p>
          <a:p>
            <a:pPr>
              <a:lnSpc>
                <a:spcPct val="150000"/>
              </a:lnSpc>
              <a:buFont typeface="Wingdings" panose="05000000000000000000" pitchFamily="2" charset="2"/>
              <a:buChar char="v"/>
            </a:pPr>
            <a:r>
              <a:rPr lang="en-US" dirty="0"/>
              <a:t>The resulting keys are public key </a:t>
            </a:r>
            <a:r>
              <a:rPr lang="en-US" i="1" dirty="0"/>
              <a:t>PU =  </a:t>
            </a:r>
            <a:r>
              <a:rPr lang="en-US" dirty="0"/>
              <a:t>{7, 187} and private key </a:t>
            </a:r>
            <a:r>
              <a:rPr lang="en-US" i="1" dirty="0"/>
              <a:t>PR =  </a:t>
            </a:r>
            <a:r>
              <a:rPr lang="en-US" dirty="0"/>
              <a:t>{23,187}.The example shows the use of these keys for a plaintext input of </a:t>
            </a:r>
            <a:r>
              <a:rPr lang="en-US" i="1" dirty="0"/>
              <a:t>M </a:t>
            </a:r>
            <a:r>
              <a:rPr lang="en-US" dirty="0"/>
              <a:t>= 88.</a:t>
            </a:r>
            <a:endParaRPr lang="en-IN" dirty="0"/>
          </a:p>
        </p:txBody>
      </p:sp>
    </p:spTree>
    <p:extLst>
      <p:ext uri="{BB962C8B-B14F-4D97-AF65-F5344CB8AC3E}">
        <p14:creationId xmlns:p14="http://schemas.microsoft.com/office/powerpoint/2010/main" val="1891721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8" y="252620"/>
            <a:ext cx="10664224" cy="880144"/>
          </a:xfrm>
        </p:spPr>
        <p:txBody>
          <a:bodyPr/>
          <a:lstStyle/>
          <a:p>
            <a:r>
              <a:rPr lang="en-IN" b="1" dirty="0" err="1">
                <a:solidFill>
                  <a:srgbClr val="FF0000"/>
                </a:solidFill>
              </a:rPr>
              <a:t>Diffie</a:t>
            </a:r>
            <a:r>
              <a:rPr lang="en-IN" b="1" dirty="0">
                <a:solidFill>
                  <a:srgbClr val="FF0000"/>
                </a:solidFill>
              </a:rPr>
              <a:t>-Hellman Key Exchange</a:t>
            </a:r>
            <a:endParaRPr lang="en-IN" dirty="0">
              <a:solidFill>
                <a:srgbClr val="FF0000"/>
              </a:solidFill>
            </a:endParaRPr>
          </a:p>
        </p:txBody>
      </p:sp>
      <p:sp>
        <p:nvSpPr>
          <p:cNvPr id="3" name="Content Placeholder 2"/>
          <p:cNvSpPr>
            <a:spLocks noGrp="1"/>
          </p:cNvSpPr>
          <p:nvPr>
            <p:ph idx="1"/>
          </p:nvPr>
        </p:nvSpPr>
        <p:spPr>
          <a:xfrm>
            <a:off x="1069848" y="1583140"/>
            <a:ext cx="10790056" cy="4589060"/>
          </a:xfrm>
        </p:spPr>
        <p:txBody>
          <a:bodyPr/>
          <a:lstStyle/>
          <a:p>
            <a:pPr>
              <a:lnSpc>
                <a:spcPct val="150000"/>
              </a:lnSpc>
            </a:pPr>
            <a:r>
              <a:rPr lang="en-US" dirty="0"/>
              <a:t>The purpose of the algorithm is to enable two users to exchange a secret key securely that then can be used for subsequent encryption of messages. The algorithm itself is limited to the exchange of the keys.</a:t>
            </a:r>
            <a:endParaRPr lang="en-IN" dirty="0"/>
          </a:p>
        </p:txBody>
      </p:sp>
    </p:spTree>
    <p:extLst>
      <p:ext uri="{BB962C8B-B14F-4D97-AF65-F5344CB8AC3E}">
        <p14:creationId xmlns:p14="http://schemas.microsoft.com/office/powerpoint/2010/main" val="13465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00" y="1"/>
            <a:ext cx="10058400" cy="979714"/>
          </a:xfrm>
        </p:spPr>
        <p:txBody>
          <a:bodyPr/>
          <a:lstStyle/>
          <a:p>
            <a:r>
              <a:rPr lang="en-US" dirty="0">
                <a:solidFill>
                  <a:srgbClr val="FF0000"/>
                </a:solidFill>
              </a:rPr>
              <a:t>Contd…</a:t>
            </a:r>
            <a:endParaRPr lang="en-IN" dirty="0">
              <a:solidFill>
                <a:srgbClr val="FF0000"/>
              </a:solidFill>
            </a:endParaRPr>
          </a:p>
        </p:txBody>
      </p:sp>
      <p:pic>
        <p:nvPicPr>
          <p:cNvPr id="2050" name="Picture 2" descr="Solved) - 1 List three approaches to message authentication. 2 What is a...  (1 Answer) | Transtu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823" y="418012"/>
            <a:ext cx="7811588" cy="594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35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225324"/>
            <a:ext cx="10555042" cy="1084861"/>
          </a:xfrm>
        </p:spPr>
        <p:txBody>
          <a:bodyPr/>
          <a:lstStyle/>
          <a:p>
            <a:r>
              <a:rPr lang="en-US" dirty="0">
                <a:solidFill>
                  <a:srgbClr val="FF0000"/>
                </a:solidFill>
              </a:rPr>
              <a:t>ALGORITHM</a:t>
            </a:r>
            <a:endParaRPr lang="en-IN" dirty="0">
              <a:solidFill>
                <a:srgbClr val="FF0000"/>
              </a:solidFill>
            </a:endParaRPr>
          </a:p>
        </p:txBody>
      </p:sp>
      <p:pic>
        <p:nvPicPr>
          <p:cNvPr id="6146" name="Picture 2" descr="Section 10.2. Diffie-Hellman Key Exchange | Cryptography and Network  Security (4th Ed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078" y="106339"/>
            <a:ext cx="6796585" cy="6751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046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54" y="184382"/>
            <a:ext cx="11709779" cy="1084861"/>
          </a:xfrm>
        </p:spPr>
        <p:txBody>
          <a:bodyPr/>
          <a:lstStyle/>
          <a:p>
            <a:r>
              <a:rPr lang="en-US" dirty="0">
                <a:solidFill>
                  <a:srgbClr val="FF0000"/>
                </a:solidFill>
              </a:rPr>
              <a:t>CONTD…</a:t>
            </a:r>
            <a:endParaRPr lang="en-IN" dirty="0">
              <a:solidFill>
                <a:srgbClr val="FF0000"/>
              </a:solidFill>
            </a:endParaRPr>
          </a:p>
        </p:txBody>
      </p:sp>
      <p:sp>
        <p:nvSpPr>
          <p:cNvPr id="3" name="Content Placeholder 2"/>
          <p:cNvSpPr>
            <a:spLocks noGrp="1"/>
          </p:cNvSpPr>
          <p:nvPr>
            <p:ph idx="1"/>
          </p:nvPr>
        </p:nvSpPr>
        <p:spPr>
          <a:xfrm>
            <a:off x="464023" y="1392073"/>
            <a:ext cx="11368585" cy="5090614"/>
          </a:xfrm>
        </p:spPr>
        <p:txBody>
          <a:bodyPr>
            <a:noAutofit/>
          </a:bodyPr>
          <a:lstStyle/>
          <a:p>
            <a:pPr>
              <a:lnSpc>
                <a:spcPct val="200000"/>
              </a:lnSpc>
            </a:pPr>
            <a:r>
              <a:rPr lang="en-IN" sz="2400" dirty="0"/>
              <a:t>There are two publicly </a:t>
            </a:r>
            <a:r>
              <a:rPr lang="en-US" sz="2400" dirty="0"/>
              <a:t>known numbers: a prime number </a:t>
            </a:r>
            <a:r>
              <a:rPr lang="en-US" sz="2400" i="1" dirty="0"/>
              <a:t>q </a:t>
            </a:r>
            <a:r>
              <a:rPr lang="en-US" sz="2400" dirty="0"/>
              <a:t>and an integer α that is a primitive root of </a:t>
            </a:r>
            <a:r>
              <a:rPr lang="en-US" sz="2400" i="1" dirty="0"/>
              <a:t>q. </a:t>
            </a:r>
            <a:r>
              <a:rPr lang="en-US" sz="2400" dirty="0"/>
              <a:t>Suppose the users A and B wish to exchange a key. User A selects a random integer </a:t>
            </a:r>
            <a:r>
              <a:rPr lang="en-US" sz="2400" i="1" dirty="0"/>
              <a:t>X</a:t>
            </a:r>
            <a:r>
              <a:rPr lang="en-US" sz="2400" i="1" baseline="-25000" dirty="0"/>
              <a:t>A</a:t>
            </a:r>
            <a:r>
              <a:rPr lang="en-US" sz="2400" i="1" dirty="0"/>
              <a:t> </a:t>
            </a:r>
            <a:r>
              <a:rPr lang="en-US" sz="2400" dirty="0"/>
              <a:t>&lt; </a:t>
            </a:r>
            <a:r>
              <a:rPr lang="en-US" sz="2400" i="1" dirty="0"/>
              <a:t>q </a:t>
            </a:r>
            <a:r>
              <a:rPr lang="en-US" sz="2400" dirty="0"/>
              <a:t>and computes  Y</a:t>
            </a:r>
            <a:r>
              <a:rPr lang="en-US" sz="2400" baseline="-25000" dirty="0"/>
              <a:t>A</a:t>
            </a:r>
            <a:r>
              <a:rPr lang="en-US" sz="2400" dirty="0"/>
              <a:t> = α</a:t>
            </a:r>
            <a:r>
              <a:rPr lang="en-US" sz="2400" baseline="30000" dirty="0"/>
              <a:t>X</a:t>
            </a:r>
            <a:r>
              <a:rPr lang="en-US" sz="2400" baseline="-25000" dirty="0"/>
              <a:t>A  </a:t>
            </a:r>
            <a:r>
              <a:rPr lang="en-US" sz="2400" dirty="0"/>
              <a:t>mod q Similarly, user B independently selects a random integer </a:t>
            </a:r>
            <a:r>
              <a:rPr lang="en-US" sz="2400" i="1" dirty="0"/>
              <a:t>X</a:t>
            </a:r>
            <a:r>
              <a:rPr lang="en-US" sz="2400" i="1" baseline="-25000" dirty="0"/>
              <a:t>B </a:t>
            </a:r>
            <a:r>
              <a:rPr lang="en-US" sz="2400" dirty="0"/>
              <a:t>&lt; </a:t>
            </a:r>
            <a:r>
              <a:rPr lang="en-US" sz="2400" i="1" dirty="0"/>
              <a:t>q </a:t>
            </a:r>
            <a:r>
              <a:rPr lang="en-US" sz="2400" dirty="0"/>
              <a:t>and computes Y</a:t>
            </a:r>
            <a:r>
              <a:rPr lang="en-US" sz="2400" baseline="-25000" dirty="0"/>
              <a:t>B</a:t>
            </a:r>
            <a:r>
              <a:rPr lang="en-US" sz="2400" dirty="0"/>
              <a:t> = α</a:t>
            </a:r>
            <a:r>
              <a:rPr lang="en-US" sz="2400" baseline="30000" dirty="0"/>
              <a:t>X</a:t>
            </a:r>
            <a:r>
              <a:rPr lang="en-US" sz="2400" baseline="-25000" dirty="0"/>
              <a:t>B  </a:t>
            </a:r>
            <a:r>
              <a:rPr lang="en-US" sz="2400" dirty="0"/>
              <a:t>mod q Each side keeps the </a:t>
            </a:r>
            <a:r>
              <a:rPr lang="en-US" sz="2400" i="1" dirty="0"/>
              <a:t>X </a:t>
            </a:r>
            <a:r>
              <a:rPr lang="en-US" sz="2400" dirty="0"/>
              <a:t>value private and makes the </a:t>
            </a:r>
            <a:r>
              <a:rPr lang="en-US" sz="2400" i="1" dirty="0"/>
              <a:t>Y </a:t>
            </a:r>
            <a:r>
              <a:rPr lang="en-US" sz="2400" dirty="0"/>
              <a:t>value available publicly to the other side. User A computes the key as  K= (Y</a:t>
            </a:r>
            <a:r>
              <a:rPr lang="en-US" sz="2400" baseline="-25000" dirty="0"/>
              <a:t>B</a:t>
            </a:r>
            <a:r>
              <a:rPr lang="en-US" sz="2400" dirty="0"/>
              <a:t>)</a:t>
            </a:r>
            <a:r>
              <a:rPr lang="en-US" sz="2400" baseline="30000" dirty="0"/>
              <a:t>X</a:t>
            </a:r>
            <a:r>
              <a:rPr lang="en-US" sz="2400" baseline="-25000" dirty="0"/>
              <a:t>A  </a:t>
            </a:r>
            <a:r>
              <a:rPr lang="en-US" sz="2400" dirty="0"/>
              <a:t>mod q and user B computes the key as  K= (Y</a:t>
            </a:r>
            <a:r>
              <a:rPr lang="en-US" sz="2400" baseline="-25000" dirty="0"/>
              <a:t>A</a:t>
            </a:r>
            <a:r>
              <a:rPr lang="en-US" sz="2400" dirty="0"/>
              <a:t>)</a:t>
            </a:r>
            <a:r>
              <a:rPr lang="en-US" sz="2400" baseline="30000" dirty="0"/>
              <a:t>X</a:t>
            </a:r>
            <a:r>
              <a:rPr lang="en-US" sz="2400" baseline="-25000" dirty="0"/>
              <a:t>B  </a:t>
            </a:r>
            <a:r>
              <a:rPr lang="en-US" sz="2400" dirty="0"/>
              <a:t>mod q.</a:t>
            </a:r>
            <a:endParaRPr lang="en-IN" sz="2400" dirty="0"/>
          </a:p>
        </p:txBody>
      </p:sp>
    </p:spTree>
    <p:extLst>
      <p:ext uri="{BB962C8B-B14F-4D97-AF65-F5344CB8AC3E}">
        <p14:creationId xmlns:p14="http://schemas.microsoft.com/office/powerpoint/2010/main" val="3350527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489" y="198029"/>
            <a:ext cx="10404917" cy="757314"/>
          </a:xfrm>
        </p:spPr>
        <p:txBody>
          <a:bodyPr>
            <a:normAutofit fontScale="90000"/>
          </a:bodyPr>
          <a:lstStyle/>
          <a:p>
            <a:r>
              <a:rPr lang="en-US" dirty="0">
                <a:solidFill>
                  <a:srgbClr val="FF0000"/>
                </a:solidFill>
              </a:rPr>
              <a:t>DH KEY EXCHANGE</a:t>
            </a:r>
            <a:endParaRPr lang="en-IN" dirty="0">
              <a:solidFill>
                <a:srgbClr val="FF0000"/>
              </a:solidFill>
            </a:endParaRPr>
          </a:p>
        </p:txBody>
      </p:sp>
      <p:pic>
        <p:nvPicPr>
          <p:cNvPr id="7170" name="Picture 2" descr="Research on Diffie-Hellman key exchange protocol | Semantic Scho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755" y="1078173"/>
            <a:ext cx="8011235" cy="545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703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221" y="245660"/>
            <a:ext cx="10967478" cy="955344"/>
          </a:xfrm>
        </p:spPr>
        <p:txBody>
          <a:bodyPr/>
          <a:lstStyle/>
          <a:p>
            <a:r>
              <a:rPr lang="en-IN" b="1" dirty="0">
                <a:solidFill>
                  <a:srgbClr val="FF0000"/>
                </a:solidFill>
              </a:rPr>
              <a:t>MAN-IN-THE-MIDDLE ATTACK</a:t>
            </a:r>
            <a:endParaRPr lang="en-IN" dirty="0">
              <a:solidFill>
                <a:srgbClr val="FF0000"/>
              </a:solidFill>
            </a:endParaRPr>
          </a:p>
        </p:txBody>
      </p:sp>
      <p:sp>
        <p:nvSpPr>
          <p:cNvPr id="3" name="Content Placeholder 2"/>
          <p:cNvSpPr>
            <a:spLocks noGrp="1"/>
          </p:cNvSpPr>
          <p:nvPr>
            <p:ph idx="1"/>
          </p:nvPr>
        </p:nvSpPr>
        <p:spPr>
          <a:xfrm>
            <a:off x="1069847" y="1473957"/>
            <a:ext cx="10858295" cy="5117911"/>
          </a:xfrm>
        </p:spPr>
        <p:txBody>
          <a:bodyPr>
            <a:normAutofit/>
          </a:bodyPr>
          <a:lstStyle/>
          <a:p>
            <a:pPr>
              <a:lnSpc>
                <a:spcPct val="150000"/>
              </a:lnSpc>
            </a:pPr>
            <a:r>
              <a:rPr lang="en-US" dirty="0"/>
              <a:t>Alice and Bob wish to exchange keys, and Darth is the adversary. The attack proceeds as follows:</a:t>
            </a:r>
          </a:p>
          <a:p>
            <a:pPr lvl="1">
              <a:lnSpc>
                <a:spcPct val="150000"/>
              </a:lnSpc>
              <a:buFont typeface="Wingdings" panose="05000000000000000000" pitchFamily="2" charset="2"/>
              <a:buChar char="Ø"/>
            </a:pPr>
            <a:r>
              <a:rPr lang="en-US" dirty="0"/>
              <a:t>Darth prepares for the attack by generating two random private keys </a:t>
            </a:r>
            <a:r>
              <a:rPr lang="en-US" i="1" dirty="0"/>
              <a:t>X</a:t>
            </a:r>
            <a:r>
              <a:rPr lang="en-US" i="1" baseline="-25000" dirty="0"/>
              <a:t>D</a:t>
            </a:r>
            <a:r>
              <a:rPr lang="en-US" baseline="-25000" dirty="0"/>
              <a:t>1 </a:t>
            </a:r>
            <a:r>
              <a:rPr lang="en-US" dirty="0"/>
              <a:t>and </a:t>
            </a:r>
            <a:r>
              <a:rPr lang="en-US" i="1" dirty="0"/>
              <a:t>X</a:t>
            </a:r>
            <a:r>
              <a:rPr lang="en-US" i="1" baseline="-25000" dirty="0"/>
              <a:t>D</a:t>
            </a:r>
            <a:r>
              <a:rPr lang="en-US" baseline="-25000" dirty="0"/>
              <a:t>2</a:t>
            </a:r>
            <a:r>
              <a:rPr lang="en-US" dirty="0"/>
              <a:t>, and then computing the corresponding public keys </a:t>
            </a:r>
            <a:r>
              <a:rPr lang="en-US" i="1" dirty="0"/>
              <a:t>Y</a:t>
            </a:r>
            <a:r>
              <a:rPr lang="en-US" i="1" baseline="-25000" dirty="0"/>
              <a:t>D</a:t>
            </a:r>
            <a:r>
              <a:rPr lang="en-US" baseline="-25000" dirty="0"/>
              <a:t>1</a:t>
            </a:r>
            <a:r>
              <a:rPr lang="en-US" dirty="0"/>
              <a:t> and </a:t>
            </a:r>
            <a:r>
              <a:rPr lang="en-US" i="1" dirty="0"/>
              <a:t>Y</a:t>
            </a:r>
            <a:r>
              <a:rPr lang="en-US" i="1" baseline="-25000" dirty="0"/>
              <a:t>D</a:t>
            </a:r>
            <a:r>
              <a:rPr lang="en-US" baseline="-25000" dirty="0"/>
              <a:t>2</a:t>
            </a:r>
            <a:r>
              <a:rPr lang="en-US" dirty="0"/>
              <a:t>.</a:t>
            </a:r>
          </a:p>
          <a:p>
            <a:pPr lvl="1">
              <a:lnSpc>
                <a:spcPct val="150000"/>
              </a:lnSpc>
              <a:buFont typeface="Wingdings" panose="05000000000000000000" pitchFamily="2" charset="2"/>
              <a:buChar char="Ø"/>
            </a:pPr>
            <a:r>
              <a:rPr lang="en-IN" dirty="0"/>
              <a:t>Alice transmits </a:t>
            </a:r>
            <a:r>
              <a:rPr lang="en-IN" i="1" dirty="0"/>
              <a:t>Y</a:t>
            </a:r>
            <a:r>
              <a:rPr lang="en-IN" i="1" baseline="-25000" dirty="0"/>
              <a:t>A</a:t>
            </a:r>
            <a:r>
              <a:rPr lang="en-IN" i="1" dirty="0"/>
              <a:t> </a:t>
            </a:r>
            <a:r>
              <a:rPr lang="en-IN" dirty="0"/>
              <a:t>to Bob.</a:t>
            </a:r>
          </a:p>
          <a:p>
            <a:pPr lvl="1">
              <a:lnSpc>
                <a:spcPct val="150000"/>
              </a:lnSpc>
              <a:buFont typeface="Wingdings" panose="05000000000000000000" pitchFamily="2" charset="2"/>
              <a:buChar char="Ø"/>
            </a:pPr>
            <a:r>
              <a:rPr lang="en-IN" dirty="0"/>
              <a:t>Darth intercepts </a:t>
            </a:r>
            <a:r>
              <a:rPr lang="en-IN" i="1" dirty="0"/>
              <a:t>Y</a:t>
            </a:r>
            <a:r>
              <a:rPr lang="en-IN" i="1" baseline="-25000" dirty="0"/>
              <a:t>A</a:t>
            </a:r>
            <a:r>
              <a:rPr lang="en-IN" i="1" dirty="0"/>
              <a:t> </a:t>
            </a:r>
            <a:r>
              <a:rPr lang="en-IN" dirty="0"/>
              <a:t>and transmits </a:t>
            </a:r>
            <a:r>
              <a:rPr lang="en-IN" i="1" dirty="0"/>
              <a:t>Y</a:t>
            </a:r>
            <a:r>
              <a:rPr lang="en-IN" i="1" baseline="-25000" dirty="0"/>
              <a:t>D</a:t>
            </a:r>
            <a:r>
              <a:rPr lang="en-IN" baseline="-25000" dirty="0"/>
              <a:t>1</a:t>
            </a:r>
            <a:r>
              <a:rPr lang="en-IN" dirty="0"/>
              <a:t>  to Bob. Darth also calculates </a:t>
            </a:r>
            <a:r>
              <a:rPr lang="en-US" dirty="0"/>
              <a:t>K2 = (Y</a:t>
            </a:r>
            <a:r>
              <a:rPr lang="en-US" baseline="-25000" dirty="0"/>
              <a:t>A</a:t>
            </a:r>
            <a:r>
              <a:rPr lang="en-US" dirty="0"/>
              <a:t>)</a:t>
            </a:r>
            <a:r>
              <a:rPr lang="en-US" baseline="30000" dirty="0"/>
              <a:t>XD2</a:t>
            </a:r>
            <a:r>
              <a:rPr lang="en-US" dirty="0"/>
              <a:t> mod q</a:t>
            </a:r>
            <a:r>
              <a:rPr lang="en-IN" dirty="0"/>
              <a:t>.</a:t>
            </a:r>
          </a:p>
          <a:p>
            <a:pPr lvl="1">
              <a:lnSpc>
                <a:spcPct val="150000"/>
              </a:lnSpc>
              <a:buFont typeface="Wingdings" panose="05000000000000000000" pitchFamily="2" charset="2"/>
              <a:buChar char="Ø"/>
            </a:pPr>
            <a:r>
              <a:rPr lang="en-IN" dirty="0"/>
              <a:t>Bob receives </a:t>
            </a:r>
            <a:r>
              <a:rPr lang="en-IN" i="1" dirty="0"/>
              <a:t>Y</a:t>
            </a:r>
            <a:r>
              <a:rPr lang="en-IN" i="1" baseline="-25000" dirty="0"/>
              <a:t>D</a:t>
            </a:r>
            <a:r>
              <a:rPr lang="en-IN" baseline="-25000" dirty="0"/>
              <a:t>1</a:t>
            </a:r>
            <a:r>
              <a:rPr lang="en-IN" dirty="0"/>
              <a:t>  and calculates </a:t>
            </a:r>
            <a:r>
              <a:rPr lang="en-US" dirty="0"/>
              <a:t>K1 = (Y</a:t>
            </a:r>
            <a:r>
              <a:rPr lang="en-US" baseline="-25000" dirty="0"/>
              <a:t>D1</a:t>
            </a:r>
            <a:r>
              <a:rPr lang="en-US" dirty="0"/>
              <a:t>)</a:t>
            </a:r>
            <a:r>
              <a:rPr lang="en-US" baseline="30000" dirty="0"/>
              <a:t>XB</a:t>
            </a:r>
            <a:r>
              <a:rPr lang="en-US" dirty="0"/>
              <a:t> mod q.</a:t>
            </a:r>
            <a:endParaRPr lang="en-IN" dirty="0"/>
          </a:p>
          <a:p>
            <a:pPr lvl="1">
              <a:lnSpc>
                <a:spcPct val="150000"/>
              </a:lnSpc>
              <a:buFont typeface="Wingdings" panose="05000000000000000000" pitchFamily="2" charset="2"/>
              <a:buChar char="Ø"/>
            </a:pPr>
            <a:r>
              <a:rPr lang="en-IN" dirty="0"/>
              <a:t>Bob transmits </a:t>
            </a:r>
            <a:r>
              <a:rPr lang="en-IN" i="1" dirty="0"/>
              <a:t>Y</a:t>
            </a:r>
            <a:r>
              <a:rPr lang="en-IN" i="1" baseline="-25000" dirty="0"/>
              <a:t>B</a:t>
            </a:r>
            <a:r>
              <a:rPr lang="en-IN" i="1" dirty="0"/>
              <a:t> </a:t>
            </a:r>
            <a:r>
              <a:rPr lang="en-IN" dirty="0"/>
              <a:t>to Alice.</a:t>
            </a:r>
          </a:p>
          <a:p>
            <a:pPr lvl="1">
              <a:lnSpc>
                <a:spcPct val="150000"/>
              </a:lnSpc>
              <a:buFont typeface="Wingdings" panose="05000000000000000000" pitchFamily="2" charset="2"/>
              <a:buChar char="Ø"/>
            </a:pPr>
            <a:r>
              <a:rPr lang="en-IN" dirty="0"/>
              <a:t>Darth intercepts </a:t>
            </a:r>
            <a:r>
              <a:rPr lang="en-IN" i="1" dirty="0"/>
              <a:t>Y</a:t>
            </a:r>
            <a:r>
              <a:rPr lang="en-IN" i="1" baseline="-25000" dirty="0"/>
              <a:t>B</a:t>
            </a:r>
            <a:r>
              <a:rPr lang="en-IN" dirty="0"/>
              <a:t> </a:t>
            </a:r>
            <a:r>
              <a:rPr lang="en-IN" i="1" dirty="0"/>
              <a:t> </a:t>
            </a:r>
            <a:r>
              <a:rPr lang="en-IN" dirty="0"/>
              <a:t>and transmits </a:t>
            </a:r>
            <a:r>
              <a:rPr lang="en-IN" i="1" dirty="0"/>
              <a:t>Y</a:t>
            </a:r>
            <a:r>
              <a:rPr lang="en-IN" i="1" baseline="-25000" dirty="0"/>
              <a:t>D</a:t>
            </a:r>
            <a:r>
              <a:rPr lang="en-IN" baseline="-25000" dirty="0"/>
              <a:t>2</a:t>
            </a:r>
            <a:r>
              <a:rPr lang="en-IN" dirty="0"/>
              <a:t> to Alice. Darth calculates </a:t>
            </a:r>
            <a:r>
              <a:rPr lang="en-US" dirty="0"/>
              <a:t>K1 = (Y</a:t>
            </a:r>
            <a:r>
              <a:rPr lang="en-US" baseline="-25000" dirty="0"/>
              <a:t>B</a:t>
            </a:r>
            <a:r>
              <a:rPr lang="en-US" dirty="0"/>
              <a:t>)</a:t>
            </a:r>
            <a:r>
              <a:rPr lang="en-US" baseline="30000" dirty="0"/>
              <a:t>XD1</a:t>
            </a:r>
            <a:r>
              <a:rPr lang="en-US" dirty="0"/>
              <a:t> mod q</a:t>
            </a:r>
            <a:r>
              <a:rPr lang="en-IN" dirty="0"/>
              <a:t>.</a:t>
            </a:r>
          </a:p>
          <a:p>
            <a:pPr lvl="1">
              <a:lnSpc>
                <a:spcPct val="150000"/>
              </a:lnSpc>
              <a:buFont typeface="Wingdings" panose="05000000000000000000" pitchFamily="2" charset="2"/>
              <a:buChar char="Ø"/>
            </a:pPr>
            <a:r>
              <a:rPr lang="en-US" dirty="0"/>
              <a:t>Alice receives </a:t>
            </a:r>
            <a:r>
              <a:rPr lang="en-IN" i="1" dirty="0"/>
              <a:t>Y</a:t>
            </a:r>
            <a:r>
              <a:rPr lang="en-IN" i="1" baseline="-25000" dirty="0"/>
              <a:t>D</a:t>
            </a:r>
            <a:r>
              <a:rPr lang="en-IN" baseline="-25000" dirty="0"/>
              <a:t>2</a:t>
            </a:r>
            <a:r>
              <a:rPr lang="en-US" dirty="0"/>
              <a:t> and calculates K2 = (Y</a:t>
            </a:r>
            <a:r>
              <a:rPr lang="en-US" baseline="-25000" dirty="0"/>
              <a:t>D2</a:t>
            </a:r>
            <a:r>
              <a:rPr lang="en-US" dirty="0"/>
              <a:t>)</a:t>
            </a:r>
            <a:r>
              <a:rPr lang="en-US" baseline="30000" dirty="0"/>
              <a:t>XA</a:t>
            </a:r>
            <a:r>
              <a:rPr lang="en-US" dirty="0"/>
              <a:t> mod q.</a:t>
            </a:r>
            <a:endParaRPr lang="en-IN" dirty="0"/>
          </a:p>
          <a:p>
            <a:pPr lvl="1">
              <a:lnSpc>
                <a:spcPct val="150000"/>
              </a:lnSpc>
              <a:buFont typeface="Wingdings" panose="05000000000000000000" pitchFamily="2" charset="2"/>
              <a:buChar char="Ø"/>
            </a:pPr>
            <a:endParaRPr lang="en-IN" dirty="0"/>
          </a:p>
          <a:p>
            <a:pPr lvl="1">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18354913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99" y="266268"/>
            <a:ext cx="10058400" cy="880144"/>
          </a:xfrm>
        </p:spPr>
        <p:txBody>
          <a:bodyPr/>
          <a:lstStyle/>
          <a:p>
            <a:r>
              <a:rPr lang="en-US" dirty="0" err="1">
                <a:solidFill>
                  <a:srgbClr val="FF0000"/>
                </a:solidFill>
              </a:rPr>
              <a:t>Contd</a:t>
            </a:r>
            <a:r>
              <a:rPr lang="en-US" dirty="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455699" y="1296537"/>
            <a:ext cx="11445149" cy="5227093"/>
          </a:xfrm>
        </p:spPr>
        <p:txBody>
          <a:bodyPr>
            <a:normAutofit/>
          </a:bodyPr>
          <a:lstStyle/>
          <a:p>
            <a:pPr>
              <a:lnSpc>
                <a:spcPct val="150000"/>
              </a:lnSpc>
            </a:pPr>
            <a:r>
              <a:rPr lang="en-US" dirty="0"/>
              <a:t>At this point, Bob and Alice think that they share a secret key.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p>
          <a:p>
            <a:pPr>
              <a:lnSpc>
                <a:spcPct val="150000"/>
              </a:lnSpc>
              <a:buFont typeface="Wingdings" panose="05000000000000000000" pitchFamily="2" charset="2"/>
              <a:buChar char="Ø"/>
            </a:pPr>
            <a:r>
              <a:rPr lang="en-US" dirty="0"/>
              <a:t>Alice sends an encrypted message </a:t>
            </a:r>
            <a:r>
              <a:rPr lang="en-US" i="1" dirty="0"/>
              <a:t>M</a:t>
            </a:r>
            <a:r>
              <a:rPr lang="en-US" dirty="0"/>
              <a:t>: E(</a:t>
            </a:r>
            <a:r>
              <a:rPr lang="en-US" i="1" dirty="0"/>
              <a:t>K</a:t>
            </a:r>
            <a:r>
              <a:rPr lang="en-US" dirty="0"/>
              <a:t>2,</a:t>
            </a:r>
            <a:r>
              <a:rPr lang="en-US" i="1" dirty="0"/>
              <a:t>M</a:t>
            </a:r>
            <a:r>
              <a:rPr lang="en-US" dirty="0"/>
              <a:t>).</a:t>
            </a:r>
          </a:p>
          <a:p>
            <a:pPr>
              <a:lnSpc>
                <a:spcPct val="150000"/>
              </a:lnSpc>
              <a:buFont typeface="Wingdings" panose="05000000000000000000" pitchFamily="2" charset="2"/>
              <a:buChar char="Ø"/>
            </a:pPr>
            <a:r>
              <a:rPr lang="en-US" dirty="0"/>
              <a:t>Darth intercepts the encrypted message and decrypts it to recover </a:t>
            </a:r>
            <a:r>
              <a:rPr lang="en-US" i="1" dirty="0"/>
              <a:t>M.</a:t>
            </a:r>
          </a:p>
          <a:p>
            <a:pPr>
              <a:lnSpc>
                <a:spcPct val="150000"/>
              </a:lnSpc>
              <a:buFont typeface="Wingdings" panose="05000000000000000000" pitchFamily="2" charset="2"/>
              <a:buChar char="Ø"/>
            </a:pPr>
            <a:r>
              <a:rPr lang="en-US" dirty="0"/>
              <a:t>Darth sends Bob E(</a:t>
            </a:r>
            <a:r>
              <a:rPr lang="en-US" i="1" dirty="0"/>
              <a:t>K</a:t>
            </a:r>
            <a:r>
              <a:rPr lang="en-US" dirty="0"/>
              <a:t>1,</a:t>
            </a:r>
            <a:r>
              <a:rPr lang="en-US" i="1" dirty="0"/>
              <a:t>M</a:t>
            </a:r>
            <a:r>
              <a:rPr lang="en-US" dirty="0"/>
              <a:t>) or E(</a:t>
            </a:r>
            <a:r>
              <a:rPr lang="en-US" i="1" dirty="0"/>
              <a:t>K</a:t>
            </a:r>
            <a:r>
              <a:rPr lang="en-US" dirty="0"/>
              <a:t>1,</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endParaRPr lang="en-IN" dirty="0"/>
          </a:p>
        </p:txBody>
      </p:sp>
    </p:spTree>
    <p:extLst>
      <p:ext uri="{BB962C8B-B14F-4D97-AF65-F5344CB8AC3E}">
        <p14:creationId xmlns:p14="http://schemas.microsoft.com/office/powerpoint/2010/main" val="2007236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69" y="225324"/>
            <a:ext cx="10759758" cy="921087"/>
          </a:xfrm>
        </p:spPr>
        <p:txBody>
          <a:bodyPr/>
          <a:lstStyle/>
          <a:p>
            <a:r>
              <a:rPr lang="en-IN" dirty="0">
                <a:solidFill>
                  <a:srgbClr val="FF0000"/>
                </a:solidFill>
              </a:rPr>
              <a:t>Digital Signatures</a:t>
            </a:r>
          </a:p>
        </p:txBody>
      </p:sp>
      <p:sp>
        <p:nvSpPr>
          <p:cNvPr id="3" name="Content Placeholder 2"/>
          <p:cNvSpPr>
            <a:spLocks noGrp="1"/>
          </p:cNvSpPr>
          <p:nvPr>
            <p:ph idx="1"/>
          </p:nvPr>
        </p:nvSpPr>
        <p:spPr>
          <a:xfrm>
            <a:off x="332869" y="1337481"/>
            <a:ext cx="11595274" cy="4834719"/>
          </a:xfrm>
        </p:spPr>
        <p:txBody>
          <a:bodyPr>
            <a:normAutofit/>
          </a:bodyPr>
          <a:lstStyle/>
          <a:p>
            <a:pPr>
              <a:lnSpc>
                <a:spcPct val="150000"/>
              </a:lnSpc>
            </a:pPr>
            <a:r>
              <a:rPr lang="en-US" sz="2800" dirty="0"/>
              <a:t>When Alice sends a message to Bob, Bob needs to check the authenticity of the sender; he needs to be sure that the message comes from Alice and not Eve. Bob can ask Alice to sign the message electronically. In other words, an electronic signature can prove the authenticity of Alice as the sender of the message. We refer to this type of signature as a </a:t>
            </a:r>
            <a:r>
              <a:rPr lang="en-IN" sz="2800" dirty="0"/>
              <a:t>digital signature.</a:t>
            </a:r>
          </a:p>
        </p:txBody>
      </p:sp>
    </p:spTree>
    <p:extLst>
      <p:ext uri="{BB962C8B-B14F-4D97-AF65-F5344CB8AC3E}">
        <p14:creationId xmlns:p14="http://schemas.microsoft.com/office/powerpoint/2010/main" val="3530539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7" y="348154"/>
            <a:ext cx="11005418" cy="811905"/>
          </a:xfrm>
        </p:spPr>
        <p:txBody>
          <a:bodyPr>
            <a:normAutofit fontScale="90000"/>
          </a:bodyPr>
          <a:lstStyle/>
          <a:p>
            <a:r>
              <a:rPr lang="en-US" dirty="0">
                <a:solidFill>
                  <a:srgbClr val="FF0000"/>
                </a:solidFill>
              </a:rPr>
              <a:t>Structure of ds</a:t>
            </a:r>
            <a:endParaRPr lang="en-IN" dirty="0">
              <a:solidFill>
                <a:srgbClr val="FF0000"/>
              </a:solidFill>
            </a:endParaRPr>
          </a:p>
        </p:txBody>
      </p:sp>
      <p:pic>
        <p:nvPicPr>
          <p:cNvPr id="1026" name="Picture 2" descr="Cryptography Digital sign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593" y="1774209"/>
            <a:ext cx="9457899" cy="4301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578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4" y="279915"/>
            <a:ext cx="10595985" cy="1030269"/>
          </a:xfrm>
        </p:spPr>
        <p:txBody>
          <a:bodyPr/>
          <a:lstStyle/>
          <a:p>
            <a:r>
              <a:rPr lang="en-IN" dirty="0">
                <a:solidFill>
                  <a:srgbClr val="FF0000"/>
                </a:solidFill>
              </a:rPr>
              <a:t>Public Key Infrastructure</a:t>
            </a:r>
          </a:p>
        </p:txBody>
      </p:sp>
      <p:sp>
        <p:nvSpPr>
          <p:cNvPr id="3" name="Content Placeholder 2"/>
          <p:cNvSpPr>
            <a:spLocks noGrp="1"/>
          </p:cNvSpPr>
          <p:nvPr>
            <p:ph idx="1"/>
          </p:nvPr>
        </p:nvSpPr>
        <p:spPr>
          <a:xfrm>
            <a:off x="614149" y="1665027"/>
            <a:ext cx="11300347" cy="4507173"/>
          </a:xfrm>
        </p:spPr>
        <p:txBody>
          <a:bodyPr>
            <a:noAutofit/>
          </a:bodyPr>
          <a:lstStyle/>
          <a:p>
            <a:pPr>
              <a:lnSpc>
                <a:spcPct val="200000"/>
              </a:lnSpc>
            </a:pPr>
            <a:r>
              <a:rPr lang="en-US" sz="2400" dirty="0"/>
              <a:t>RFC 2822 (</a:t>
            </a:r>
            <a:r>
              <a:rPr lang="en-US" sz="2400" i="1" dirty="0"/>
              <a:t>Internet Security Glossary</a:t>
            </a:r>
            <a:r>
              <a:rPr lang="en-US" sz="2400" dirty="0"/>
              <a:t>) defines public-key infrastructure (PKI) as the set of hardware, software, people, policies, and procedures needed to create, manage, store, distribute, and revoke digital certificates based on asymmetric cryptography. The principal objective for developing a PKI is to enable secure, convenient, and efficient acquisition of public keys.</a:t>
            </a:r>
            <a:endParaRPr lang="en-IN" sz="2400" dirty="0"/>
          </a:p>
        </p:txBody>
      </p:sp>
    </p:spTree>
    <p:extLst>
      <p:ext uri="{BB962C8B-B14F-4D97-AF65-F5344CB8AC3E}">
        <p14:creationId xmlns:p14="http://schemas.microsoft.com/office/powerpoint/2010/main" val="1125667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238973"/>
            <a:ext cx="10514099" cy="1043917"/>
          </a:xfrm>
        </p:spPr>
        <p:txBody>
          <a:bodyPr/>
          <a:lstStyle/>
          <a:p>
            <a:r>
              <a:rPr lang="en-US" dirty="0" err="1">
                <a:solidFill>
                  <a:srgbClr val="FF0000"/>
                </a:solidFill>
              </a:rPr>
              <a:t>Contd</a:t>
            </a:r>
            <a:r>
              <a:rPr lang="en-US" dirty="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313899" y="1282890"/>
            <a:ext cx="11477767" cy="4889310"/>
          </a:xfrm>
        </p:spPr>
        <p:txBody>
          <a:bodyPr>
            <a:normAutofit lnSpcReduction="10000"/>
          </a:bodyPr>
          <a:lstStyle/>
          <a:p>
            <a:r>
              <a:rPr lang="en-IN" dirty="0"/>
              <a:t>These elements are</a:t>
            </a:r>
          </a:p>
          <a:p>
            <a:pPr marL="0" indent="0">
              <a:lnSpc>
                <a:spcPct val="150000"/>
              </a:lnSpc>
              <a:buNone/>
            </a:pPr>
            <a:r>
              <a:rPr lang="en-US" b="1" dirty="0">
                <a:sym typeface="Wingdings" panose="05000000000000000000" pitchFamily="2" charset="2"/>
              </a:rPr>
              <a:t> </a:t>
            </a:r>
            <a:r>
              <a:rPr lang="en-US" b="1" dirty="0"/>
              <a:t>End entity: </a:t>
            </a:r>
            <a:r>
              <a:rPr lang="en-US" dirty="0"/>
              <a:t>A generic term used to denote end users, devices (e.g., servers, routers), or any other entity that can be identified in the subject field of a public key certificate. End entities typically consume and/or support PKI-related </a:t>
            </a:r>
            <a:r>
              <a:rPr lang="en-IN" dirty="0"/>
              <a:t>services.</a:t>
            </a:r>
          </a:p>
          <a:p>
            <a:pPr marL="0" indent="0">
              <a:lnSpc>
                <a:spcPct val="150000"/>
              </a:lnSpc>
              <a:buNone/>
            </a:pPr>
            <a:r>
              <a:rPr lang="en-US" b="1" dirty="0">
                <a:sym typeface="Wingdings" panose="05000000000000000000" pitchFamily="2" charset="2"/>
              </a:rPr>
              <a:t> </a:t>
            </a:r>
            <a:r>
              <a:rPr lang="en-US" b="1" dirty="0"/>
              <a:t>Certification authority (CA): </a:t>
            </a:r>
            <a:r>
              <a:rPr lang="en-US" dirty="0"/>
              <a:t>The issuer of certificates and (usually) certificate revocation lists (CRLs). It may also support a variety of administrative functions, although these are often delegated to one or more registration </a:t>
            </a:r>
            <a:r>
              <a:rPr lang="en-IN" dirty="0"/>
              <a:t>authorities.</a:t>
            </a:r>
          </a:p>
          <a:p>
            <a:pPr marL="0" indent="0">
              <a:lnSpc>
                <a:spcPct val="150000"/>
              </a:lnSpc>
              <a:buNone/>
            </a:pPr>
            <a:r>
              <a:rPr lang="en-US" b="1" dirty="0">
                <a:sym typeface="Wingdings" panose="05000000000000000000" pitchFamily="2" charset="2"/>
              </a:rPr>
              <a:t> </a:t>
            </a:r>
            <a:r>
              <a:rPr lang="en-US" b="1" dirty="0"/>
              <a:t>Registration authority (RA): </a:t>
            </a:r>
            <a:r>
              <a:rPr lang="en-US" dirty="0"/>
              <a:t>An optional component that can assume a number of administrative functions from the CA. The RA is often associated with the end entity registration process, but can assist in a number of other areas as </a:t>
            </a:r>
            <a:r>
              <a:rPr lang="en-IN" dirty="0"/>
              <a:t>well.</a:t>
            </a:r>
          </a:p>
        </p:txBody>
      </p:sp>
    </p:spTree>
    <p:extLst>
      <p:ext uri="{BB962C8B-B14F-4D97-AF65-F5344CB8AC3E}">
        <p14:creationId xmlns:p14="http://schemas.microsoft.com/office/powerpoint/2010/main" val="3340263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402746"/>
            <a:ext cx="10527747" cy="1002974"/>
          </a:xfrm>
        </p:spPr>
        <p:txBody>
          <a:bodyPr/>
          <a:lstStyle/>
          <a:p>
            <a:r>
              <a:rPr lang="en-US" dirty="0" err="1">
                <a:solidFill>
                  <a:srgbClr val="FF0000"/>
                </a:solidFill>
              </a:rPr>
              <a:t>Contd</a:t>
            </a:r>
            <a:r>
              <a:rPr lang="en-US" dirty="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709683" y="2121408"/>
            <a:ext cx="10877265" cy="4050792"/>
          </a:xfrm>
        </p:spPr>
        <p:txBody>
          <a:bodyPr>
            <a:normAutofit/>
          </a:bodyPr>
          <a:lstStyle/>
          <a:p>
            <a:pPr marL="0" indent="0">
              <a:lnSpc>
                <a:spcPct val="150000"/>
              </a:lnSpc>
              <a:buNone/>
            </a:pPr>
            <a:r>
              <a:rPr lang="en-US" sz="2400" b="1" dirty="0">
                <a:sym typeface="Wingdings" panose="05000000000000000000" pitchFamily="2" charset="2"/>
              </a:rPr>
              <a:t> </a:t>
            </a:r>
            <a:r>
              <a:rPr lang="en-US" sz="2800" b="1" dirty="0"/>
              <a:t>CRL issuer: </a:t>
            </a:r>
            <a:r>
              <a:rPr lang="en-US" sz="2800" dirty="0"/>
              <a:t>An optional component that a CA can delegate to publish CRLs.</a:t>
            </a:r>
          </a:p>
          <a:p>
            <a:pPr marL="0" indent="0">
              <a:lnSpc>
                <a:spcPct val="150000"/>
              </a:lnSpc>
              <a:buNone/>
            </a:pPr>
            <a:r>
              <a:rPr lang="en-US" sz="2800" b="1" dirty="0">
                <a:sym typeface="Wingdings" panose="05000000000000000000" pitchFamily="2" charset="2"/>
              </a:rPr>
              <a:t> </a:t>
            </a:r>
            <a:r>
              <a:rPr lang="en-US" sz="2800" b="1" dirty="0"/>
              <a:t>Repository: </a:t>
            </a:r>
            <a:r>
              <a:rPr lang="en-US" sz="2800" dirty="0"/>
              <a:t>A generic term used to denote any method for storing certificates   and CRLs so that they can be retrieved by end entities.</a:t>
            </a:r>
            <a:endParaRPr lang="en-IN" sz="2800" dirty="0"/>
          </a:p>
        </p:txBody>
      </p:sp>
    </p:spTree>
    <p:extLst>
      <p:ext uri="{BB962C8B-B14F-4D97-AF65-F5344CB8AC3E}">
        <p14:creationId xmlns:p14="http://schemas.microsoft.com/office/powerpoint/2010/main" val="97039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0"/>
            <a:ext cx="11612880" cy="1123406"/>
          </a:xfrm>
        </p:spPr>
        <p:txBody>
          <a:bodyPr>
            <a:normAutofit/>
          </a:bodyPr>
          <a:lstStyle/>
          <a:p>
            <a:r>
              <a:rPr lang="en-US" sz="3600" b="1" dirty="0">
                <a:solidFill>
                  <a:srgbClr val="FF0000"/>
                </a:solidFill>
              </a:rPr>
              <a:t>Message Authentication without Message Encryption</a:t>
            </a:r>
            <a:endParaRPr lang="en-IN" sz="3600" dirty="0">
              <a:solidFill>
                <a:srgbClr val="FF0000"/>
              </a:solidFill>
            </a:endParaRPr>
          </a:p>
        </p:txBody>
      </p:sp>
      <p:sp>
        <p:nvSpPr>
          <p:cNvPr id="3" name="Content Placeholder 2"/>
          <p:cNvSpPr>
            <a:spLocks noGrp="1"/>
          </p:cNvSpPr>
          <p:nvPr>
            <p:ph idx="1"/>
          </p:nvPr>
        </p:nvSpPr>
        <p:spPr>
          <a:xfrm>
            <a:off x="352697" y="1031967"/>
            <a:ext cx="11534503" cy="5140234"/>
          </a:xfrm>
        </p:spPr>
        <p:txBody>
          <a:bodyPr>
            <a:normAutofit/>
          </a:bodyPr>
          <a:lstStyle/>
          <a:p>
            <a:pPr>
              <a:lnSpc>
                <a:spcPct val="150000"/>
              </a:lnSpc>
            </a:pPr>
            <a:r>
              <a:rPr lang="en-US" dirty="0"/>
              <a:t>There are a number of applications in which the same message is broadcast to a number of destinations. Two examples are notification to users that the network is now unavailable and an alarm signal in a control center.</a:t>
            </a:r>
          </a:p>
          <a:p>
            <a:pPr>
              <a:lnSpc>
                <a:spcPct val="150000"/>
              </a:lnSpc>
            </a:pPr>
            <a:r>
              <a:rPr lang="en-US" dirty="0"/>
              <a:t>Another possible scenario is an exchange in which one side has a heavy load and cannot afford the time to decrypt all incoming messages. Authentication is carried out on a selective basis with messages being chosen at random for checking.</a:t>
            </a:r>
          </a:p>
          <a:p>
            <a:pPr>
              <a:lnSpc>
                <a:spcPct val="150000"/>
              </a:lnSpc>
            </a:pPr>
            <a:r>
              <a:rPr lang="en-US" dirty="0"/>
              <a:t>Authentication of a computer program in plaintext is an attractive service. The computer program can be executed without having to decrypt it every time, which would be wasteful of processor resources.</a:t>
            </a:r>
            <a:endParaRPr lang="en-IN" dirty="0"/>
          </a:p>
        </p:txBody>
      </p:sp>
    </p:spTree>
    <p:extLst>
      <p:ext uri="{BB962C8B-B14F-4D97-AF65-F5344CB8AC3E}">
        <p14:creationId xmlns:p14="http://schemas.microsoft.com/office/powerpoint/2010/main" val="249825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768" y="340922"/>
            <a:ext cx="10058400" cy="764547"/>
          </a:xfrm>
        </p:spPr>
        <p:txBody>
          <a:bodyPr>
            <a:normAutofit fontScale="90000"/>
          </a:bodyPr>
          <a:lstStyle/>
          <a:p>
            <a:r>
              <a:rPr lang="en-US" dirty="0">
                <a:solidFill>
                  <a:srgbClr val="FF0000"/>
                </a:solidFill>
              </a:rPr>
              <a:t>architecture</a:t>
            </a:r>
            <a:endParaRPr lang="en-IN" dirty="0">
              <a:solidFill>
                <a:srgbClr val="FF0000"/>
              </a:solidFill>
            </a:endParaRPr>
          </a:p>
        </p:txBody>
      </p:sp>
      <p:pic>
        <p:nvPicPr>
          <p:cNvPr id="2052" name="Picture 4" descr="Public-Key Infra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3867" y="1241946"/>
            <a:ext cx="7459876" cy="530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7515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15" y="375450"/>
            <a:ext cx="10058400" cy="1002974"/>
          </a:xfrm>
        </p:spPr>
        <p:txBody>
          <a:bodyPr/>
          <a:lstStyle/>
          <a:p>
            <a:r>
              <a:rPr lang="en-IN" b="1" dirty="0">
                <a:solidFill>
                  <a:srgbClr val="FF0000"/>
                </a:solidFill>
              </a:rPr>
              <a:t>PKIX Management Functions</a:t>
            </a:r>
            <a:endParaRPr lang="en-IN" dirty="0">
              <a:solidFill>
                <a:srgbClr val="FF0000"/>
              </a:solidFill>
            </a:endParaRPr>
          </a:p>
        </p:txBody>
      </p:sp>
      <p:sp>
        <p:nvSpPr>
          <p:cNvPr id="3" name="Content Placeholder 2"/>
          <p:cNvSpPr>
            <a:spLocks noGrp="1"/>
          </p:cNvSpPr>
          <p:nvPr>
            <p:ph idx="1"/>
          </p:nvPr>
        </p:nvSpPr>
        <p:spPr>
          <a:xfrm>
            <a:off x="1069848" y="1596788"/>
            <a:ext cx="10058400" cy="5022376"/>
          </a:xfrm>
        </p:spPr>
        <p:txBody>
          <a:bodyPr>
            <a:noAutofit/>
          </a:bodyPr>
          <a:lstStyle/>
          <a:p>
            <a:pPr>
              <a:lnSpc>
                <a:spcPct val="150000"/>
              </a:lnSpc>
            </a:pPr>
            <a:r>
              <a:rPr lang="en-IN" sz="2400" b="1" dirty="0"/>
              <a:t>Registration</a:t>
            </a:r>
          </a:p>
          <a:p>
            <a:pPr>
              <a:lnSpc>
                <a:spcPct val="150000"/>
              </a:lnSpc>
            </a:pPr>
            <a:r>
              <a:rPr lang="en-IN" sz="2400" b="1" dirty="0"/>
              <a:t>Initialization</a:t>
            </a:r>
          </a:p>
          <a:p>
            <a:pPr>
              <a:lnSpc>
                <a:spcPct val="150000"/>
              </a:lnSpc>
            </a:pPr>
            <a:r>
              <a:rPr lang="en-IN" sz="2400" b="1" dirty="0"/>
              <a:t>Certification</a:t>
            </a:r>
          </a:p>
          <a:p>
            <a:pPr>
              <a:lnSpc>
                <a:spcPct val="150000"/>
              </a:lnSpc>
            </a:pPr>
            <a:r>
              <a:rPr lang="en-IN" sz="2400" b="1" dirty="0"/>
              <a:t>Key pair recovery	</a:t>
            </a:r>
          </a:p>
          <a:p>
            <a:pPr>
              <a:lnSpc>
                <a:spcPct val="150000"/>
              </a:lnSpc>
            </a:pPr>
            <a:r>
              <a:rPr lang="en-IN" sz="2400" b="1" dirty="0"/>
              <a:t>Key pair update</a:t>
            </a:r>
          </a:p>
          <a:p>
            <a:pPr>
              <a:lnSpc>
                <a:spcPct val="150000"/>
              </a:lnSpc>
            </a:pPr>
            <a:r>
              <a:rPr lang="en-IN" sz="2400" b="1" dirty="0"/>
              <a:t>Revocation request</a:t>
            </a:r>
          </a:p>
          <a:p>
            <a:pPr>
              <a:lnSpc>
                <a:spcPct val="150000"/>
              </a:lnSpc>
            </a:pPr>
            <a:r>
              <a:rPr lang="en-IN" sz="2400" b="1" dirty="0"/>
              <a:t>Cross certification</a:t>
            </a:r>
            <a:endParaRPr lang="en-IN" sz="2400" dirty="0"/>
          </a:p>
        </p:txBody>
      </p:sp>
    </p:spTree>
    <p:extLst>
      <p:ext uri="{BB962C8B-B14F-4D97-AF65-F5344CB8AC3E}">
        <p14:creationId xmlns:p14="http://schemas.microsoft.com/office/powerpoint/2010/main" val="3165685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84632"/>
            <a:ext cx="10213848" cy="1016622"/>
          </a:xfrm>
        </p:spPr>
        <p:txBody>
          <a:bodyPr/>
          <a:lstStyle/>
          <a:p>
            <a:r>
              <a:rPr lang="en-US" dirty="0">
                <a:solidFill>
                  <a:srgbClr val="FF0000"/>
                </a:solidFill>
              </a:rPr>
              <a:t>Digital certificate</a:t>
            </a:r>
            <a:endParaRPr lang="en-IN" dirty="0">
              <a:solidFill>
                <a:srgbClr val="FF0000"/>
              </a:solidFill>
            </a:endParaRPr>
          </a:p>
        </p:txBody>
      </p:sp>
      <p:sp>
        <p:nvSpPr>
          <p:cNvPr id="3" name="Content Placeholder 2"/>
          <p:cNvSpPr>
            <a:spLocks noGrp="1"/>
          </p:cNvSpPr>
          <p:nvPr>
            <p:ph idx="1"/>
          </p:nvPr>
        </p:nvSpPr>
        <p:spPr>
          <a:xfrm>
            <a:off x="1069847" y="1801504"/>
            <a:ext cx="10298737" cy="4370696"/>
          </a:xfrm>
        </p:spPr>
        <p:txBody>
          <a:bodyPr>
            <a:normAutofit/>
          </a:bodyPr>
          <a:lstStyle/>
          <a:p>
            <a:pPr>
              <a:lnSpc>
                <a:spcPct val="150000"/>
              </a:lnSpc>
            </a:pPr>
            <a:r>
              <a:rPr lang="en-US" sz="2800" dirty="0"/>
              <a:t>Digital certificate is issued by a trusted third party which proves sender’s identity to the receiver and receiver’s identity to the sender.  A digital certificate is a certificate issued by a Certificate Authority (CA) to verify the identity of the certificate holder. Digital certificate is used to attach public key with a particular individual or an entity.</a:t>
            </a:r>
            <a:endParaRPr lang="en-IN" sz="2800" dirty="0"/>
          </a:p>
        </p:txBody>
      </p:sp>
    </p:spTree>
    <p:extLst>
      <p:ext uri="{BB962C8B-B14F-4D97-AF65-F5344CB8AC3E}">
        <p14:creationId xmlns:p14="http://schemas.microsoft.com/office/powerpoint/2010/main" val="1232061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16" y="320859"/>
            <a:ext cx="10058400" cy="1016622"/>
          </a:xfrm>
        </p:spPr>
        <p:txBody>
          <a:bodyPr/>
          <a:lstStyle/>
          <a:p>
            <a:r>
              <a:rPr lang="en-US" dirty="0" err="1">
                <a:solidFill>
                  <a:srgbClr val="FF0000"/>
                </a:solidFill>
              </a:rPr>
              <a:t>Contd</a:t>
            </a:r>
            <a:r>
              <a:rPr lang="en-US" dirty="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232012" y="1501254"/>
            <a:ext cx="11859904" cy="4670946"/>
          </a:xfrm>
        </p:spPr>
        <p:txBody>
          <a:bodyPr>
            <a:normAutofit/>
          </a:bodyPr>
          <a:lstStyle/>
          <a:p>
            <a:pPr fontAlgn="base"/>
            <a:r>
              <a:rPr lang="en-US" sz="2400" b="1" dirty="0"/>
              <a:t>Digital certificate contains</a:t>
            </a:r>
          </a:p>
          <a:p>
            <a:pPr marL="0" indent="0" fontAlgn="base">
              <a:buNone/>
            </a:pPr>
            <a:r>
              <a:rPr lang="en-US" sz="2400" dirty="0"/>
              <a:t>	 </a:t>
            </a:r>
            <a:r>
              <a:rPr lang="en-US" sz="2400" dirty="0">
                <a:sym typeface="Wingdings" panose="05000000000000000000" pitchFamily="2" charset="2"/>
              </a:rPr>
              <a:t> </a:t>
            </a:r>
            <a:r>
              <a:rPr lang="en-US" sz="2400" dirty="0"/>
              <a:t>Name of certificate holder.</a:t>
            </a:r>
          </a:p>
          <a:p>
            <a:pPr marL="0" indent="0" defTabSz="1001713" fontAlgn="base">
              <a:buNone/>
            </a:pPr>
            <a:r>
              <a:rPr lang="en-US" sz="2400" dirty="0"/>
              <a:t>	</a:t>
            </a:r>
            <a:r>
              <a:rPr lang="en-US" sz="2400" dirty="0">
                <a:sym typeface="Wingdings" panose="05000000000000000000" pitchFamily="2" charset="2"/>
              </a:rPr>
              <a:t> </a:t>
            </a:r>
            <a:r>
              <a:rPr lang="en-US" sz="2400" dirty="0"/>
              <a:t>Serial number which is used to uniquely identify a certificate, the I   		individual  or the entity identified by the certificate</a:t>
            </a:r>
          </a:p>
          <a:p>
            <a:pPr marL="0" indent="0" fontAlgn="base">
              <a:buNone/>
            </a:pPr>
            <a:r>
              <a:rPr lang="en-US" sz="2400" dirty="0"/>
              <a:t>	 </a:t>
            </a:r>
            <a:r>
              <a:rPr lang="en-US" sz="2400" dirty="0">
                <a:sym typeface="Wingdings" panose="05000000000000000000" pitchFamily="2" charset="2"/>
              </a:rPr>
              <a:t> </a:t>
            </a:r>
            <a:r>
              <a:rPr lang="en-US" sz="2400" dirty="0"/>
              <a:t>Expiration dates.</a:t>
            </a:r>
          </a:p>
          <a:p>
            <a:pPr marL="0" indent="0" fontAlgn="base">
              <a:buNone/>
            </a:pPr>
            <a:r>
              <a:rPr lang="en-US" sz="2400" dirty="0"/>
              <a:t>	 </a:t>
            </a:r>
            <a:r>
              <a:rPr lang="en-US" sz="2400" dirty="0">
                <a:sym typeface="Wingdings" panose="05000000000000000000" pitchFamily="2" charset="2"/>
              </a:rPr>
              <a:t> </a:t>
            </a:r>
            <a:r>
              <a:rPr lang="en-US" sz="2400" dirty="0"/>
              <a:t>Copy of certificate holder’s public key.(used for decrypting messages 	    and  digital signatures)</a:t>
            </a:r>
          </a:p>
          <a:p>
            <a:pPr marL="0" indent="0" fontAlgn="base">
              <a:buNone/>
            </a:pPr>
            <a:r>
              <a:rPr lang="en-US" sz="2400" dirty="0"/>
              <a:t>               </a:t>
            </a:r>
            <a:r>
              <a:rPr lang="en-US" sz="2400" dirty="0">
                <a:sym typeface="Wingdings" panose="05000000000000000000" pitchFamily="2" charset="2"/>
              </a:rPr>
              <a:t> </a:t>
            </a:r>
            <a:r>
              <a:rPr lang="en-US" sz="2400" dirty="0"/>
              <a:t>Digital Signature of the certificate issuing authority.</a:t>
            </a:r>
          </a:p>
          <a:p>
            <a:endParaRPr lang="en-IN" sz="2400" dirty="0"/>
          </a:p>
        </p:txBody>
      </p:sp>
    </p:spTree>
    <p:extLst>
      <p:ext uri="{BB962C8B-B14F-4D97-AF65-F5344CB8AC3E}">
        <p14:creationId xmlns:p14="http://schemas.microsoft.com/office/powerpoint/2010/main" val="3946497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184381"/>
            <a:ext cx="10058400" cy="989326"/>
          </a:xfrm>
        </p:spPr>
        <p:txBody>
          <a:bodyPr/>
          <a:lstStyle/>
          <a:p>
            <a:r>
              <a:rPr lang="en-IN" dirty="0">
                <a:solidFill>
                  <a:srgbClr val="FF0000"/>
                </a:solidFill>
              </a:rPr>
              <a:t>Key Management</a:t>
            </a:r>
          </a:p>
        </p:txBody>
      </p:sp>
      <p:sp>
        <p:nvSpPr>
          <p:cNvPr id="3" name="Content Placeholder 2"/>
          <p:cNvSpPr>
            <a:spLocks noGrp="1"/>
          </p:cNvSpPr>
          <p:nvPr>
            <p:ph idx="1"/>
          </p:nvPr>
        </p:nvSpPr>
        <p:spPr>
          <a:xfrm>
            <a:off x="327546" y="1173707"/>
            <a:ext cx="11668836" cy="5459105"/>
          </a:xfrm>
        </p:spPr>
        <p:txBody>
          <a:bodyPr>
            <a:normAutofit fontScale="92500" lnSpcReduction="20000"/>
          </a:bodyPr>
          <a:lstStyle/>
          <a:p>
            <a:pPr>
              <a:lnSpc>
                <a:spcPct val="150000"/>
              </a:lnSpc>
            </a:pPr>
            <a:r>
              <a:rPr lang="en-US" dirty="0"/>
              <a:t>Symmetric-key cryptography is more efficient than asymmetric-key cryptography for enciphering large messages. Symmetric-key cryptography, however, needs a shared secret key between two parties. </a:t>
            </a:r>
          </a:p>
          <a:p>
            <a:pPr>
              <a:lnSpc>
                <a:spcPct val="150000"/>
              </a:lnSpc>
            </a:pPr>
            <a:r>
              <a:rPr lang="en-US" dirty="0"/>
              <a:t>If Alice needs to exchange confidential messages with N people, she needs N different keys. What if N people need to communicate with each other? A total of N(N − 1) keys is needed if we require that Alice and Bob use two keys for bidirectional communication; only N(N − 1)/2 keys are needed if we allow a key to be used for both directions. This means that if one million people need to communicate with each other, each person has almost one million different keys; in total, almost one trillion keys are needed. This is normally referred to as the N</a:t>
            </a:r>
            <a:r>
              <a:rPr lang="en-US" baseline="30000" dirty="0"/>
              <a:t>2</a:t>
            </a:r>
            <a:r>
              <a:rPr lang="en-US" dirty="0"/>
              <a:t> problem because the number of required keys for N entities is N</a:t>
            </a:r>
            <a:r>
              <a:rPr lang="en-US" baseline="30000" dirty="0"/>
              <a:t>2</a:t>
            </a:r>
            <a:r>
              <a:rPr lang="en-US" dirty="0"/>
              <a:t>.</a:t>
            </a:r>
          </a:p>
          <a:p>
            <a:pPr>
              <a:lnSpc>
                <a:spcPct val="150000"/>
              </a:lnSpc>
            </a:pPr>
            <a:r>
              <a:rPr lang="en-US" dirty="0"/>
              <a:t>The number of keys is not the only problem; the distribution of keys is another. If Alice and Bob want to communicate, they need a way to exchange a secret key; if Alice wants to communicate with one million people, how can she exchange one million keys </a:t>
            </a:r>
            <a:r>
              <a:rPr lang="en-IN" dirty="0"/>
              <a:t>with one million people?</a:t>
            </a:r>
          </a:p>
        </p:txBody>
      </p:sp>
    </p:spTree>
    <p:extLst>
      <p:ext uri="{BB962C8B-B14F-4D97-AF65-F5344CB8AC3E}">
        <p14:creationId xmlns:p14="http://schemas.microsoft.com/office/powerpoint/2010/main" val="2223181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69" y="238972"/>
            <a:ext cx="10058400" cy="934735"/>
          </a:xfrm>
        </p:spPr>
        <p:txBody>
          <a:bodyPr/>
          <a:lstStyle/>
          <a:p>
            <a:r>
              <a:rPr lang="en-IN" dirty="0">
                <a:solidFill>
                  <a:srgbClr val="FF0000"/>
                </a:solidFill>
              </a:rPr>
              <a:t>Key-Distribution </a:t>
            </a:r>
            <a:r>
              <a:rPr lang="en-IN" dirty="0" err="1">
                <a:solidFill>
                  <a:srgbClr val="FF0000"/>
                </a:solidFill>
              </a:rPr>
              <a:t>Center</a:t>
            </a:r>
            <a:r>
              <a:rPr lang="en-IN" dirty="0">
                <a:solidFill>
                  <a:srgbClr val="FF0000"/>
                </a:solidFill>
              </a:rPr>
              <a:t>: KDC</a:t>
            </a:r>
          </a:p>
        </p:txBody>
      </p:sp>
      <p:sp>
        <p:nvSpPr>
          <p:cNvPr id="3" name="Content Placeholder 2"/>
          <p:cNvSpPr>
            <a:spLocks noGrp="1"/>
          </p:cNvSpPr>
          <p:nvPr>
            <p:ph idx="1"/>
          </p:nvPr>
        </p:nvSpPr>
        <p:spPr>
          <a:xfrm>
            <a:off x="1069847" y="1173707"/>
            <a:ext cx="10503453" cy="4998493"/>
          </a:xfrm>
        </p:spPr>
        <p:txBody>
          <a:bodyPr/>
          <a:lstStyle/>
          <a:p>
            <a:pPr>
              <a:lnSpc>
                <a:spcPct val="150000"/>
              </a:lnSpc>
            </a:pPr>
            <a:r>
              <a:rPr lang="en-US" dirty="0"/>
              <a:t>A practical solution is the use of a trusted third party, referred to as a key-distribution center (KDC). To reduce the number of keys, each person establishes a shared secret </a:t>
            </a:r>
            <a:r>
              <a:rPr lang="en-IN" dirty="0"/>
              <a:t>key with the KDC.</a:t>
            </a:r>
          </a:p>
        </p:txBody>
      </p:sp>
      <p:pic>
        <p:nvPicPr>
          <p:cNvPr id="3074" name="Picture 2" descr="Chapter 15 Key Management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l="11278" t="32155" r="10784" b="22791"/>
          <a:stretch/>
        </p:blipFill>
        <p:spPr bwMode="auto">
          <a:xfrm>
            <a:off x="1842449" y="2906973"/>
            <a:ext cx="7601804" cy="352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0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812" y="238973"/>
            <a:ext cx="10058400" cy="1030269"/>
          </a:xfrm>
        </p:spPr>
        <p:txBody>
          <a:bodyPr/>
          <a:lstStyle/>
          <a:p>
            <a:r>
              <a:rPr lang="en-US" dirty="0" err="1">
                <a:solidFill>
                  <a:srgbClr val="FF0000"/>
                </a:solidFill>
              </a:rPr>
              <a:t>Contd</a:t>
            </a:r>
            <a:r>
              <a:rPr lang="en-US" dirty="0">
                <a:solidFill>
                  <a:srgbClr val="FF0000"/>
                </a:solidFill>
              </a:rPr>
              <a:t>…</a:t>
            </a:r>
            <a:endParaRPr lang="en-IN" dirty="0">
              <a:solidFill>
                <a:srgbClr val="FF0000"/>
              </a:solidFill>
            </a:endParaRPr>
          </a:p>
        </p:txBody>
      </p:sp>
      <p:sp>
        <p:nvSpPr>
          <p:cNvPr id="3" name="Content Placeholder 2"/>
          <p:cNvSpPr>
            <a:spLocks noGrp="1"/>
          </p:cNvSpPr>
          <p:nvPr>
            <p:ph idx="1"/>
          </p:nvPr>
        </p:nvSpPr>
        <p:spPr>
          <a:xfrm>
            <a:off x="373813" y="1405719"/>
            <a:ext cx="11690808" cy="4766481"/>
          </a:xfrm>
        </p:spPr>
        <p:txBody>
          <a:bodyPr/>
          <a:lstStyle/>
          <a:p>
            <a:pPr>
              <a:lnSpc>
                <a:spcPct val="150000"/>
              </a:lnSpc>
            </a:pPr>
            <a:r>
              <a:rPr lang="en-US" dirty="0"/>
              <a:t>A secret key is established between the KDC and each member. Alice has a secret key with the KDC, which we refer to as </a:t>
            </a:r>
            <a:r>
              <a:rPr lang="en-US" dirty="0" err="1"/>
              <a:t>K</a:t>
            </a:r>
            <a:r>
              <a:rPr lang="en-US" baseline="-25000" dirty="0" err="1"/>
              <a:t>Alice</a:t>
            </a:r>
            <a:r>
              <a:rPr lang="en-IN" dirty="0"/>
              <a:t> </a:t>
            </a:r>
            <a:r>
              <a:rPr lang="en-US" dirty="0"/>
              <a:t>; Bob has a secret key with the KDC,  which we refer to as </a:t>
            </a:r>
            <a:r>
              <a:rPr lang="en-US" dirty="0" err="1"/>
              <a:t>K</a:t>
            </a:r>
            <a:r>
              <a:rPr lang="en-US" baseline="-25000" dirty="0" err="1"/>
              <a:t>Bob</a:t>
            </a:r>
            <a:r>
              <a:rPr lang="en-IN" dirty="0"/>
              <a:t> </a:t>
            </a:r>
            <a:r>
              <a:rPr lang="en-US" dirty="0"/>
              <a:t>; and so on. Now the question is how Alice can send a  confidential message to Bob. The process is as follows:</a:t>
            </a:r>
          </a:p>
          <a:p>
            <a:pPr>
              <a:lnSpc>
                <a:spcPct val="150000"/>
              </a:lnSpc>
              <a:buFont typeface="Wingdings" panose="05000000000000000000" pitchFamily="2" charset="2"/>
              <a:buChar char="q"/>
            </a:pPr>
            <a:r>
              <a:rPr lang="en-US" dirty="0"/>
              <a:t>Alice sends a request to the KDC stating that she needs a session (temporary) secret key between herself and Bob.</a:t>
            </a:r>
          </a:p>
          <a:p>
            <a:pPr>
              <a:lnSpc>
                <a:spcPct val="150000"/>
              </a:lnSpc>
              <a:buFont typeface="Wingdings" panose="05000000000000000000" pitchFamily="2" charset="2"/>
              <a:buChar char="q"/>
            </a:pPr>
            <a:r>
              <a:rPr lang="en-US" dirty="0"/>
              <a:t>The KDC informs Bob about Alice’s request.</a:t>
            </a:r>
          </a:p>
          <a:p>
            <a:pPr>
              <a:lnSpc>
                <a:spcPct val="150000"/>
              </a:lnSpc>
              <a:buFont typeface="Wingdings" panose="05000000000000000000" pitchFamily="2" charset="2"/>
              <a:buChar char="q"/>
            </a:pPr>
            <a:r>
              <a:rPr lang="en-US" dirty="0"/>
              <a:t>If Bob agrees, a session key is created between the two.</a:t>
            </a:r>
            <a:endParaRPr lang="en-IN" dirty="0"/>
          </a:p>
        </p:txBody>
      </p:sp>
    </p:spTree>
    <p:extLst>
      <p:ext uri="{BB962C8B-B14F-4D97-AF65-F5344CB8AC3E}">
        <p14:creationId xmlns:p14="http://schemas.microsoft.com/office/powerpoint/2010/main" val="1867763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293564"/>
            <a:ext cx="10514099" cy="962031"/>
          </a:xfrm>
        </p:spPr>
        <p:txBody>
          <a:bodyPr/>
          <a:lstStyle/>
          <a:p>
            <a:r>
              <a:rPr lang="en-IN" dirty="0">
                <a:solidFill>
                  <a:srgbClr val="FF0000"/>
                </a:solidFill>
              </a:rPr>
              <a:t>X.509 certificate</a:t>
            </a:r>
          </a:p>
        </p:txBody>
      </p:sp>
      <p:sp>
        <p:nvSpPr>
          <p:cNvPr id="3" name="Content Placeholder 2"/>
          <p:cNvSpPr>
            <a:spLocks noGrp="1"/>
          </p:cNvSpPr>
          <p:nvPr>
            <p:ph idx="1"/>
          </p:nvPr>
        </p:nvSpPr>
        <p:spPr>
          <a:xfrm>
            <a:off x="504967" y="1255595"/>
            <a:ext cx="11210135" cy="4807424"/>
          </a:xfrm>
        </p:spPr>
        <p:txBody>
          <a:bodyPr>
            <a:normAutofit/>
          </a:bodyPr>
          <a:lstStyle/>
          <a:p>
            <a:pPr>
              <a:lnSpc>
                <a:spcPct val="150000"/>
              </a:lnSpc>
            </a:pPr>
            <a:r>
              <a:rPr lang="en-US" sz="2400" dirty="0"/>
              <a:t>Although the use of a CA has solved the problem of public-key fraud, it has created a side-effect. Each certificate may have a different format. If Alice wants to use a program to automatically download different certificates and digests belonging to different people, the program may not be able to do this. One certificate may have the public key in one format and another in a different format. The public key may be on the first line in one certificate, and on the third line in another. Anything that needs to be used universally must have a universal format.</a:t>
            </a:r>
            <a:endParaRPr lang="en-IN" sz="2400" dirty="0"/>
          </a:p>
        </p:txBody>
      </p:sp>
    </p:spTree>
    <p:extLst>
      <p:ext uri="{BB962C8B-B14F-4D97-AF65-F5344CB8AC3E}">
        <p14:creationId xmlns:p14="http://schemas.microsoft.com/office/powerpoint/2010/main" val="34295503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23" y="279916"/>
            <a:ext cx="10058400" cy="1043917"/>
          </a:xfrm>
        </p:spPr>
        <p:txBody>
          <a:bodyPr/>
          <a:lstStyle/>
          <a:p>
            <a:r>
              <a:rPr lang="en-US" dirty="0">
                <a:solidFill>
                  <a:srgbClr val="FF0000"/>
                </a:solidFill>
              </a:rPr>
              <a:t>Certificate format</a:t>
            </a:r>
            <a:endParaRPr lang="en-IN" dirty="0">
              <a:solidFill>
                <a:srgbClr val="FF0000"/>
              </a:solidFill>
            </a:endParaRPr>
          </a:p>
        </p:txBody>
      </p:sp>
      <p:pic>
        <p:nvPicPr>
          <p:cNvPr id="4098" name="Picture 2" descr="X.509 Authentication Service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4356" t="9207" r="-4356" b="10233"/>
          <a:stretch/>
        </p:blipFill>
        <p:spPr bwMode="auto">
          <a:xfrm>
            <a:off x="1574941" y="1228295"/>
            <a:ext cx="9711757" cy="5063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91" y="236438"/>
            <a:ext cx="10058400" cy="873905"/>
          </a:xfrm>
        </p:spPr>
        <p:txBody>
          <a:bodyPr/>
          <a:lstStyle/>
          <a:p>
            <a:r>
              <a:rPr lang="en-US" dirty="0">
                <a:solidFill>
                  <a:srgbClr val="FF0000"/>
                </a:solidFill>
              </a:rPr>
              <a:t>Contd…</a:t>
            </a:r>
            <a:endParaRPr lang="en-IN" dirty="0">
              <a:solidFill>
                <a:srgbClr val="FF0000"/>
              </a:solidFill>
            </a:endParaRPr>
          </a:p>
        </p:txBody>
      </p:sp>
      <p:pic>
        <p:nvPicPr>
          <p:cNvPr id="1026" name="Picture 2" descr="Solved Message MAC algorit hm Transmit Compare MAC algorithm | Chegg.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63" y="1567544"/>
            <a:ext cx="8516983" cy="463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14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221F-AC6A-854F-4C70-BEB139CF241C}"/>
              </a:ext>
            </a:extLst>
          </p:cNvPr>
          <p:cNvSpPr>
            <a:spLocks noGrp="1"/>
          </p:cNvSpPr>
          <p:nvPr>
            <p:ph type="title"/>
          </p:nvPr>
        </p:nvSpPr>
        <p:spPr>
          <a:xfrm>
            <a:off x="229876" y="215734"/>
            <a:ext cx="10058400" cy="940131"/>
          </a:xfrm>
        </p:spPr>
        <p:txBody>
          <a:bodyPr/>
          <a:lstStyle/>
          <a:p>
            <a:r>
              <a:rPr lang="en-US" dirty="0">
                <a:solidFill>
                  <a:srgbClr val="FF0000"/>
                </a:solidFill>
              </a:rPr>
              <a:t>md5</a:t>
            </a:r>
            <a:endParaRPr lang="en-IN" dirty="0">
              <a:solidFill>
                <a:srgbClr val="FF0000"/>
              </a:solidFill>
            </a:endParaRPr>
          </a:p>
        </p:txBody>
      </p:sp>
      <p:sp>
        <p:nvSpPr>
          <p:cNvPr id="3" name="Content Placeholder 2">
            <a:extLst>
              <a:ext uri="{FF2B5EF4-FFF2-40B4-BE49-F238E27FC236}">
                <a16:creationId xmlns:a16="http://schemas.microsoft.com/office/drawing/2014/main" id="{0865FFFD-4C6A-B2B6-B40F-E9CC1B3955AA}"/>
              </a:ext>
            </a:extLst>
          </p:cNvPr>
          <p:cNvSpPr>
            <a:spLocks noGrp="1"/>
          </p:cNvSpPr>
          <p:nvPr>
            <p:ph idx="1"/>
          </p:nvPr>
        </p:nvSpPr>
        <p:spPr/>
        <p:txBody>
          <a:bodyPr/>
          <a:lstStyle/>
          <a:p>
            <a:r>
              <a:rPr lang="en-US" dirty="0">
                <a:solidFill>
                  <a:srgbClr val="273239"/>
                </a:solidFill>
                <a:highlight>
                  <a:srgbClr val="FFFFFF"/>
                </a:highlight>
                <a:latin typeface="Nunito" panose="020F0502020204030204" pitchFamily="2" charset="0"/>
              </a:rPr>
              <a:t>T</a:t>
            </a:r>
            <a:r>
              <a:rPr lang="en-US" b="0" i="0" dirty="0">
                <a:solidFill>
                  <a:srgbClr val="273239"/>
                </a:solidFill>
                <a:effectLst/>
                <a:highlight>
                  <a:srgbClr val="FFFFFF"/>
                </a:highlight>
                <a:latin typeface="Nunito" panose="020F0502020204030204" pitchFamily="2" charset="0"/>
              </a:rPr>
              <a:t>he MD5 message-digest algorithm is a cryptographic hash function designed to convert a message into a 128-bit hash value.</a:t>
            </a:r>
          </a:p>
          <a:p>
            <a:r>
              <a:rPr lang="en-US" b="0" i="0" dirty="0">
                <a:solidFill>
                  <a:srgbClr val="273239"/>
                </a:solidFill>
                <a:effectLst/>
                <a:highlight>
                  <a:srgbClr val="FFFFFF"/>
                </a:highlight>
                <a:latin typeface="Nunito" panose="020F0502020204030204" pitchFamily="2" charset="0"/>
              </a:rPr>
              <a:t>The output of MD5 (Digest size) is always </a:t>
            </a:r>
            <a:r>
              <a:rPr lang="en-US" b="1" i="0" dirty="0">
                <a:solidFill>
                  <a:srgbClr val="273239"/>
                </a:solidFill>
                <a:effectLst/>
                <a:highlight>
                  <a:srgbClr val="FFFFFF"/>
                </a:highlight>
                <a:latin typeface="Nunito" pitchFamily="2" charset="0"/>
              </a:rPr>
              <a:t>128 bits.</a:t>
            </a:r>
            <a:endParaRPr lang="en-IN" dirty="0"/>
          </a:p>
        </p:txBody>
      </p:sp>
    </p:spTree>
    <p:extLst>
      <p:ext uri="{BB962C8B-B14F-4D97-AF65-F5344CB8AC3E}">
        <p14:creationId xmlns:p14="http://schemas.microsoft.com/office/powerpoint/2010/main" val="284298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FF4D-1F30-97F4-A050-44AB3AADA171}"/>
              </a:ext>
            </a:extLst>
          </p:cNvPr>
          <p:cNvSpPr>
            <a:spLocks noGrp="1"/>
          </p:cNvSpPr>
          <p:nvPr>
            <p:ph type="title"/>
          </p:nvPr>
        </p:nvSpPr>
        <p:spPr>
          <a:xfrm>
            <a:off x="591382" y="183837"/>
            <a:ext cx="10058400" cy="1003926"/>
          </a:xfrm>
        </p:spPr>
        <p:txBody>
          <a:bodyPr/>
          <a:lstStyle/>
          <a:p>
            <a:r>
              <a:rPr lang="en-US" dirty="0">
                <a:solidFill>
                  <a:srgbClr val="FF0000"/>
                </a:solidFill>
              </a:rPr>
              <a:t>ALGORITHM</a:t>
            </a:r>
            <a:endParaRPr lang="en-IN" dirty="0">
              <a:solidFill>
                <a:srgbClr val="FF0000"/>
              </a:solidFill>
            </a:endParaRPr>
          </a:p>
        </p:txBody>
      </p:sp>
      <p:sp>
        <p:nvSpPr>
          <p:cNvPr id="3" name="Content Placeholder 2">
            <a:extLst>
              <a:ext uri="{FF2B5EF4-FFF2-40B4-BE49-F238E27FC236}">
                <a16:creationId xmlns:a16="http://schemas.microsoft.com/office/drawing/2014/main" id="{2B392D7C-C9EF-1920-7CFF-364D239A81A9}"/>
              </a:ext>
            </a:extLst>
          </p:cNvPr>
          <p:cNvSpPr>
            <a:spLocks noGrp="1"/>
          </p:cNvSpPr>
          <p:nvPr>
            <p:ph idx="1"/>
          </p:nvPr>
        </p:nvSpPr>
        <p:spPr>
          <a:xfrm>
            <a:off x="1069848" y="1509823"/>
            <a:ext cx="10058400" cy="4662377"/>
          </a:xfrm>
        </p:spPr>
        <p:txBody>
          <a:bodyPr>
            <a:normAutofit/>
          </a:bodyPr>
          <a:lstStyle/>
          <a:p>
            <a:r>
              <a:rPr lang="en-IN" sz="3200" b="1" i="0" dirty="0">
                <a:solidFill>
                  <a:srgbClr val="273239"/>
                </a:solidFill>
                <a:effectLst/>
                <a:highlight>
                  <a:srgbClr val="FFFFFF"/>
                </a:highlight>
                <a:latin typeface="Nunito" pitchFamily="2" charset="0"/>
              </a:rPr>
              <a:t>Append Padding Bits</a:t>
            </a:r>
          </a:p>
          <a:p>
            <a:r>
              <a:rPr lang="en-IN" sz="3200" b="1" i="0" dirty="0">
                <a:solidFill>
                  <a:srgbClr val="273239"/>
                </a:solidFill>
                <a:effectLst/>
                <a:highlight>
                  <a:srgbClr val="FFFFFF"/>
                </a:highlight>
                <a:latin typeface="Nunito" pitchFamily="2" charset="0"/>
              </a:rPr>
              <a:t> Append Length Bits</a:t>
            </a:r>
            <a:endParaRPr lang="en-IN" sz="3200" b="1" dirty="0">
              <a:solidFill>
                <a:srgbClr val="273239"/>
              </a:solidFill>
              <a:highlight>
                <a:srgbClr val="FFFFFF"/>
              </a:highlight>
              <a:latin typeface="Nunito" pitchFamily="2" charset="0"/>
            </a:endParaRPr>
          </a:p>
          <a:p>
            <a:r>
              <a:rPr lang="en-IN" sz="3200" b="1" i="0" dirty="0">
                <a:solidFill>
                  <a:srgbClr val="273239"/>
                </a:solidFill>
                <a:effectLst/>
                <a:highlight>
                  <a:srgbClr val="FFFFFF"/>
                </a:highlight>
                <a:latin typeface="Nunito" pitchFamily="2" charset="0"/>
              </a:rPr>
              <a:t>Initialize MD buffer</a:t>
            </a:r>
          </a:p>
          <a:p>
            <a:r>
              <a:rPr lang="en-IN" sz="3200" b="1" i="0" dirty="0">
                <a:solidFill>
                  <a:srgbClr val="273239"/>
                </a:solidFill>
                <a:effectLst/>
                <a:highlight>
                  <a:srgbClr val="FFFFFF"/>
                </a:highlight>
                <a:latin typeface="Nunito" pitchFamily="2" charset="0"/>
              </a:rPr>
              <a:t>Process Each 512-bit Block</a:t>
            </a:r>
            <a:endParaRPr lang="en-IN" sz="3200" b="1" dirty="0">
              <a:solidFill>
                <a:srgbClr val="273239"/>
              </a:solidFill>
              <a:highlight>
                <a:srgbClr val="FFFFFF"/>
              </a:highlight>
              <a:latin typeface="Nunito" pitchFamily="2" charset="0"/>
            </a:endParaRPr>
          </a:p>
          <a:p>
            <a:r>
              <a:rPr lang="en-IN" sz="3200" b="1" i="0" dirty="0">
                <a:solidFill>
                  <a:srgbClr val="273239"/>
                </a:solidFill>
                <a:effectLst/>
                <a:highlight>
                  <a:srgbClr val="FFFFFF"/>
                </a:highlight>
                <a:latin typeface="Nunito" pitchFamily="2" charset="0"/>
              </a:rPr>
              <a:t>Output</a:t>
            </a:r>
            <a:endParaRPr lang="en-IN" sz="3200" dirty="0"/>
          </a:p>
        </p:txBody>
      </p:sp>
    </p:spTree>
    <p:extLst>
      <p:ext uri="{BB962C8B-B14F-4D97-AF65-F5344CB8AC3E}">
        <p14:creationId xmlns:p14="http://schemas.microsoft.com/office/powerpoint/2010/main" val="275955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5314-605A-B1C8-D404-A72E0C6FEB21}"/>
              </a:ext>
            </a:extLst>
          </p:cNvPr>
          <p:cNvSpPr>
            <a:spLocks noGrp="1"/>
          </p:cNvSpPr>
          <p:nvPr>
            <p:ph type="title"/>
          </p:nvPr>
        </p:nvSpPr>
        <p:spPr>
          <a:xfrm>
            <a:off x="346834" y="173204"/>
            <a:ext cx="10058400" cy="1025191"/>
          </a:xfrm>
        </p:spPr>
        <p:txBody>
          <a:bodyPr/>
          <a:lstStyle/>
          <a:p>
            <a:r>
              <a:rPr lang="en-US" dirty="0">
                <a:solidFill>
                  <a:srgbClr val="FF0000"/>
                </a:solidFill>
              </a:rPr>
              <a:t>CONTD…</a:t>
            </a:r>
            <a:endParaRPr lang="en-IN" dirty="0">
              <a:solidFill>
                <a:srgbClr val="FF0000"/>
              </a:solidFill>
            </a:endParaRPr>
          </a:p>
        </p:txBody>
      </p:sp>
      <p:sp>
        <p:nvSpPr>
          <p:cNvPr id="3" name="Content Placeholder 2">
            <a:extLst>
              <a:ext uri="{FF2B5EF4-FFF2-40B4-BE49-F238E27FC236}">
                <a16:creationId xmlns:a16="http://schemas.microsoft.com/office/drawing/2014/main" id="{53AD4D05-C1F3-676A-4312-994222084B36}"/>
              </a:ext>
            </a:extLst>
          </p:cNvPr>
          <p:cNvSpPr>
            <a:spLocks noGrp="1"/>
          </p:cNvSpPr>
          <p:nvPr>
            <p:ph idx="1"/>
          </p:nvPr>
        </p:nvSpPr>
        <p:spPr>
          <a:xfrm>
            <a:off x="1069848" y="1467293"/>
            <a:ext cx="10058400" cy="4704907"/>
          </a:xfrm>
        </p:spPr>
        <p:txBody>
          <a:bodyPr>
            <a:normAutofit/>
          </a:bodyPr>
          <a:lstStyle/>
          <a:p>
            <a:pPr algn="just" rtl="0" fontAlgn="base"/>
            <a:r>
              <a:rPr lang="en-US" sz="2800" b="1" i="0" dirty="0">
                <a:solidFill>
                  <a:srgbClr val="273239"/>
                </a:solidFill>
                <a:effectLst/>
                <a:highlight>
                  <a:srgbClr val="FFFFFF"/>
                </a:highlight>
                <a:latin typeface="Nunito" pitchFamily="2" charset="0"/>
              </a:rPr>
              <a:t>Append Padding Bits: </a:t>
            </a:r>
            <a:r>
              <a:rPr lang="en-US" sz="2800" b="0" i="0" dirty="0">
                <a:solidFill>
                  <a:srgbClr val="273239"/>
                </a:solidFill>
                <a:effectLst/>
                <a:highlight>
                  <a:srgbClr val="FFFFFF"/>
                </a:highlight>
                <a:latin typeface="Nunito" pitchFamily="2" charset="0"/>
              </a:rPr>
              <a:t>In the first step, we add padding bits in the original message in such a way that the total length of the message is 64 bits less than the exact multiple of 512. </a:t>
            </a:r>
            <a:r>
              <a:rPr lang="en-US" sz="2800" b="1" i="0" dirty="0">
                <a:solidFill>
                  <a:srgbClr val="273239"/>
                </a:solidFill>
                <a:effectLst/>
                <a:highlight>
                  <a:srgbClr val="FFFFFF"/>
                </a:highlight>
                <a:latin typeface="Nunito" pitchFamily="2" charset="0"/>
              </a:rPr>
              <a:t> </a:t>
            </a:r>
            <a:endParaRPr lang="en-US" sz="2800" b="0" i="0" dirty="0">
              <a:solidFill>
                <a:srgbClr val="273239"/>
              </a:solidFill>
              <a:effectLst/>
              <a:highlight>
                <a:srgbClr val="FFFFFF"/>
              </a:highlight>
              <a:latin typeface="Nunito" pitchFamily="2" charset="0"/>
            </a:endParaRPr>
          </a:p>
          <a:p>
            <a:pPr algn="just" rtl="0" fontAlgn="base"/>
            <a:r>
              <a:rPr lang="en-US" sz="2800" b="0" i="0" dirty="0">
                <a:solidFill>
                  <a:srgbClr val="273239"/>
                </a:solidFill>
                <a:effectLst/>
                <a:highlight>
                  <a:srgbClr val="FFFFFF"/>
                </a:highlight>
                <a:latin typeface="Nunito" pitchFamily="2" charset="0"/>
              </a:rPr>
              <a:t>Suppose we are given a message of 1000 bits. Now we have to add padding bits to the original message. Here we will add 472 padding bits to the original message.  After adding the padding bits the size of the original message/output of the first step will be 1472 i.e. 64 bits less than an exact multiple of 512 (i.e. 512*3 = 1536).</a:t>
            </a:r>
          </a:p>
          <a:p>
            <a:endParaRPr lang="en-IN" sz="2800" dirty="0"/>
          </a:p>
        </p:txBody>
      </p:sp>
    </p:spTree>
    <p:extLst>
      <p:ext uri="{BB962C8B-B14F-4D97-AF65-F5344CB8AC3E}">
        <p14:creationId xmlns:p14="http://schemas.microsoft.com/office/powerpoint/2010/main" val="784089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499</TotalTime>
  <Words>3722</Words>
  <Application>Microsoft Office PowerPoint</Application>
  <PresentationFormat>Widescreen</PresentationFormat>
  <Paragraphs>195</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Consolas</vt:lpstr>
      <vt:lpstr>Nunito</vt:lpstr>
      <vt:lpstr>Rockwell</vt:lpstr>
      <vt:lpstr>Rockwell Condensed</vt:lpstr>
      <vt:lpstr>Wingdings</vt:lpstr>
      <vt:lpstr>Wood Type</vt:lpstr>
      <vt:lpstr>Unit - ii</vt:lpstr>
      <vt:lpstr>Approaches of Message Authentication </vt:lpstr>
      <vt:lpstr>Authentication Using Conventional Encryption</vt:lpstr>
      <vt:lpstr>Contd…</vt:lpstr>
      <vt:lpstr>Message Authentication without Message Encryption</vt:lpstr>
      <vt:lpstr>Contd…</vt:lpstr>
      <vt:lpstr>md5</vt:lpstr>
      <vt:lpstr>ALGORITHM</vt:lpstr>
      <vt:lpstr>CONTD…</vt:lpstr>
      <vt:lpstr>CONTD…</vt:lpstr>
      <vt:lpstr>CONTD…</vt:lpstr>
      <vt:lpstr>CONTD…</vt:lpstr>
      <vt:lpstr>CONTD…</vt:lpstr>
      <vt:lpstr>CONTD…</vt:lpstr>
      <vt:lpstr>CONTD…</vt:lpstr>
      <vt:lpstr>CONTD…</vt:lpstr>
      <vt:lpstr>CONTD….</vt:lpstr>
      <vt:lpstr>Secure Hash Functions (SHA-512) </vt:lpstr>
      <vt:lpstr>MD GENERATION USING SHA - 512</vt:lpstr>
      <vt:lpstr>CONTD…</vt:lpstr>
      <vt:lpstr>CONTD…</vt:lpstr>
      <vt:lpstr>CONTD…</vt:lpstr>
      <vt:lpstr>Word generator</vt:lpstr>
      <vt:lpstr>PROCESSING OF BUFFERS…</vt:lpstr>
      <vt:lpstr>CONTD….</vt:lpstr>
      <vt:lpstr>ROUND FUNCTION</vt:lpstr>
      <vt:lpstr>CONTD…</vt:lpstr>
      <vt:lpstr>HMAC ALGORITHM</vt:lpstr>
      <vt:lpstr>HMAC STRUCTURE</vt:lpstr>
      <vt:lpstr>CONTD…</vt:lpstr>
      <vt:lpstr>ALGORITHM</vt:lpstr>
      <vt:lpstr>Public Key Cryptography principles</vt:lpstr>
      <vt:lpstr>CONTD…</vt:lpstr>
      <vt:lpstr>CONTD…</vt:lpstr>
      <vt:lpstr>CONTD…</vt:lpstr>
      <vt:lpstr>PUBLIC-KEY CRYPTOGRAPHY ALGORITHMS</vt:lpstr>
      <vt:lpstr>ALGORITHM</vt:lpstr>
      <vt:lpstr>EXAMPLE</vt:lpstr>
      <vt:lpstr>Diffie-Hellman Key Exchange</vt:lpstr>
      <vt:lpstr>ALGORITHM</vt:lpstr>
      <vt:lpstr>CONTD…</vt:lpstr>
      <vt:lpstr>DH KEY EXCHANGE</vt:lpstr>
      <vt:lpstr>MAN-IN-THE-MIDDLE ATTACK</vt:lpstr>
      <vt:lpstr>Contd…</vt:lpstr>
      <vt:lpstr>Digital Signatures</vt:lpstr>
      <vt:lpstr>Structure of ds</vt:lpstr>
      <vt:lpstr>Public Key Infrastructure</vt:lpstr>
      <vt:lpstr>Contd…</vt:lpstr>
      <vt:lpstr>Contd…</vt:lpstr>
      <vt:lpstr>architecture</vt:lpstr>
      <vt:lpstr>PKIX Management Functions</vt:lpstr>
      <vt:lpstr>Digital certificate</vt:lpstr>
      <vt:lpstr>Contd…</vt:lpstr>
      <vt:lpstr>Key Management</vt:lpstr>
      <vt:lpstr>Key-Distribution Center: KDC</vt:lpstr>
      <vt:lpstr>Contd…</vt:lpstr>
      <vt:lpstr>X.509 certificate</vt:lpstr>
      <vt:lpstr>Certificate format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dc:title>
  <dc:creator>Admin</dc:creator>
  <cp:lastModifiedBy>Admin</cp:lastModifiedBy>
  <cp:revision>38</cp:revision>
  <dcterms:created xsi:type="dcterms:W3CDTF">2024-07-18T05:50:31Z</dcterms:created>
  <dcterms:modified xsi:type="dcterms:W3CDTF">2024-08-20T06:21:15Z</dcterms:modified>
</cp:coreProperties>
</file>