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2" r:id="rId8"/>
    <p:sldId id="261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7/26/2024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7/26/2024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7/26/2024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7/26/2024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7/26/2024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7/26/2024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7018" y="2049349"/>
            <a:ext cx="9966960" cy="1308000"/>
          </a:xfrm>
        </p:spPr>
        <p:txBody>
          <a:bodyPr/>
          <a:lstStyle/>
          <a:p>
            <a:pPr algn="ctr"/>
            <a:r>
              <a:rPr lang="en-US" sz="7200" dirty="0" smtClean="0"/>
              <a:t>Unit - iii</a:t>
            </a:r>
            <a:endParaRPr lang="en-IN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7018" y="5076968"/>
            <a:ext cx="10571692" cy="1282889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sz="8800" b="1" dirty="0">
                <a:solidFill>
                  <a:srgbClr val="FF0000"/>
                </a:solidFill>
              </a:rPr>
              <a:t>Email Privacy </a:t>
            </a:r>
            <a:endParaRPr lang="en-IN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647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955" y="279915"/>
            <a:ext cx="10855293" cy="962031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COMPRESSION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148" y="1119115"/>
            <a:ext cx="11368585" cy="545910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PGP compresses the message after applying </a:t>
            </a:r>
            <a:r>
              <a:rPr lang="en-US" dirty="0" smtClean="0"/>
              <a:t>the signature </a:t>
            </a:r>
            <a:r>
              <a:rPr lang="en-US" dirty="0"/>
              <a:t>but before </a:t>
            </a:r>
            <a:r>
              <a:rPr lang="en-US" dirty="0" smtClean="0"/>
              <a:t>encryption. This </a:t>
            </a:r>
            <a:r>
              <a:rPr lang="en-US" dirty="0"/>
              <a:t>has the benefit of saving space both for </a:t>
            </a:r>
            <a:r>
              <a:rPr lang="en-US" dirty="0" smtClean="0"/>
              <a:t>e-mail transmission </a:t>
            </a:r>
            <a:r>
              <a:rPr lang="en-US" dirty="0"/>
              <a:t>and for file storage.</a:t>
            </a:r>
          </a:p>
          <a:p>
            <a:pPr>
              <a:lnSpc>
                <a:spcPct val="150000"/>
              </a:lnSpc>
            </a:pPr>
            <a:r>
              <a:rPr lang="en-US" dirty="0"/>
              <a:t>The placement of the compression algorithm, indicated by Z for </a:t>
            </a:r>
            <a:r>
              <a:rPr lang="en-US" dirty="0" smtClean="0"/>
              <a:t>compression </a:t>
            </a:r>
            <a:r>
              <a:rPr lang="en-IN" dirty="0" smtClean="0"/>
              <a:t>and  Z</a:t>
            </a:r>
            <a:r>
              <a:rPr lang="en-IN" baseline="30000" dirty="0" smtClean="0"/>
              <a:t>-1</a:t>
            </a:r>
            <a:r>
              <a:rPr lang="en-IN" dirty="0"/>
              <a:t> </a:t>
            </a:r>
            <a:r>
              <a:rPr lang="en-IN" dirty="0" smtClean="0"/>
              <a:t>for decompression.</a:t>
            </a:r>
          </a:p>
          <a:p>
            <a:pPr>
              <a:lnSpc>
                <a:spcPct val="150000"/>
              </a:lnSpc>
            </a:pPr>
            <a:r>
              <a:rPr lang="en-US" dirty="0"/>
              <a:t>The signature is generated before compression for two reasons</a:t>
            </a:r>
            <a:r>
              <a:rPr lang="en-US" dirty="0" smtClean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/>
              <a:t>It is preferable to sign an uncompressed message so that one can store </a:t>
            </a:r>
            <a:r>
              <a:rPr lang="en-US" dirty="0" smtClean="0"/>
              <a:t>only the  </a:t>
            </a:r>
            <a:r>
              <a:rPr lang="en-US" dirty="0"/>
              <a:t>	</a:t>
            </a:r>
            <a:r>
              <a:rPr lang="en-US" dirty="0" smtClean="0"/>
              <a:t>     	     uncompressed </a:t>
            </a:r>
            <a:r>
              <a:rPr lang="en-US" dirty="0"/>
              <a:t>message together with the signature for future verification</a:t>
            </a:r>
            <a:r>
              <a:rPr lang="en-US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/>
              <a:t>Even if one were willing to generate dynamically a recompressed </a:t>
            </a:r>
            <a:r>
              <a:rPr lang="en-US" dirty="0" smtClean="0"/>
              <a:t>message </a:t>
            </a:r>
            <a:r>
              <a:rPr lang="en-IN" dirty="0" smtClean="0"/>
              <a:t>for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 </a:t>
            </a:r>
            <a:r>
              <a:rPr lang="en-IN" dirty="0" smtClean="0"/>
              <a:t>                 verification</a:t>
            </a:r>
            <a:r>
              <a:rPr lang="en-IN" dirty="0"/>
              <a:t>, PGP’s compression algorithm presents a difficulty.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Message encryption is applied after compression to strengthen </a:t>
            </a:r>
            <a:r>
              <a:rPr lang="en-US" dirty="0" smtClean="0"/>
              <a:t>cryptographic </a:t>
            </a:r>
            <a:r>
              <a:rPr lang="en-IN" dirty="0" smtClean="0"/>
              <a:t>security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226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346" y="293565"/>
            <a:ext cx="10844648" cy="86649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 - MAIL COMPATIBILITY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45" y="1528549"/>
            <a:ext cx="11041039" cy="46436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When PGP is used, at least part of the block to be </a:t>
            </a:r>
            <a:r>
              <a:rPr lang="en-US" dirty="0" smtClean="0"/>
              <a:t>transmitted is </a:t>
            </a:r>
            <a:r>
              <a:rPr lang="en-US" dirty="0"/>
              <a:t>encrypted. If only the signature service is used, then the message digest </a:t>
            </a:r>
            <a:r>
              <a:rPr lang="en-US" dirty="0" smtClean="0"/>
              <a:t>is encrypted </a:t>
            </a:r>
            <a:r>
              <a:rPr lang="en-US" dirty="0"/>
              <a:t>(with the sender’s private key). If the confidentiality service is used, </a:t>
            </a:r>
            <a:r>
              <a:rPr lang="en-US" dirty="0" smtClean="0"/>
              <a:t>the message </a:t>
            </a:r>
            <a:r>
              <a:rPr lang="en-US" dirty="0"/>
              <a:t>plus signature (if present) are encrypted (with a one-time symmetric key).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22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8" y="266268"/>
            <a:ext cx="10636929" cy="880144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Pretty Good Privacy (PGP)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87606"/>
            <a:ext cx="10558046" cy="46845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Pretty Good Privacy (PGP) is an encryption software program software designed to ensure the confidentiality, integrity, and authenticity of virtual communications and information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PGP employs a hybrid cryptographic method, combining symmetric-key and public-key cryptography techniques. Symmetric-key cryptography entails the use of a single mystery key to each encrypt and decrypt statistics.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442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137" y="129790"/>
            <a:ext cx="10527747" cy="880144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NOTATION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846161"/>
            <a:ext cx="10858295" cy="57730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	K</a:t>
            </a:r>
            <a:r>
              <a:rPr lang="en-US" sz="2400" baseline="-25000" dirty="0"/>
              <a:t>s</a:t>
            </a:r>
            <a:r>
              <a:rPr lang="en-US" sz="2400" baseline="-25000" dirty="0" smtClean="0"/>
              <a:t>  </a:t>
            </a:r>
            <a:r>
              <a:rPr lang="en-US" sz="2400" dirty="0" smtClean="0"/>
              <a:t>= session key used in symmetric encryption scheme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PR</a:t>
            </a:r>
            <a:r>
              <a:rPr lang="en-US" sz="2400" baseline="-25000" dirty="0" err="1"/>
              <a:t>a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= private </a:t>
            </a:r>
            <a:r>
              <a:rPr lang="en-US" sz="2400" dirty="0"/>
              <a:t>key of user A, used in public-key encryption scheme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PU</a:t>
            </a:r>
            <a:r>
              <a:rPr lang="en-US" sz="2400" baseline="-25000" dirty="0" err="1"/>
              <a:t>a</a:t>
            </a:r>
            <a:r>
              <a:rPr lang="en-US" sz="2400" dirty="0" smtClean="0"/>
              <a:t>= public </a:t>
            </a:r>
            <a:r>
              <a:rPr lang="en-US" sz="2400" dirty="0"/>
              <a:t>key of user A, used in public-key encryption scheme</a:t>
            </a:r>
          </a:p>
          <a:p>
            <a:pPr marL="0" indent="0">
              <a:buNone/>
            </a:pPr>
            <a:r>
              <a:rPr lang="en-IN" sz="2400" dirty="0" smtClean="0"/>
              <a:t>	EP = public-key </a:t>
            </a:r>
            <a:r>
              <a:rPr lang="en-IN" sz="2400" dirty="0"/>
              <a:t>encryption</a:t>
            </a:r>
          </a:p>
          <a:p>
            <a:pPr marL="0" indent="0">
              <a:buNone/>
            </a:pPr>
            <a:r>
              <a:rPr lang="en-IN" sz="2400" dirty="0" smtClean="0"/>
              <a:t>	DP = public-key </a:t>
            </a:r>
            <a:r>
              <a:rPr lang="en-IN" sz="2400" dirty="0"/>
              <a:t>decryption</a:t>
            </a:r>
          </a:p>
          <a:p>
            <a:pPr marL="0" indent="0">
              <a:buNone/>
            </a:pPr>
            <a:r>
              <a:rPr lang="en-IN" sz="2400" dirty="0" smtClean="0"/>
              <a:t>	EC = symmetric encryption</a:t>
            </a:r>
          </a:p>
          <a:p>
            <a:pPr marL="0" indent="0">
              <a:buNone/>
            </a:pPr>
            <a:r>
              <a:rPr lang="en-IN" sz="2400" dirty="0" smtClean="0"/>
              <a:t>	DC = symmetric decryption</a:t>
            </a:r>
          </a:p>
          <a:p>
            <a:pPr marL="0" indent="0">
              <a:buNone/>
            </a:pPr>
            <a:r>
              <a:rPr lang="en-IN" sz="2400" dirty="0" smtClean="0"/>
              <a:t>	H = hash </a:t>
            </a:r>
            <a:r>
              <a:rPr lang="en-IN" sz="2400" dirty="0"/>
              <a:t>function</a:t>
            </a:r>
          </a:p>
          <a:p>
            <a:pPr marL="0" indent="0">
              <a:buNone/>
            </a:pPr>
            <a:r>
              <a:rPr lang="en-US" sz="2400" baseline="-25000" dirty="0" smtClean="0"/>
              <a:t>	||</a:t>
            </a:r>
            <a:r>
              <a:rPr lang="en-IN" sz="2400" dirty="0" smtClean="0"/>
              <a:t>= concatenation</a:t>
            </a:r>
            <a:endParaRPr lang="en-IN" sz="2400" dirty="0"/>
          </a:p>
          <a:p>
            <a:pPr marL="0" indent="0">
              <a:buNone/>
            </a:pPr>
            <a:r>
              <a:rPr lang="en-IN" sz="2400" dirty="0" smtClean="0"/>
              <a:t>	Z = compression </a:t>
            </a:r>
            <a:r>
              <a:rPr lang="en-IN" sz="2400" dirty="0"/>
              <a:t>using ZIP algorithm</a:t>
            </a:r>
          </a:p>
          <a:p>
            <a:pPr marL="0" indent="0">
              <a:buNone/>
            </a:pPr>
            <a:r>
              <a:rPr lang="en-IN" sz="2400" dirty="0" smtClean="0"/>
              <a:t>	R64 = conversion </a:t>
            </a:r>
            <a:r>
              <a:rPr lang="en-IN" sz="2400" dirty="0"/>
              <a:t>to radix 64 ASCII format1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6466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302" y="402746"/>
            <a:ext cx="10058400" cy="1153099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OPERATIONS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CONCATENATION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HASH FUNCTION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COMPRESSION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E-MAIL COMPATIBILITY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2648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266268"/>
            <a:ext cx="10677872" cy="880144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Operational Description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251" y="1651379"/>
            <a:ext cx="11600597" cy="452082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====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b="1" dirty="0" smtClean="0">
                <a:sym typeface="Wingdings" panose="05000000000000000000" pitchFamily="2" charset="2"/>
              </a:rPr>
              <a:t>AUTHENTICATION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sender creates a message.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SHA-1 </a:t>
            </a:r>
            <a:r>
              <a:rPr lang="en-US" dirty="0"/>
              <a:t>is used to generate a 160-bit hash code of the message.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hash code is encrypted with RSA using the sender’s private key, and </a:t>
            </a:r>
            <a:r>
              <a:rPr lang="en-US" dirty="0" smtClean="0"/>
              <a:t>the result </a:t>
            </a:r>
            <a:r>
              <a:rPr lang="en-US" dirty="0"/>
              <a:t>is prepended to the message.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receiver uses RSA with the sender’s public key to decrypt and recover </a:t>
            </a:r>
            <a:r>
              <a:rPr lang="en-US" dirty="0" smtClean="0"/>
              <a:t>the </a:t>
            </a:r>
            <a:r>
              <a:rPr lang="en-IN" dirty="0" smtClean="0"/>
              <a:t>hash </a:t>
            </a:r>
            <a:r>
              <a:rPr lang="en-IN" dirty="0"/>
              <a:t>code.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receiver generates a new hash code for the message and compares it </a:t>
            </a:r>
            <a:r>
              <a:rPr lang="en-US" dirty="0" smtClean="0"/>
              <a:t>with the </a:t>
            </a:r>
            <a:r>
              <a:rPr lang="en-US" dirty="0"/>
              <a:t>decrypted hash code. If the two match, the message is accepted as authentic.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445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07" y="170733"/>
            <a:ext cx="10787054" cy="107121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AUTHENTICATION ONLY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UNIT-IV AUTHENTICATION SERVICES-EMAIL SECURITY Pretty Good Privacy PGP is a  remarkable phenomenon. Largely the effort of a s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2402006"/>
            <a:ext cx="10230498" cy="357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43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025" y="320859"/>
            <a:ext cx="10541394" cy="1043917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CONTD…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5" y="2121408"/>
            <a:ext cx="11341288" cy="40507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sender generates a message and a random 128-bit number to be used </a:t>
            </a:r>
            <a:r>
              <a:rPr lang="en-US" dirty="0" smtClean="0"/>
              <a:t>as a </a:t>
            </a:r>
            <a:r>
              <a:rPr lang="en-US" dirty="0"/>
              <a:t>session key for this message only.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message is encrypted using CAST-128 (or IDEA or 3DES) with the </a:t>
            </a:r>
            <a:r>
              <a:rPr lang="en-US" dirty="0" smtClean="0"/>
              <a:t>session </a:t>
            </a:r>
            <a:r>
              <a:rPr lang="en-IN" dirty="0" smtClean="0"/>
              <a:t>key</a:t>
            </a:r>
            <a:r>
              <a:rPr lang="en-IN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session key is encrypted with RSA using the recipient’s public key and </a:t>
            </a:r>
            <a:r>
              <a:rPr lang="en-US" dirty="0" smtClean="0"/>
              <a:t>is </a:t>
            </a:r>
            <a:r>
              <a:rPr lang="en-IN" dirty="0" smtClean="0"/>
              <a:t>prepended </a:t>
            </a:r>
            <a:r>
              <a:rPr lang="en-IN" dirty="0"/>
              <a:t>to the message.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receiver uses RSA with its private key to decrypt and recover the </a:t>
            </a:r>
            <a:r>
              <a:rPr lang="en-US" dirty="0" smtClean="0"/>
              <a:t>session </a:t>
            </a:r>
            <a:r>
              <a:rPr lang="en-IN" dirty="0" smtClean="0"/>
              <a:t>key</a:t>
            </a:r>
            <a:r>
              <a:rPr lang="en-IN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session key is used to decrypt the message.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8145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517" y="279916"/>
            <a:ext cx="10058400" cy="105756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CONFIDENTIALITY ONLY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2050" name="Picture 2" descr="PPT - Electronic mail security -- Pretty Good Privacy PowerPoint  Presentation - ID:927784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11" b="31934"/>
          <a:stretch/>
        </p:blipFill>
        <p:spPr bwMode="auto">
          <a:xfrm>
            <a:off x="346517" y="2169995"/>
            <a:ext cx="10781731" cy="414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125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252621"/>
            <a:ext cx="10058400" cy="1166747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AUTHENTICATION &amp; CONFIDENTIALITY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3074" name="Picture 2" descr="PGP - Compression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99" y="1951630"/>
            <a:ext cx="11764370" cy="400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848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211</TotalTime>
  <Words>536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Rockwell</vt:lpstr>
      <vt:lpstr>Rockwell Condensed</vt:lpstr>
      <vt:lpstr>Wingdings</vt:lpstr>
      <vt:lpstr>Wood Type</vt:lpstr>
      <vt:lpstr>Unit - iii</vt:lpstr>
      <vt:lpstr>Pretty Good Privacy (PGP) </vt:lpstr>
      <vt:lpstr>NOTATION</vt:lpstr>
      <vt:lpstr>OPERATIONS</vt:lpstr>
      <vt:lpstr>Operational Description</vt:lpstr>
      <vt:lpstr>AUTHENTICATION ONLY</vt:lpstr>
      <vt:lpstr>CONTD…</vt:lpstr>
      <vt:lpstr>CONFIDENTIALITY ONLY</vt:lpstr>
      <vt:lpstr>AUTHENTICATION &amp; CONFIDENTIALITY</vt:lpstr>
      <vt:lpstr>COMPRESSION</vt:lpstr>
      <vt:lpstr>E - MAIL COMPATIBILITY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- iii</dc:title>
  <dc:creator>Admin</dc:creator>
  <cp:lastModifiedBy>Admin</cp:lastModifiedBy>
  <cp:revision>7</cp:revision>
  <dcterms:created xsi:type="dcterms:W3CDTF">2024-07-26T04:07:31Z</dcterms:created>
  <dcterms:modified xsi:type="dcterms:W3CDTF">2024-07-26T07:38:34Z</dcterms:modified>
</cp:coreProperties>
</file>