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54" r:id="rId6"/>
    <p:sldId id="262" r:id="rId7"/>
    <p:sldId id="263" r:id="rId8"/>
    <p:sldId id="264" r:id="rId9"/>
    <p:sldId id="355" r:id="rId10"/>
    <p:sldId id="26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267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368" r:id="rId32"/>
    <p:sldId id="369" r:id="rId33"/>
    <p:sldId id="370" r:id="rId34"/>
    <p:sldId id="371" r:id="rId35"/>
    <p:sldId id="293" r:id="rId36"/>
    <p:sldId id="372" r:id="rId37"/>
    <p:sldId id="373" r:id="rId38"/>
    <p:sldId id="374" r:id="rId39"/>
    <p:sldId id="375" r:id="rId40"/>
    <p:sldId id="376" r:id="rId41"/>
    <p:sldId id="377" r:id="rId42"/>
    <p:sldId id="295" r:id="rId43"/>
    <p:sldId id="296" r:id="rId44"/>
    <p:sldId id="29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1" r:id="rId58"/>
    <p:sldId id="390" r:id="rId59"/>
    <p:sldId id="392" r:id="rId60"/>
    <p:sldId id="39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-24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871" y="1524000"/>
            <a:ext cx="8839200" cy="24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  UNIT-III</a:t>
            </a:r>
          </a:p>
          <a:p>
            <a:pPr algn="ctr">
              <a:lnSpc>
                <a:spcPct val="150000"/>
              </a:lnSpc>
            </a:pPr>
            <a:r>
              <a:rPr lang="en-US" sz="5400" b="1" u="sng" dirty="0">
                <a:latin typeface="Times New Roman" pitchFamily="18" charset="0"/>
                <a:cs typeface="Times New Roman" pitchFamily="18" charset="0"/>
              </a:rPr>
              <a:t>Statistical Quality Control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458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control charts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There are two types of control charts. They are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charts for variables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characteristics which can be measured are called variables</a:t>
            </a:r>
          </a:p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 charts for attributes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characteristics which are not measurable are called attributes. Control charts prepared to control the portion of defective units (p-charts) or the number of defects in a unit(c-chart)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2B2053E-2C07-A834-05FA-75FE80C41297}"/>
              </a:ext>
            </a:extLst>
          </p:cNvPr>
          <p:cNvSpPr txBox="1"/>
          <p:nvPr/>
        </p:nvSpPr>
        <p:spPr>
          <a:xfrm>
            <a:off x="2209800" y="76200"/>
            <a:ext cx="548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Charts For Variables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AD43DD4-0DDA-84B9-6E68-6E83BEB0EFB6}"/>
              </a:ext>
            </a:extLst>
          </p:cNvPr>
          <p:cNvSpPr txBox="1"/>
          <p:nvPr/>
        </p:nvSpPr>
        <p:spPr>
          <a:xfrm>
            <a:off x="533400" y="990600"/>
            <a:ext cx="8305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variable is one whose quality measurement changes from unit to unit.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quality of these variables is measured in terms of hardness, thickness, length, and so on.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35270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0B6D66-41FF-25B6-E30B-5D93F7FC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08" y="990600"/>
            <a:ext cx="9173816" cy="4495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146BD6-A1A5-28AA-AEA5-6A8A3D0A413D}"/>
              </a:ext>
            </a:extLst>
          </p:cNvPr>
          <p:cNvSpPr txBox="1"/>
          <p:nvPr/>
        </p:nvSpPr>
        <p:spPr>
          <a:xfrm>
            <a:off x="1447800" y="304800"/>
            <a:ext cx="6019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constructing X chart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886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F6AEF75-9AB7-6452-AE86-10D74A8488DD}"/>
              </a:ext>
            </a:extLst>
          </p:cNvPr>
          <p:cNvSpPr txBox="1"/>
          <p:nvPr/>
        </p:nvSpPr>
        <p:spPr>
          <a:xfrm>
            <a:off x="1447800" y="304800"/>
            <a:ext cx="6019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constructing R chart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0DF1F8-6DB7-A915-F8A4-DDF6D91E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9200"/>
            <a:ext cx="9091751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909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B4DCA65-E3D8-19BD-08AA-1B85DB6F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74" y="152400"/>
            <a:ext cx="7480326" cy="68194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300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0ACE5F-50AF-7BB8-5886-9F66CD2FB4CD}"/>
              </a:ext>
            </a:extLst>
          </p:cNvPr>
          <p:cNvSpPr txBox="1"/>
          <p:nvPr/>
        </p:nvSpPr>
        <p:spPr>
          <a:xfrm>
            <a:off x="1371600" y="3048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X chart and R chart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D1703C-A3D0-34EC-5393-08133E0F7036}"/>
              </a:ext>
            </a:extLst>
          </p:cNvPr>
          <p:cNvSpPr txBox="1"/>
          <p:nvPr/>
        </p:nvSpPr>
        <p:spPr>
          <a:xfrm>
            <a:off x="304800" y="828020"/>
            <a:ext cx="8458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X chart and the R chart one above the other so that the average and range for any one subgroup are on the same vertical 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of the subgroups display lack of control for that subgroup, it can be observed either in one or both the charts.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points fall within the control limits, it can be concluded that the process is free from the influence of assignable causes.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any of the points fall outside the control limits of X chart, it is an indication that there is a general change affecting the process after the first freak.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a case, it is better to study the operational details of the process and the workers’ feedback to identify the cause for such variation.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48830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662999A-1A8D-1E3F-4D92-36F1EDBCA95A}"/>
              </a:ext>
            </a:extLst>
          </p:cNvPr>
          <p:cNvSpPr txBox="1"/>
          <p:nvPr/>
        </p:nvSpPr>
        <p:spPr>
          <a:xfrm>
            <a:off x="228600" y="381000"/>
            <a:ext cx="85344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causes of variation could be a tool wear, changes in temperature or vibration, defective raw materials, faulty equipment, untrained or inefficient production staff, improper machine settings, and so 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of the points lie outside the control limits of R chart, it is an evidence that there is variability in the production process.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there is a change in personnel, increased variability of material, or excessive wear and tear in the process machinery, it is likely that uniformity of the process gets affected.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 chart is so significant that it can warn even the impending machine accidents.</a:t>
            </a:r>
          </a:p>
        </p:txBody>
      </p:sp>
    </p:spTree>
    <p:extLst>
      <p:ext uri="{BB962C8B-B14F-4D97-AF65-F5344CB8AC3E}">
        <p14:creationId xmlns="" xmlns:p14="http://schemas.microsoft.com/office/powerpoint/2010/main" val="275715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454326-C3BE-E963-8691-851B051324DB}"/>
              </a:ext>
            </a:extLst>
          </p:cNvPr>
          <p:cNvSpPr txBox="1"/>
          <p:nvPr/>
        </p:nvSpPr>
        <p:spPr>
          <a:xfrm>
            <a:off x="228600" y="304801"/>
            <a:ext cx="87630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 chart points out the causes for the variations between samples based on averages. X chart assumes that the process variation remains stable.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helps to detect the shift of any degree in the production process. The R chart indicates causes for the variation within the sample.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likely that a sample with the same mean may not reveal a shift in the process at all. Hence, it is necessary to read both the X and the R chart together to decide whether the process is under control or not.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ideal to construct the R chart first and see if there is any significant variation including breakdown in the production process.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 chart will be meaningful only when quality variation is brought to the minimum level.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545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85AAA7C-4954-D76E-DAF8-E5491A36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34379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834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67CFF82-F49A-25CC-7387-18C07EBD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5" y="990600"/>
            <a:ext cx="8275511" cy="480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17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7696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According  to Terry Hill ‘quality is the concept that concerns how well and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for,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how long a product or service meets the requirements of a customer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BF44D1-E7EA-7061-7AB6-FE7D2E9D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94545"/>
            <a:ext cx="5410200" cy="3863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2B88C4-3228-9970-5978-F0010B160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88" y="0"/>
            <a:ext cx="6835812" cy="2970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5922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25FA1E-E1B8-4421-5BDE-69469D4F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" y="2931297"/>
            <a:ext cx="7596207" cy="3926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A61E90-C0C7-F470-8D5B-ECCF6CD58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43"/>
          <a:stretch/>
        </p:blipFill>
        <p:spPr>
          <a:xfrm>
            <a:off x="0" y="111897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510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0078591-FC2C-9899-B658-582F8F26A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36"/>
          <a:stretch/>
        </p:blipFill>
        <p:spPr>
          <a:xfrm>
            <a:off x="9832" y="1752600"/>
            <a:ext cx="9144000" cy="14756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9192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57200"/>
            <a:ext cx="896658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F2D143E7-CD07-496D-B672-9481599A0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" y="533400"/>
            <a:ext cx="8743830" cy="510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754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="" xmlns:a16="http://schemas.microsoft.com/office/drawing/2014/main" id="{87E903EA-6972-4F9F-ABD7-7C5EF838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"/>
            <a:ext cx="7804978" cy="6019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2286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="" xmlns:a16="http://schemas.microsoft.com/office/drawing/2014/main" id="{BC11C713-E815-4605-9B95-29A124391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2" y="228599"/>
            <a:ext cx="8123848" cy="64240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735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E5068A86-18B6-44EA-A659-C7789B982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3" y="304800"/>
            <a:ext cx="8865704" cy="6324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551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="" xmlns:a16="http://schemas.microsoft.com/office/drawing/2014/main" id="{5D8673C6-D3E4-4ACE-AE0A-5C97A01A6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3" y="304800"/>
            <a:ext cx="8569657" cy="624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1002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="" xmlns:a16="http://schemas.microsoft.com/office/drawing/2014/main" id="{FB91484E-8B1B-4C17-8562-826C9685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8077200" cy="61914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384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Quality control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Quality control is the actual checking on completion of various tasks involved in the quality procedures ,which have been determined within the quality assurance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="" xmlns:a16="http://schemas.microsoft.com/office/drawing/2014/main" id="{9D03DE0B-4DCF-4834-8F49-F57E57CD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7843090" cy="5721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4689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E4BEA27-A755-7B19-13C2-A061743D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29237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0673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CB6FDA-F710-0AC6-40FB-2FC559B9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CC249A-6232-E826-DE25-FDC9D79A3C24}"/>
              </a:ext>
            </a:extLst>
          </p:cNvPr>
          <p:cNvSpPr txBox="1"/>
          <p:nvPr/>
        </p:nvSpPr>
        <p:spPr>
          <a:xfrm>
            <a:off x="3352800" y="22860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‘c’ chart</a:t>
            </a:r>
          </a:p>
        </p:txBody>
      </p:sp>
    </p:spTree>
    <p:extLst>
      <p:ext uri="{BB962C8B-B14F-4D97-AF65-F5344CB8AC3E}">
        <p14:creationId xmlns="" xmlns:p14="http://schemas.microsoft.com/office/powerpoint/2010/main" val="2418780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B29B87-9164-1776-4C32-2C517B33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48265"/>
            <a:ext cx="91440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A822D5-8714-6517-BEB7-240857AD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" y="1447800"/>
            <a:ext cx="9144000" cy="5417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384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6146B4-3789-1806-4EAC-BB766D3B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9698CB2-EF48-2C1D-888C-C217847C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6113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ocument, screenshot&#10;&#10;Description automatically generated">
            <a:extLst>
              <a:ext uri="{FF2B5EF4-FFF2-40B4-BE49-F238E27FC236}">
                <a16:creationId xmlns="" xmlns:a16="http://schemas.microsoft.com/office/drawing/2014/main" id="{7FA07AB8-5DB6-445D-9FC7-DCEA4B67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622"/>
            <a:ext cx="8686800" cy="64867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2769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AAD1B2-463E-0686-6FDD-ED5E5CD0F546}"/>
              </a:ext>
            </a:extLst>
          </p:cNvPr>
          <p:cNvSpPr txBox="1"/>
          <p:nvPr/>
        </p:nvSpPr>
        <p:spPr>
          <a:xfrm>
            <a:off x="3200400" y="76200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‘p’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59D118-BF13-51B7-9193-BC7BAEDACAE9}"/>
              </a:ext>
            </a:extLst>
          </p:cNvPr>
          <p:cNvSpPr txBox="1"/>
          <p:nvPr/>
        </p:nvSpPr>
        <p:spPr>
          <a:xfrm>
            <a:off x="228600" y="1688842"/>
            <a:ext cx="8686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‘p’ chart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where there is data about the number of defectives per sample.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defective chart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defective chart.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each item is classified on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‘go or no go’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basis, that is, good or bad (defective).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costs and efforts are relatively less under this method.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if the sample size is larger, the results could be better.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0792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5F9F988-958D-633A-244A-B892EE760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"/>
          <a:stretch/>
        </p:blipFill>
        <p:spPr>
          <a:xfrm>
            <a:off x="230692" y="1143000"/>
            <a:ext cx="8898560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2186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2BF8AE-3D2F-73C0-2F6C-7446D6397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125"/>
          <a:stretch/>
        </p:blipFill>
        <p:spPr>
          <a:xfrm>
            <a:off x="0" y="838200"/>
            <a:ext cx="91440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398B819-4C8F-B5F9-8637-94EA4270A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" t="25989" r="45832"/>
          <a:stretch/>
        </p:blipFill>
        <p:spPr>
          <a:xfrm>
            <a:off x="1447800" y="2438400"/>
            <a:ext cx="5683898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111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E7845AB-2BF6-A9F9-1115-704347D03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021"/>
          <a:stretch/>
        </p:blipFill>
        <p:spPr>
          <a:xfrm>
            <a:off x="0" y="685801"/>
            <a:ext cx="9144000" cy="1059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CAAACF-906E-9E59-2538-5DC1E11AF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9" t="63157"/>
          <a:stretch/>
        </p:blipFill>
        <p:spPr>
          <a:xfrm>
            <a:off x="19904" y="1893059"/>
            <a:ext cx="9104192" cy="2865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0126F8-DB82-3D66-A048-703E247585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66" r="4293"/>
          <a:stretch/>
        </p:blipFill>
        <p:spPr>
          <a:xfrm>
            <a:off x="1600200" y="5131146"/>
            <a:ext cx="7543800" cy="1041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738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305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Quality control functions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see that the product or service is designed according to the customer’s specification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see that the product or service meet the safety conditions and is not harmful and injurious to customers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see that the material , parts etc, are purchased of standard quality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make the employees  quality conscious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1BA49C6-1CB9-85F8-D2F3-FFD59E5A9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" t="1" r="21187" b="40810"/>
          <a:stretch/>
        </p:blipFill>
        <p:spPr>
          <a:xfrm>
            <a:off x="100068" y="1147414"/>
            <a:ext cx="8943864" cy="57155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B763B0-BA6D-0E87-00AA-38E81445C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8" b="81492"/>
          <a:stretch/>
        </p:blipFill>
        <p:spPr>
          <a:xfrm>
            <a:off x="-97127" y="713231"/>
            <a:ext cx="9338253" cy="4341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5363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961651-5655-1CB6-A351-98F34F9B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49" r="10000"/>
          <a:stretch/>
        </p:blipFill>
        <p:spPr>
          <a:xfrm>
            <a:off x="152400" y="228600"/>
            <a:ext cx="8839200" cy="4213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30809F-0B6C-3CF9-40DE-A88455B3B485}"/>
              </a:ext>
            </a:extLst>
          </p:cNvPr>
          <p:cNvSpPr txBox="1"/>
          <p:nvPr/>
        </p:nvSpPr>
        <p:spPr>
          <a:xfrm>
            <a:off x="-7374" y="4419600"/>
            <a:ext cx="9097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 examination of all the percentage defectives from Figure 9.7 reveals that for the eighth day, the sample is above the upper control limit.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a significantly high percentage defective, which implies that there is an assignable cause on the manufacturing process.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1937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8993D9E9-7C7B-493F-8F2E-430747896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92"/>
            <a:ext cx="8686800" cy="6598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7254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F2E87466-6AF7-4287-BB77-63E0EC22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7924800" cy="617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968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="" xmlns:a16="http://schemas.microsoft.com/office/drawing/2014/main" id="{4045E7B0-BA70-4439-B8DE-8F82B997B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9821"/>
            <a:ext cx="7924800" cy="59783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9592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667239-6911-4944-428E-2BC68F10D284}"/>
              </a:ext>
            </a:extLst>
          </p:cNvPr>
          <p:cNvSpPr txBox="1"/>
          <p:nvPr/>
        </p:nvSpPr>
        <p:spPr>
          <a:xfrm>
            <a:off x="2895600" y="6096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1F90DFA-A49C-664A-8191-778728AEADEB}"/>
              </a:ext>
            </a:extLst>
          </p:cNvPr>
          <p:cNvSpPr txBox="1"/>
          <p:nvPr/>
        </p:nvSpPr>
        <p:spPr>
          <a:xfrm>
            <a:off x="68826" y="1371600"/>
            <a:ext cx="9067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sampling is a technique of deciding whether to accept the whole lot or not, based on the number of defectives from a randomly drawn sample.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ensuring the quality of the products at the point of sale.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it is intended to guarantee the customer that the lot meant for sale does not contain defective products.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buying food products such as rice, wheat, and other agricultural produce.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buying, the random samples drawn from the bags of, say, rice or wheat, are tested.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0854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FACBF0-5606-6F70-4A94-A0971DBE5702}"/>
              </a:ext>
            </a:extLst>
          </p:cNvPr>
          <p:cNvSpPr txBox="1"/>
          <p:nvPr/>
        </p:nvSpPr>
        <p:spPr>
          <a:xfrm>
            <a:off x="0" y="609600"/>
            <a:ext cx="914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quality of the samples drawn looks good or free from defects, then according to the requirement the entire bag or a part of it can be bought.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quality is not good, one would shift to another bag. In other words, the entire bag is rejected on the basis of the results of the samples drawn.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72948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6E29733-D620-2730-0F3F-A68F34EC4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6276" b="3759"/>
          <a:stretch/>
        </p:blipFill>
        <p:spPr>
          <a:xfrm>
            <a:off x="0" y="1143000"/>
            <a:ext cx="9144000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364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36FA23-0F24-ABE6-A729-9308BEE587A0}"/>
              </a:ext>
            </a:extLst>
          </p:cNvPr>
          <p:cNvSpPr txBox="1"/>
          <p:nvPr/>
        </p:nvSpPr>
        <p:spPr>
          <a:xfrm>
            <a:off x="76200" y="1219200"/>
            <a:ext cx="8991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number of samples drawn for taking accept/reject decisions, the sampling methods are used.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methods of acceptance sampling: </a:t>
            </a:r>
          </a:p>
          <a:p>
            <a:pPr marL="514350" indent="-514350" algn="just">
              <a:buAutoNum type="alphaLcParenBoth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sampling plan, </a:t>
            </a:r>
          </a:p>
          <a:p>
            <a:pPr marL="514350" indent="-514350" algn="just">
              <a:buAutoNum type="alphaLcParenBoth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sampling plan, </a:t>
            </a:r>
          </a:p>
          <a:p>
            <a:pPr marL="514350" indent="-514350" algn="just">
              <a:buAutoNum type="alphaLcParenBoth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sampling plan, and </a:t>
            </a:r>
          </a:p>
          <a:p>
            <a:pPr marL="514350" indent="-514350" algn="just">
              <a:buAutoNum type="alphaLcParenBoth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sampling plan. </a:t>
            </a:r>
          </a:p>
          <a:p>
            <a:pPr marL="514350" indent="-514350" algn="just">
              <a:buAutoNum type="alphaLcParenBoth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(Multiple and sequential sampling plans will be covered in the advanced courses on quality management.)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DC7F2E-A1D9-23A7-6345-DD85D2324212}"/>
              </a:ext>
            </a:extLst>
          </p:cNvPr>
          <p:cNvSpPr txBox="1"/>
          <p:nvPr/>
        </p:nvSpPr>
        <p:spPr>
          <a:xfrm>
            <a:off x="3200400" y="4572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plans 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1603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8395902-2B5E-2031-D281-69F1E8A65817}"/>
              </a:ext>
            </a:extLst>
          </p:cNvPr>
          <p:cNvSpPr txBox="1"/>
          <p:nvPr/>
        </p:nvSpPr>
        <p:spPr>
          <a:xfrm>
            <a:off x="3048000" y="3810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sampling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48B94-D8C6-50A7-F3DE-A24FF80EC729}"/>
              </a:ext>
            </a:extLst>
          </p:cNvPr>
          <p:cNvSpPr txBox="1"/>
          <p:nvPr/>
        </p:nvSpPr>
        <p:spPr>
          <a:xfrm>
            <a:off x="0" y="965776"/>
            <a:ext cx="90678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decision is taken to accept or reject the entire lot on the basis of the results of only one sample.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of defectives is less than the acceptance number then the entire lot is accepted. Otherwise, the entire lot is rejected.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illustrate, if N = 1000, n = 50, and c = 3, the number of defectives from a random sample of 50 should be 0, 1, 2, or 3.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entire lot of 1000 units can be accepted.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of defectives exceeds three then the entire lot is rejected.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48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32EAA54-206F-1346-DD7F-2488222955F4}"/>
              </a:ext>
            </a:extLst>
          </p:cNvPr>
          <p:cNvSpPr txBox="1"/>
          <p:nvPr/>
        </p:nvSpPr>
        <p:spPr>
          <a:xfrm>
            <a:off x="1409700" y="76200"/>
            <a:ext cx="632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STATISTICAL QUALITY CONTROL (SQC)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2BC703-C9CE-31D6-2951-367ACC5F1BAA}"/>
              </a:ext>
            </a:extLst>
          </p:cNvPr>
          <p:cNvSpPr txBox="1"/>
          <p:nvPr/>
        </p:nvSpPr>
        <p:spPr>
          <a:xfrm>
            <a:off x="457200" y="762001"/>
            <a:ext cx="8458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The process of applying statistical principles to solve the problem of controlling the quality control of a product or service is called </a:t>
            </a:r>
            <a:r>
              <a:rPr lang="en-US" sz="2800" dirty="0">
                <a:solidFill>
                  <a:srgbClr val="FF0000"/>
                </a:solidFill>
              </a:rPr>
              <a:t>statistical quality control.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W.A. </a:t>
            </a:r>
            <a:r>
              <a:rPr lang="en-US" sz="2800" dirty="0" err="1"/>
              <a:t>Shewart</a:t>
            </a:r>
            <a:r>
              <a:rPr lang="en-US" sz="2800" dirty="0"/>
              <a:t> introduced, in 1931, the control charts on the basis of statistical principles. These are used to ensure quality.</a:t>
            </a:r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Quality can be of two elements: </a:t>
            </a:r>
            <a:r>
              <a:rPr lang="en-US" sz="2800" dirty="0">
                <a:solidFill>
                  <a:srgbClr val="FF0000"/>
                </a:solidFill>
              </a:rPr>
              <a:t>(a) quality of design and (b) quality of conformance.</a:t>
            </a:r>
            <a:r>
              <a:rPr lang="en-US" sz="28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Quality of design </a:t>
            </a:r>
            <a:r>
              <a:rPr lang="en-US" sz="2800" dirty="0"/>
              <a:t>refers to product features such as performance, reliability, durability, ease of use, serviceability, and so 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Quality of conformance </a:t>
            </a:r>
            <a:r>
              <a:rPr lang="en-US" sz="2800" dirty="0"/>
              <a:t>means whether the product meets the given quality specifications or not. In SQC, we are concerned with the quality of conformance.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82300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45DAFD-541C-2BD5-A4F7-6A64FEACDE85}"/>
              </a:ext>
            </a:extLst>
          </p:cNvPr>
          <p:cNvSpPr txBox="1"/>
          <p:nvPr/>
        </p:nvSpPr>
        <p:spPr>
          <a:xfrm>
            <a:off x="152400" y="685800"/>
            <a:ext cx="8763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simple to operate.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fact that the number of defectives in the sample selected is less does not mean that the entire lot is free from defectives.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of defectives in the sample is more for any reason, it is detrimental to the producer.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if the number of defectives in the sample is less and the remaining lot contains more defectives, it is a risk to the consumer.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6160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0385642-F1FF-55FC-17E1-FA4ECC7B3789}"/>
              </a:ext>
            </a:extLst>
          </p:cNvPr>
          <p:cNvSpPr txBox="1"/>
          <p:nvPr/>
        </p:nvSpPr>
        <p:spPr>
          <a:xfrm>
            <a:off x="2667000" y="9906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Sampling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22F25C-1248-B492-7629-05FF3E816B8D}"/>
              </a:ext>
            </a:extLst>
          </p:cNvPr>
          <p:cNvSpPr txBox="1"/>
          <p:nvPr/>
        </p:nvSpPr>
        <p:spPr>
          <a:xfrm>
            <a:off x="-27039" y="1981200"/>
            <a:ext cx="8839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plan protects both producer and consumer from their respective risks.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decision to accept or not is based on the results of two randomly but successively drawn samples from the lot.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9.12 presents a schematic operation of double sampling plan.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2596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22B1E9-D680-DF15-1A5E-297EA6DC1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3228" r="1666" b="3151"/>
          <a:stretch/>
        </p:blipFill>
        <p:spPr>
          <a:xfrm>
            <a:off x="21023" y="914400"/>
            <a:ext cx="9122977" cy="472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4513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5C4A2B7-54AB-8B8D-97AC-E20E1B34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4021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4B85F-C950-3EB3-9112-D96C7310C057}"/>
              </a:ext>
            </a:extLst>
          </p:cNvPr>
          <p:cNvSpPr txBox="1"/>
          <p:nvPr/>
        </p:nvSpPr>
        <p:spPr>
          <a:xfrm>
            <a:off x="304800" y="838200"/>
            <a:ext cx="8610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amount of inspection required is less, because initial sample is smaller than that required by a comparable single sample plan.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protects the interests of the producer by providing him another chance, particularly where the first sample shows up more number of defectives.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protects the interests of the consumer also.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4309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D65A7-36F7-2380-1BB3-12F50F0455DA}"/>
              </a:ext>
            </a:extLst>
          </p:cNvPr>
          <p:cNvSpPr txBox="1"/>
          <p:nvPr/>
        </p:nvSpPr>
        <p:spPr>
          <a:xfrm>
            <a:off x="1371600" y="304800"/>
            <a:ext cx="708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DEMING’S CONTRIBUTION TO 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A0D9279-DCEA-17E6-9626-9336C12E1E99}"/>
              </a:ext>
            </a:extLst>
          </p:cNvPr>
          <p:cNvSpPr txBox="1"/>
          <p:nvPr/>
        </p:nvSpPr>
        <p:spPr>
          <a:xfrm>
            <a:off x="304800" y="990600"/>
            <a:ext cx="8534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Edwards Deming was an American Professor widely credited with improving production in the United States during World War II.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is best known for his work in Japan.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taught the top management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improve design (and thus service), product quality, testing and sales (the last through global markets) through various statistical methods.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Deming contributed significantly to Japan becoming renowned for producing innovative high-quality products and becoming an economic power.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303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E13F4F-B872-1077-AE74-C7354A07686E}"/>
              </a:ext>
            </a:extLst>
          </p:cNvPr>
          <p:cNvSpPr txBox="1"/>
          <p:nvPr/>
        </p:nvSpPr>
        <p:spPr>
          <a:xfrm>
            <a:off x="190500" y="797510"/>
            <a:ext cx="8763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Japanese manufacturers applied his techniques widely and achieved previously unheard of levels of quality and productivity.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quality combined with the lowered cost created new international demand for Japanese products.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Deming taught that by adopting appropriate principles of management,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increase quality and simultaneously reduce costs (by reducing waste, rework, staff attrition and litigation while increasing customer loyalty).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is to practice continual improvement and think of manufacturing as a system, not as bits and pieces.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name of Deming, an award called the Deming Prize was established, which is given to companies which show great quality in their products and services.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TVS Group has been one of the corporates that bagged the Deming Prize for their quality!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805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E72F7CF-4C60-A892-38A2-33D190772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/>
          <a:stretch/>
        </p:blipFill>
        <p:spPr>
          <a:xfrm>
            <a:off x="76200" y="1219200"/>
            <a:ext cx="8915400" cy="30517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7941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056641-7B63-36EF-B1DD-A0AF6486B1E6}"/>
              </a:ext>
            </a:extLst>
          </p:cNvPr>
          <p:cNvSpPr txBox="1"/>
          <p:nvPr/>
        </p:nvSpPr>
        <p:spPr>
          <a:xfrm>
            <a:off x="3124200" y="2286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Deming’s 14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D7E82FA-4C30-B94A-35B4-FD4720F8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4E78996-4BFF-A769-DC29-C25207798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599"/>
          <a:stretch/>
        </p:blipFill>
        <p:spPr>
          <a:xfrm>
            <a:off x="114300" y="2483799"/>
            <a:ext cx="8915400" cy="3176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7143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2D324B0-DD66-03AB-1E6B-4016B2F36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78" t="50431" r="645" b="-431"/>
          <a:stretch/>
        </p:blipFill>
        <p:spPr>
          <a:xfrm>
            <a:off x="-152400" y="1219200"/>
            <a:ext cx="906780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89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38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SQC method can be useful:</a:t>
            </a:r>
          </a:p>
          <a:p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control the quality of products and quality of finished product during the manufacturing process</a:t>
            </a:r>
          </a:p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decisions whether to accept or to reject a lot of finished products or the incoming materials</a:t>
            </a:r>
          </a:p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provide information about the quality of the products manufactured in its factors to the 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E21E02E-18D6-05C3-C406-170134A1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800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71061"/>
            <a:ext cx="8305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Control charts 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control  chart is a graphical representation of the result of inspection of a sample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Control charts were first developed by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walter.A.Shewart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1924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control chart in general has three lines on graph paper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1.Central line: expected value of the static of a product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2.Upper control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3.Lower control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02" y="317752"/>
            <a:ext cx="9072398" cy="524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26CCDCA-ADB6-3A40-CF17-63E1E0F0B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" t="3411" r="753"/>
          <a:stretch/>
        </p:blipFill>
        <p:spPr>
          <a:xfrm>
            <a:off x="0" y="838200"/>
            <a:ext cx="9144000" cy="53290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115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1783</Words>
  <Application>Microsoft Office PowerPoint</Application>
  <PresentationFormat>On-screen Show (4:3)</PresentationFormat>
  <Paragraphs>122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RAMBABU UNDABATLA</dc:creator>
  <cp:lastModifiedBy>Sony</cp:lastModifiedBy>
  <cp:revision>70</cp:revision>
  <dcterms:created xsi:type="dcterms:W3CDTF">2006-08-16T00:00:00Z</dcterms:created>
  <dcterms:modified xsi:type="dcterms:W3CDTF">2024-09-06T05:08:19Z</dcterms:modified>
</cp:coreProperties>
</file>