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257" r:id="rId3"/>
    <p:sldId id="258" r:id="rId4"/>
    <p:sldId id="260" r:id="rId5"/>
    <p:sldId id="270" r:id="rId6"/>
    <p:sldId id="265" r:id="rId7"/>
    <p:sldId id="272" r:id="rId8"/>
    <p:sldId id="277" r:id="rId9"/>
    <p:sldId id="273" r:id="rId10"/>
    <p:sldId id="279" r:id="rId11"/>
    <p:sldId id="262" r:id="rId12"/>
    <p:sldId id="261" r:id="rId13"/>
    <p:sldId id="263" r:id="rId14"/>
    <p:sldId id="276" r:id="rId15"/>
    <p:sldId id="275" r:id="rId16"/>
    <p:sldId id="280" r:id="rId17"/>
    <p:sldId id="281" r:id="rId18"/>
    <p:sldId id="267" r:id="rId19"/>
    <p:sldId id="264" r:id="rId20"/>
    <p:sldId id="271" r:id="rId21"/>
    <p:sldId id="266" r:id="rId22"/>
    <p:sldId id="268" r:id="rId23"/>
    <p:sldId id="278"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3" d="100"/>
          <a:sy n="93" d="100"/>
        </p:scale>
        <p:origin x="30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C6A22-F8EA-422F-B1C6-DAF6E2F5A9EE}" type="datetimeFigureOut">
              <a:rPr lang="en-IN" smtClean="0"/>
              <a:t>25-04-2025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D51B-9E70-43A1-BF1A-7793C80C174E}" type="slidenum">
              <a:rPr lang="en-IN" smtClean="0"/>
              <a:t>‹#›</a:t>
            </a:fld>
            <a:endParaRPr lang="en-IN"/>
          </a:p>
        </p:txBody>
      </p:sp>
    </p:spTree>
    <p:extLst>
      <p:ext uri="{BB962C8B-B14F-4D97-AF65-F5344CB8AC3E}">
        <p14:creationId xmlns:p14="http://schemas.microsoft.com/office/powerpoint/2010/main" val="405596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EB9E989A-8AEA-4183-B01A-3E606333173D}" type="datetime1">
              <a:rPr lang="en-IN" smtClean="0"/>
              <a:t>25-04-2025</a:t>
            </a:fld>
            <a:endParaRPr lang="en-IN"/>
          </a:p>
        </p:txBody>
      </p:sp>
      <p:sp>
        <p:nvSpPr>
          <p:cNvPr id="9" name="Footer Placeholder 8"/>
          <p:cNvSpPr>
            <a:spLocks noGrp="1"/>
          </p:cNvSpPr>
          <p:nvPr>
            <p:ph type="ftr" sz="quarter" idx="11"/>
          </p:nvPr>
        </p:nvSpPr>
        <p:spPr/>
        <p:txBody>
          <a:bodyPr/>
          <a:lstStyle/>
          <a:p>
            <a:r>
              <a:rPr lang="en-IN"/>
              <a:t>title of the project</a:t>
            </a:r>
          </a:p>
        </p:txBody>
      </p:sp>
      <p:sp>
        <p:nvSpPr>
          <p:cNvPr id="10" name="Slide Number Placeholder 9"/>
          <p:cNvSpPr>
            <a:spLocks noGrp="1"/>
          </p:cNvSpPr>
          <p:nvPr>
            <p:ph type="sldNum" sz="quarter" idx="12"/>
          </p:nvPr>
        </p:nvSpPr>
        <p:spPr/>
        <p:txBody>
          <a:bodyPr/>
          <a:lstStyle/>
          <a:p>
            <a:fld id="{99A98606-10CC-4876-811F-5AF59FAFB594}" type="slidenum">
              <a:rPr lang="en-IN" smtClean="0"/>
              <a:t>‹#›</a:t>
            </a:fld>
            <a:endParaRPr lang="en-IN"/>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6202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22532-1E29-4DA2-BC42-54098843A28B}" type="datetime1">
              <a:rPr lang="en-IN" smtClean="0"/>
              <a:t>25-04-2025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322445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EF065-09BE-4E9E-A518-778116831D4D}" type="datetime1">
              <a:rPr lang="en-IN" smtClean="0"/>
              <a:t>25-04-2025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347668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3BB41-75E7-43DC-875E-58362584A46A}" type="datetime1">
              <a:rPr lang="en-IN" smtClean="0"/>
              <a:t>25-04-2025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94489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AB905-BDFE-43A9-9B39-674EF253AFA2}" type="datetime1">
              <a:rPr lang="en-IN" smtClean="0"/>
              <a:t>25-04-2025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9A98606-10CC-4876-811F-5AF59FAFB594}" type="slidenum">
              <a:rPr lang="en-IN" smtClean="0"/>
              <a:t>‹#›</a:t>
            </a:fld>
            <a:endParaRPr lang="en-IN"/>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900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02A0EF-40D0-46FF-921B-643BDD0DAD1E}" type="datetime1">
              <a:rPr lang="en-IN" smtClean="0"/>
              <a:t>25-04-2025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3943781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5DDA37-C85B-4E06-B1AA-7F077924EB16}" type="datetime1">
              <a:rPr lang="en-IN" smtClean="0"/>
              <a:t>25-04-2025</a:t>
            </a:fld>
            <a:endParaRPr lang="en-IN"/>
          </a:p>
        </p:txBody>
      </p:sp>
      <p:sp>
        <p:nvSpPr>
          <p:cNvPr id="8" name="Footer Placeholder 7"/>
          <p:cNvSpPr>
            <a:spLocks noGrp="1"/>
          </p:cNvSpPr>
          <p:nvPr>
            <p:ph type="ftr" sz="quarter" idx="11"/>
          </p:nvPr>
        </p:nvSpPr>
        <p:spPr/>
        <p:txBody>
          <a:bodyPr/>
          <a:lstStyle/>
          <a:p>
            <a:r>
              <a:rPr lang="en-IN"/>
              <a:t>title of the project</a:t>
            </a:r>
          </a:p>
        </p:txBody>
      </p:sp>
      <p:sp>
        <p:nvSpPr>
          <p:cNvPr id="9" name="Slide Number Placeholder 8"/>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45694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C81FA9-9802-46A7-88E5-3382291AFD68}" type="datetime1">
              <a:rPr lang="en-IN" smtClean="0"/>
              <a:t>25-04-2025</a:t>
            </a:fld>
            <a:endParaRPr lang="en-IN"/>
          </a:p>
        </p:txBody>
      </p:sp>
      <p:sp>
        <p:nvSpPr>
          <p:cNvPr id="4" name="Footer Placeholder 3"/>
          <p:cNvSpPr>
            <a:spLocks noGrp="1"/>
          </p:cNvSpPr>
          <p:nvPr>
            <p:ph type="ftr" sz="quarter" idx="11"/>
          </p:nvPr>
        </p:nvSpPr>
        <p:spPr/>
        <p:txBody>
          <a:bodyPr/>
          <a:lstStyle/>
          <a:p>
            <a:r>
              <a:rPr lang="en-IN"/>
              <a:t>title of the project</a:t>
            </a:r>
          </a:p>
        </p:txBody>
      </p:sp>
      <p:sp>
        <p:nvSpPr>
          <p:cNvPr id="5" name="Slide Number Placeholder 4"/>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101277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302774-A97A-4DF0-BC84-1183BE7EF482}" type="datetime1">
              <a:rPr lang="en-IN" smtClean="0"/>
              <a:t>25-04-2025</a:t>
            </a:fld>
            <a:endParaRPr lang="en-IN"/>
          </a:p>
        </p:txBody>
      </p:sp>
      <p:sp>
        <p:nvSpPr>
          <p:cNvPr id="3" name="Footer Placeholder 2"/>
          <p:cNvSpPr>
            <a:spLocks noGrp="1"/>
          </p:cNvSpPr>
          <p:nvPr>
            <p:ph type="ftr" sz="quarter" idx="11"/>
          </p:nvPr>
        </p:nvSpPr>
        <p:spPr/>
        <p:txBody>
          <a:bodyPr/>
          <a:lstStyle/>
          <a:p>
            <a:r>
              <a:rPr lang="en-IN"/>
              <a:t>title of the project</a:t>
            </a:r>
          </a:p>
        </p:txBody>
      </p:sp>
      <p:sp>
        <p:nvSpPr>
          <p:cNvPr id="4" name="Slide Number Placeholder 3"/>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31986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213D07-4860-4BD9-9409-D3CE0993496F}" type="datetime1">
              <a:rPr lang="en-IN" smtClean="0"/>
              <a:t>25-04-2025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1330033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7F15DB-9CE5-4DEE-A107-3DF6FC66F9E8}" type="datetime1">
              <a:rPr lang="en-IN" smtClean="0"/>
              <a:t>25-04-2025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1351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3936D3A3-34B3-40F7-9038-4162103F8008}" type="datetime1">
              <a:rPr lang="en-IN" smtClean="0"/>
              <a:t>25-04-2025</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r>
              <a:rPr lang="en-IN"/>
              <a:t>title of the project</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99A98606-10CC-4876-811F-5AF59FAFB594}" type="slidenum">
              <a:rPr lang="en-IN" smtClean="0"/>
              <a:t>‹#›</a:t>
            </a:fld>
            <a:endParaRPr lang="en-IN"/>
          </a:p>
        </p:txBody>
      </p:sp>
    </p:spTree>
    <p:extLst>
      <p:ext uri="{BB962C8B-B14F-4D97-AF65-F5344CB8AC3E}">
        <p14:creationId xmlns:p14="http://schemas.microsoft.com/office/powerpoint/2010/main" val="42162362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D91B-17A9-0B09-0D3E-1FBCB5D4E7C1}"/>
              </a:ext>
            </a:extLst>
          </p:cNvPr>
          <p:cNvSpPr>
            <a:spLocks noGrp="1"/>
          </p:cNvSpPr>
          <p:nvPr>
            <p:ph type="ctrTitle"/>
          </p:nvPr>
        </p:nvSpPr>
        <p:spPr>
          <a:xfrm>
            <a:off x="1139952" y="204423"/>
            <a:ext cx="9418320" cy="985520"/>
          </a:xfrm>
        </p:spPr>
        <p:txBody>
          <a:bodyPr>
            <a:normAutofit fontScale="90000"/>
          </a:bodyPr>
          <a:lstStyle/>
          <a:p>
            <a:pPr algn="ctr"/>
            <a:r>
              <a:rPr lang="en-US" sz="3600" dirty="0" smtClean="0">
                <a:solidFill>
                  <a:schemeClr val="bg2">
                    <a:lumMod val="50000"/>
                  </a:schemeClr>
                </a:solidFill>
                <a:latin typeface="Times New Roman" panose="02020603050405020304" pitchFamily="18" charset="0"/>
                <a:cs typeface="Times New Roman" panose="02020603050405020304" pitchFamily="18" charset="0"/>
              </a:rPr>
              <a:t>AI-Driven Weed Classification and Advisory System Using Deep Learning and RAG-Based </a:t>
            </a:r>
            <a:r>
              <a:rPr lang="en-US" sz="3600" dirty="0" err="1" smtClean="0">
                <a:solidFill>
                  <a:schemeClr val="bg2">
                    <a:lumMod val="50000"/>
                  </a:schemeClr>
                </a:solidFill>
                <a:latin typeface="Times New Roman" panose="02020603050405020304" pitchFamily="18" charset="0"/>
                <a:cs typeface="Times New Roman" panose="02020603050405020304" pitchFamily="18" charset="0"/>
              </a:rPr>
              <a:t>Chatbot</a:t>
            </a:r>
            <a:endParaRPr lang="en-IN" sz="36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40DA4C9-D60D-3438-A60D-D0950EABD52D}"/>
              </a:ext>
            </a:extLst>
          </p:cNvPr>
          <p:cNvSpPr>
            <a:spLocks noGrp="1"/>
          </p:cNvSpPr>
          <p:nvPr>
            <p:ph type="subTitle" idx="1"/>
          </p:nvPr>
        </p:nvSpPr>
        <p:spPr>
          <a:xfrm>
            <a:off x="3419856" y="1375718"/>
            <a:ext cx="5352288" cy="411591"/>
          </a:xfrm>
        </p:spPr>
        <p:txBody>
          <a:bodyPr>
            <a:normAutofit/>
          </a:bodyPr>
          <a:lstStyle/>
          <a:p>
            <a:pPr algn="ctr"/>
            <a:r>
              <a:rPr lang="en-US" sz="2000" dirty="0" smtClean="0">
                <a:solidFill>
                  <a:schemeClr val="tx2">
                    <a:lumMod val="25000"/>
                  </a:schemeClr>
                </a:solidFill>
              </a:rPr>
              <a:t>Project Review </a:t>
            </a:r>
            <a:r>
              <a:rPr lang="en-US" sz="2000" dirty="0">
                <a:solidFill>
                  <a:schemeClr val="tx2">
                    <a:lumMod val="25000"/>
                  </a:schemeClr>
                </a:solidFill>
              </a:rPr>
              <a:t>Batch No </a:t>
            </a:r>
            <a:r>
              <a:rPr lang="en-US" sz="2000" dirty="0" smtClean="0">
                <a:solidFill>
                  <a:schemeClr val="tx2">
                    <a:lumMod val="25000"/>
                  </a:schemeClr>
                </a:solidFill>
              </a:rPr>
              <a:t>:</a:t>
            </a:r>
            <a:r>
              <a:rPr lang="en-US" sz="2000" dirty="0" smtClean="0">
                <a:solidFill>
                  <a:schemeClr val="tx2">
                    <a:lumMod val="25000"/>
                  </a:schemeClr>
                </a:solidFill>
              </a:rPr>
              <a:t>16</a:t>
            </a:r>
            <a:endParaRPr lang="en-US" sz="2000" dirty="0">
              <a:solidFill>
                <a:schemeClr val="tx2">
                  <a:lumMod val="25000"/>
                </a:schemeClr>
              </a:solidFill>
            </a:endParaRPr>
          </a:p>
        </p:txBody>
      </p:sp>
      <p:pic>
        <p:nvPicPr>
          <p:cNvPr id="1028" name="Picture 4">
            <a:extLst>
              <a:ext uri="{FF2B5EF4-FFF2-40B4-BE49-F238E27FC236}">
                <a16:creationId xmlns:a16="http://schemas.microsoft.com/office/drawing/2014/main" id="{961F9E52-98AE-FFEC-0C65-CC384DAEAD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2" t="4386" r="88726" b="11261"/>
          <a:stretch/>
        </p:blipFill>
        <p:spPr bwMode="auto">
          <a:xfrm>
            <a:off x="1416859" y="5466142"/>
            <a:ext cx="1116029" cy="12616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5FBCB8-0FB8-B4D0-FBB7-DC354B374E19}"/>
              </a:ext>
            </a:extLst>
          </p:cNvPr>
          <p:cNvSpPr txBox="1"/>
          <p:nvPr/>
        </p:nvSpPr>
        <p:spPr>
          <a:xfrm>
            <a:off x="1524000" y="5466142"/>
            <a:ext cx="9770872" cy="1077218"/>
          </a:xfrm>
          <a:prstGeom prst="rect">
            <a:avLst/>
          </a:prstGeom>
          <a:noFill/>
        </p:spPr>
        <p:txBody>
          <a:bodyPr wrap="square">
            <a:spAutoFit/>
          </a:bodyPr>
          <a:lstStyle/>
          <a:p>
            <a:pPr algn="ctr"/>
            <a:r>
              <a:rPr lang="en-US" sz="1800" b="1" dirty="0">
                <a:solidFill>
                  <a:schemeClr val="tx2">
                    <a:lumMod val="25000"/>
                  </a:schemeClr>
                </a:solidFill>
                <a:effectLst/>
                <a:highlight>
                  <a:srgbClr val="C0C0C0"/>
                </a:highlight>
                <a:latin typeface="Times New Roman" panose="02020603050405020304" pitchFamily="18" charset="0"/>
                <a:ea typeface="Calibri" panose="020F0502020204030204" pitchFamily="34" charset="0"/>
                <a:cs typeface="Gautami" panose="020B0502040204020203" pitchFamily="34" charset="0"/>
              </a:rPr>
              <a:t>DEPARTMENT OF COMPUTER SCIENCE &amp; ENGINEERING (AI&amp;ML)</a:t>
            </a:r>
            <a:endParaRPr lang="en-US" sz="1800" b="1" dirty="0">
              <a:solidFill>
                <a:schemeClr val="bg2">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ctr"/>
            <a:r>
              <a:rPr lang="en-US" sz="1800" b="1" dirty="0">
                <a:solidFill>
                  <a:schemeClr val="bg2">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LAKIREDDY BALI REDDY COLLEGE OF ENGINEERING</a:t>
            </a:r>
            <a:endParaRPr lang="en-IN" sz="1600" dirty="0">
              <a:solidFill>
                <a:schemeClr val="bg2">
                  <a:lumMod val="50000"/>
                </a:schemeClr>
              </a:solidFill>
              <a:effectLst/>
              <a:latin typeface="Calibri" panose="020F0502020204030204" pitchFamily="34" charset="0"/>
              <a:ea typeface="Calibri" panose="020F0502020204030204" pitchFamily="34" charset="0"/>
              <a:cs typeface="Gautami" panose="020B0502040204020203" pitchFamily="34" charset="0"/>
            </a:endParaRPr>
          </a:p>
          <a:p>
            <a:pPr algn="ctr"/>
            <a:r>
              <a:rPr lang="en-US" sz="1400" b="1" dirty="0">
                <a:solidFill>
                  <a:schemeClr val="bg2">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(AUTONOMOUS)</a:t>
            </a:r>
            <a:endParaRPr lang="en-IN" sz="1400" dirty="0">
              <a:solidFill>
                <a:schemeClr val="bg2">
                  <a:lumMod val="50000"/>
                </a:schemeClr>
              </a:solidFill>
              <a:effectLst/>
              <a:latin typeface="Calibri" panose="020F0502020204030204" pitchFamily="34" charset="0"/>
              <a:ea typeface="Calibri" panose="020F0502020204030204" pitchFamily="34" charset="0"/>
              <a:cs typeface="Gautami" panose="020B0502040204020203" pitchFamily="34" charset="0"/>
            </a:endParaRPr>
          </a:p>
          <a:p>
            <a:pPr algn="ctr"/>
            <a:r>
              <a:rPr lang="en-US" sz="1400" dirty="0" err="1">
                <a:solidFill>
                  <a:schemeClr val="bg2">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L.B.Reddy</a:t>
            </a:r>
            <a:r>
              <a:rPr lang="en-US" sz="1400" dirty="0">
                <a:solidFill>
                  <a:schemeClr val="bg2">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 Nagar :: </a:t>
            </a:r>
            <a:r>
              <a:rPr lang="en-US" sz="1400" dirty="0" err="1">
                <a:solidFill>
                  <a:schemeClr val="bg2">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Mylavaram</a:t>
            </a:r>
            <a:r>
              <a:rPr lang="en-US" sz="1400" dirty="0">
                <a:solidFill>
                  <a:schemeClr val="bg2">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 – 521 230 :: NTR Dist.:: A.P.</a:t>
            </a:r>
            <a:endParaRPr lang="en-IN" sz="1400" dirty="0">
              <a:solidFill>
                <a:schemeClr val="bg2">
                  <a:lumMod val="50000"/>
                </a:schemeClr>
              </a:solidFill>
              <a:effectLst/>
              <a:latin typeface="Calibri" panose="020F0502020204030204" pitchFamily="34" charset="0"/>
              <a:ea typeface="Calibri" panose="020F0502020204030204" pitchFamily="34" charset="0"/>
              <a:cs typeface="Gautami" panose="020B0502040204020203" pitchFamily="34" charset="0"/>
            </a:endParaRPr>
          </a:p>
        </p:txBody>
      </p:sp>
      <p:cxnSp>
        <p:nvCxnSpPr>
          <p:cNvPr id="7" name="Straight Connector 6">
            <a:extLst>
              <a:ext uri="{FF2B5EF4-FFF2-40B4-BE49-F238E27FC236}">
                <a16:creationId xmlns:a16="http://schemas.microsoft.com/office/drawing/2014/main" id="{E6D50B52-E080-FC43-9621-344C298A8235}"/>
              </a:ext>
            </a:extLst>
          </p:cNvPr>
          <p:cNvCxnSpPr/>
          <p:nvPr/>
        </p:nvCxnSpPr>
        <p:spPr>
          <a:xfrm>
            <a:off x="453667" y="5387339"/>
            <a:ext cx="1077056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A3F45098-6EF9-8416-076D-3C48F7283726}"/>
              </a:ext>
            </a:extLst>
          </p:cNvPr>
          <p:cNvSpPr txBox="1">
            <a:spLocks/>
          </p:cNvSpPr>
          <p:nvPr/>
        </p:nvSpPr>
        <p:spPr>
          <a:xfrm>
            <a:off x="3375152" y="1996914"/>
            <a:ext cx="5352288" cy="61468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US" sz="2000" b="1" dirty="0">
                <a:solidFill>
                  <a:schemeClr val="accent3">
                    <a:lumMod val="50000"/>
                  </a:schemeClr>
                </a:solidFill>
                <a:latin typeface="Times New Roman" panose="02020603050405020304" pitchFamily="18" charset="0"/>
                <a:cs typeface="Times New Roman" panose="02020603050405020304" pitchFamily="18" charset="0"/>
              </a:rPr>
              <a:t>Presented By:</a:t>
            </a:r>
          </a:p>
          <a:p>
            <a:pPr algn="ctr"/>
            <a:endParaRPr lang="en-US" sz="2000"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9A4D3F5-5CD9-8F47-6342-1D105619F657}"/>
              </a:ext>
            </a:extLst>
          </p:cNvPr>
          <p:cNvSpPr txBox="1"/>
          <p:nvPr/>
        </p:nvSpPr>
        <p:spPr>
          <a:xfrm>
            <a:off x="4028440" y="2308563"/>
            <a:ext cx="4699000" cy="1938992"/>
          </a:xfrm>
          <a:prstGeom prst="rect">
            <a:avLst/>
          </a:prstGeom>
          <a:noFill/>
        </p:spPr>
        <p:txBody>
          <a:bodyPr wrap="square">
            <a:spAutoFit/>
          </a:bodyPr>
          <a:lstStyle/>
          <a:p>
            <a:pPr>
              <a:lnSpc>
                <a:spcPct val="150000"/>
              </a:lnSpc>
              <a:defRPr/>
            </a:pPr>
            <a:r>
              <a:rPr lang="en-US" sz="2000" dirty="0">
                <a:solidFill>
                  <a:schemeClr val="tx2">
                    <a:lumMod val="25000"/>
                  </a:schemeClr>
                </a:solidFill>
                <a:latin typeface="Baskerville Old Face" panose="02020602080505020303" pitchFamily="18" charset="0"/>
                <a:ea typeface="Calibri" pitchFamily="34" charset="0"/>
                <a:cs typeface="Times New Roman" pitchFamily="18" charset="0"/>
              </a:rPr>
              <a:t>  </a:t>
            </a:r>
            <a:r>
              <a:rPr lang="en-US" sz="2000" dirty="0" smtClean="0">
                <a:solidFill>
                  <a:schemeClr val="tx2">
                    <a:lumMod val="25000"/>
                  </a:schemeClr>
                </a:solidFill>
                <a:latin typeface="Baskerville Old Face" panose="02020602080505020303" pitchFamily="18" charset="0"/>
                <a:ea typeface="Calibri" pitchFamily="34" charset="0"/>
                <a:cs typeface="Times New Roman" pitchFamily="18" charset="0"/>
              </a:rPr>
              <a:t>Mangaraju Surya </a:t>
            </a:r>
            <a:r>
              <a:rPr lang="en-US" sz="2000" dirty="0" err="1" smtClean="0">
                <a:solidFill>
                  <a:schemeClr val="tx2">
                    <a:lumMod val="25000"/>
                  </a:schemeClr>
                </a:solidFill>
                <a:latin typeface="Baskerville Old Face" panose="02020602080505020303" pitchFamily="18" charset="0"/>
                <a:ea typeface="Calibri" pitchFamily="34" charset="0"/>
                <a:cs typeface="Times New Roman" pitchFamily="18" charset="0"/>
              </a:rPr>
              <a:t>Rohith</a:t>
            </a:r>
            <a:r>
              <a:rPr lang="en-US" sz="2000" dirty="0" smtClean="0">
                <a:solidFill>
                  <a:schemeClr val="tx2">
                    <a:lumMod val="25000"/>
                  </a:schemeClr>
                </a:solidFill>
                <a:latin typeface="Baskerville Old Face" panose="02020602080505020303" pitchFamily="18" charset="0"/>
                <a:ea typeface="Calibri" pitchFamily="34" charset="0"/>
                <a:cs typeface="Times New Roman" pitchFamily="18" charset="0"/>
              </a:rPr>
              <a:t> :  22765A4203    </a:t>
            </a:r>
            <a:endParaRPr lang="en-US" sz="2000" dirty="0">
              <a:solidFill>
                <a:schemeClr val="tx2">
                  <a:lumMod val="25000"/>
                </a:schemeClr>
              </a:solidFill>
              <a:latin typeface="Baskerville Old Face" panose="02020602080505020303" pitchFamily="18" charset="0"/>
              <a:ea typeface="Calibri" pitchFamily="34" charset="0"/>
              <a:cs typeface="Times New Roman" pitchFamily="18" charset="0"/>
            </a:endParaRPr>
          </a:p>
          <a:p>
            <a:pPr>
              <a:lnSpc>
                <a:spcPct val="150000"/>
              </a:lnSpc>
              <a:defRPr/>
            </a:pPr>
            <a:r>
              <a:rPr lang="en-US" sz="2000" dirty="0">
                <a:solidFill>
                  <a:schemeClr val="tx2">
                    <a:lumMod val="25000"/>
                  </a:schemeClr>
                </a:solidFill>
                <a:latin typeface="Baskerville Old Face" panose="02020602080505020303" pitchFamily="18" charset="0"/>
                <a:ea typeface="Calibri" pitchFamily="34" charset="0"/>
                <a:cs typeface="Times New Roman" pitchFamily="18" charset="0"/>
              </a:rPr>
              <a:t> </a:t>
            </a:r>
            <a:r>
              <a:rPr lang="en-US" sz="2000" dirty="0" smtClean="0">
                <a:solidFill>
                  <a:schemeClr val="tx2">
                    <a:lumMod val="25000"/>
                  </a:schemeClr>
                </a:solidFill>
                <a:latin typeface="Baskerville Old Face" panose="02020602080505020303" pitchFamily="18" charset="0"/>
                <a:ea typeface="Calibri" pitchFamily="34" charset="0"/>
                <a:cs typeface="Times New Roman" pitchFamily="18" charset="0"/>
              </a:rPr>
              <a:t> </a:t>
            </a:r>
            <a:r>
              <a:rPr lang="en-US" sz="2000" dirty="0" err="1" smtClean="0">
                <a:solidFill>
                  <a:schemeClr val="tx2">
                    <a:lumMod val="25000"/>
                  </a:schemeClr>
                </a:solidFill>
                <a:latin typeface="Baskerville Old Face" panose="02020602080505020303" pitchFamily="18" charset="0"/>
                <a:ea typeface="Calibri" pitchFamily="34" charset="0"/>
                <a:cs typeface="Times New Roman" pitchFamily="18" charset="0"/>
              </a:rPr>
              <a:t>Manukonda</a:t>
            </a:r>
            <a:r>
              <a:rPr lang="en-US" sz="2000" dirty="0" smtClean="0">
                <a:solidFill>
                  <a:schemeClr val="tx2">
                    <a:lumMod val="25000"/>
                  </a:schemeClr>
                </a:solidFill>
                <a:latin typeface="Baskerville Old Face" panose="02020602080505020303" pitchFamily="18" charset="0"/>
                <a:ea typeface="Calibri" pitchFamily="34" charset="0"/>
                <a:cs typeface="Times New Roman" pitchFamily="18" charset="0"/>
              </a:rPr>
              <a:t> Dinesh        :  21761A4235 </a:t>
            </a:r>
            <a:endParaRPr lang="en-US" sz="2000" dirty="0">
              <a:solidFill>
                <a:schemeClr val="tx2">
                  <a:lumMod val="25000"/>
                </a:schemeClr>
              </a:solidFill>
              <a:latin typeface="Baskerville Old Face" panose="02020602080505020303" pitchFamily="18" charset="0"/>
              <a:ea typeface="Calibri" pitchFamily="34" charset="0"/>
              <a:cs typeface="Times New Roman" pitchFamily="18" charset="0"/>
            </a:endParaRPr>
          </a:p>
          <a:p>
            <a:pPr>
              <a:lnSpc>
                <a:spcPct val="150000"/>
              </a:lnSpc>
              <a:defRPr/>
            </a:pPr>
            <a:r>
              <a:rPr lang="en-US" sz="2000" dirty="0">
                <a:solidFill>
                  <a:schemeClr val="tx2">
                    <a:lumMod val="25000"/>
                  </a:schemeClr>
                </a:solidFill>
                <a:latin typeface="Baskerville Old Face" panose="02020602080505020303" pitchFamily="18" charset="0"/>
                <a:ea typeface="Calibri" pitchFamily="34" charset="0"/>
                <a:cs typeface="Times New Roman" pitchFamily="18" charset="0"/>
              </a:rPr>
              <a:t> </a:t>
            </a:r>
            <a:r>
              <a:rPr lang="en-US" sz="2000" dirty="0" err="1" smtClean="0">
                <a:solidFill>
                  <a:schemeClr val="tx2">
                    <a:lumMod val="25000"/>
                  </a:schemeClr>
                </a:solidFill>
                <a:latin typeface="Baskerville Old Face" panose="02020602080505020303" pitchFamily="18" charset="0"/>
                <a:ea typeface="Calibri" pitchFamily="34" charset="0"/>
                <a:cs typeface="Times New Roman" pitchFamily="18" charset="0"/>
              </a:rPr>
              <a:t>Chippala</a:t>
            </a:r>
            <a:r>
              <a:rPr lang="en-US" sz="2000" dirty="0" smtClean="0">
                <a:solidFill>
                  <a:schemeClr val="tx2">
                    <a:lumMod val="25000"/>
                  </a:schemeClr>
                </a:solidFill>
                <a:latin typeface="Baskerville Old Face" panose="02020602080505020303" pitchFamily="18" charset="0"/>
                <a:ea typeface="Calibri" pitchFamily="34" charset="0"/>
                <a:cs typeface="Times New Roman" pitchFamily="18" charset="0"/>
              </a:rPr>
              <a:t> </a:t>
            </a:r>
            <a:r>
              <a:rPr lang="en-US" sz="2000" dirty="0" err="1" smtClean="0">
                <a:solidFill>
                  <a:schemeClr val="tx2">
                    <a:lumMod val="25000"/>
                  </a:schemeClr>
                </a:solidFill>
                <a:latin typeface="Baskerville Old Face" panose="02020602080505020303" pitchFamily="18" charset="0"/>
                <a:ea typeface="Calibri" pitchFamily="34" charset="0"/>
                <a:cs typeface="Times New Roman" pitchFamily="18" charset="0"/>
              </a:rPr>
              <a:t>Prem</a:t>
            </a:r>
            <a:r>
              <a:rPr lang="en-US" sz="2000" dirty="0" smtClean="0">
                <a:solidFill>
                  <a:schemeClr val="tx2">
                    <a:lumMod val="25000"/>
                  </a:schemeClr>
                </a:solidFill>
                <a:latin typeface="Baskerville Old Face" panose="02020602080505020303" pitchFamily="18" charset="0"/>
                <a:ea typeface="Calibri" pitchFamily="34" charset="0"/>
                <a:cs typeface="Times New Roman" pitchFamily="18" charset="0"/>
              </a:rPr>
              <a:t> Chand     :  21761A4214</a:t>
            </a:r>
            <a:endParaRPr lang="en-US" sz="2000" dirty="0">
              <a:solidFill>
                <a:schemeClr val="tx2">
                  <a:lumMod val="25000"/>
                </a:schemeClr>
              </a:solidFill>
              <a:latin typeface="Baskerville Old Face" panose="02020602080505020303" pitchFamily="18" charset="0"/>
              <a:ea typeface="Calibri" pitchFamily="34" charset="0"/>
              <a:cs typeface="Times New Roman" pitchFamily="18" charset="0"/>
            </a:endParaRPr>
          </a:p>
          <a:p>
            <a:pPr>
              <a:lnSpc>
                <a:spcPct val="150000"/>
              </a:lnSpc>
              <a:defRPr/>
            </a:pPr>
            <a:r>
              <a:rPr lang="en-US" sz="2000" dirty="0">
                <a:solidFill>
                  <a:schemeClr val="tx2">
                    <a:lumMod val="25000"/>
                  </a:schemeClr>
                </a:solidFill>
                <a:latin typeface="Baskerville Old Face" panose="02020602080505020303" pitchFamily="18" charset="0"/>
                <a:ea typeface="Calibri" pitchFamily="34" charset="0"/>
                <a:cs typeface="Times New Roman" pitchFamily="18" charset="0"/>
              </a:rPr>
              <a:t> </a:t>
            </a:r>
            <a:r>
              <a:rPr lang="en-US" sz="2000" dirty="0" err="1" smtClean="0">
                <a:solidFill>
                  <a:schemeClr val="tx2">
                    <a:lumMod val="25000"/>
                  </a:schemeClr>
                </a:solidFill>
                <a:latin typeface="Baskerville Old Face" panose="02020602080505020303" pitchFamily="18" charset="0"/>
                <a:ea typeface="Calibri" pitchFamily="34" charset="0"/>
                <a:cs typeface="Times New Roman" pitchFamily="18" charset="0"/>
              </a:rPr>
              <a:t>Shaik</a:t>
            </a:r>
            <a:r>
              <a:rPr lang="en-US" sz="2000" dirty="0" smtClean="0">
                <a:solidFill>
                  <a:schemeClr val="tx2">
                    <a:lumMod val="25000"/>
                  </a:schemeClr>
                </a:solidFill>
                <a:latin typeface="Baskerville Old Face" panose="02020602080505020303" pitchFamily="18" charset="0"/>
                <a:ea typeface="Calibri" pitchFamily="34" charset="0"/>
                <a:cs typeface="Times New Roman" pitchFamily="18" charset="0"/>
              </a:rPr>
              <a:t> </a:t>
            </a:r>
            <a:r>
              <a:rPr lang="en-US" sz="2000" dirty="0" err="1" smtClean="0">
                <a:solidFill>
                  <a:schemeClr val="tx2">
                    <a:lumMod val="25000"/>
                  </a:schemeClr>
                </a:solidFill>
                <a:latin typeface="Baskerville Old Face" panose="02020602080505020303" pitchFamily="18" charset="0"/>
                <a:ea typeface="Calibri" pitchFamily="34" charset="0"/>
                <a:cs typeface="Times New Roman" pitchFamily="18" charset="0"/>
              </a:rPr>
              <a:t>Jani</a:t>
            </a:r>
            <a:r>
              <a:rPr lang="en-US" sz="2000" dirty="0" smtClean="0">
                <a:solidFill>
                  <a:schemeClr val="tx2">
                    <a:lumMod val="25000"/>
                  </a:schemeClr>
                </a:solidFill>
                <a:latin typeface="Baskerville Old Face" panose="02020602080505020303" pitchFamily="18" charset="0"/>
                <a:ea typeface="Calibri" pitchFamily="34" charset="0"/>
                <a:cs typeface="Times New Roman" pitchFamily="18" charset="0"/>
              </a:rPr>
              <a:t> </a:t>
            </a:r>
            <a:r>
              <a:rPr lang="en-US" sz="2000" dirty="0" err="1" smtClean="0">
                <a:solidFill>
                  <a:schemeClr val="tx2">
                    <a:lumMod val="25000"/>
                  </a:schemeClr>
                </a:solidFill>
                <a:latin typeface="Baskerville Old Face" panose="02020602080505020303" pitchFamily="18" charset="0"/>
                <a:ea typeface="Calibri" pitchFamily="34" charset="0"/>
                <a:cs typeface="Times New Roman" pitchFamily="18" charset="0"/>
              </a:rPr>
              <a:t>Basha</a:t>
            </a:r>
            <a:r>
              <a:rPr lang="en-US" sz="2000" dirty="0" smtClean="0">
                <a:solidFill>
                  <a:schemeClr val="tx2">
                    <a:lumMod val="25000"/>
                  </a:schemeClr>
                </a:solidFill>
                <a:latin typeface="Baskerville Old Face" panose="02020602080505020303" pitchFamily="18" charset="0"/>
                <a:ea typeface="Calibri" pitchFamily="34" charset="0"/>
                <a:cs typeface="Times New Roman" pitchFamily="18" charset="0"/>
              </a:rPr>
              <a:t>              :  22765A4205</a:t>
            </a:r>
            <a:endParaRPr lang="en-US" sz="2000" dirty="0">
              <a:solidFill>
                <a:schemeClr val="tx2">
                  <a:lumMod val="25000"/>
                </a:schemeClr>
              </a:solidFill>
              <a:latin typeface="Baskerville Old Face" panose="02020602080505020303" pitchFamily="18" charset="0"/>
              <a:ea typeface="Calibri" pitchFamily="34" charset="0"/>
              <a:cs typeface="Times New Roman" pitchFamily="18" charset="0"/>
            </a:endParaRPr>
          </a:p>
        </p:txBody>
      </p:sp>
      <p:sp>
        <p:nvSpPr>
          <p:cNvPr id="11" name="Subtitle 2">
            <a:extLst>
              <a:ext uri="{FF2B5EF4-FFF2-40B4-BE49-F238E27FC236}">
                <a16:creationId xmlns:a16="http://schemas.microsoft.com/office/drawing/2014/main" id="{4ED177D8-CB40-44C4-9624-9051A1EB0E97}"/>
              </a:ext>
            </a:extLst>
          </p:cNvPr>
          <p:cNvSpPr txBox="1">
            <a:spLocks/>
          </p:cNvSpPr>
          <p:nvPr/>
        </p:nvSpPr>
        <p:spPr>
          <a:xfrm>
            <a:off x="3541776" y="4402952"/>
            <a:ext cx="5352288" cy="1132839"/>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lnSpc>
                <a:spcPct val="150000"/>
              </a:lnSpc>
              <a:spcBef>
                <a:spcPts val="0"/>
              </a:spcBef>
              <a:spcAft>
                <a:spcPts val="0"/>
              </a:spcAft>
            </a:pPr>
            <a:r>
              <a:rPr lang="en-US" sz="2000" b="1" dirty="0">
                <a:solidFill>
                  <a:schemeClr val="accent3">
                    <a:lumMod val="50000"/>
                  </a:schemeClr>
                </a:solidFill>
                <a:latin typeface="Times New Roman" panose="02020603050405020304" pitchFamily="18" charset="0"/>
                <a:cs typeface="Times New Roman" panose="02020603050405020304" pitchFamily="18" charset="0"/>
              </a:rPr>
              <a:t>Under Guidance of :</a:t>
            </a:r>
          </a:p>
          <a:p>
            <a:pPr algn="ctr">
              <a:lnSpc>
                <a:spcPct val="150000"/>
              </a:lnSpc>
              <a:spcBef>
                <a:spcPts val="0"/>
              </a:spcBef>
              <a:spcAft>
                <a:spcPts val="0"/>
              </a:spcAft>
            </a:pPr>
            <a:r>
              <a:rPr lang="en-US" sz="2000" dirty="0" err="1" smtClean="0">
                <a:solidFill>
                  <a:schemeClr val="accent3">
                    <a:lumMod val="50000"/>
                  </a:schemeClr>
                </a:solidFill>
                <a:latin typeface="Times New Roman" panose="02020603050405020304" pitchFamily="18" charset="0"/>
                <a:cs typeface="Times New Roman" panose="02020603050405020304" pitchFamily="18" charset="0"/>
              </a:rPr>
              <a:t>Dr.B.Rajendhra</a:t>
            </a:r>
            <a:r>
              <a:rPr lang="en-US" sz="2000" dirty="0" smtClean="0">
                <a:solidFill>
                  <a:schemeClr val="accent3">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3">
                    <a:lumMod val="50000"/>
                  </a:schemeClr>
                </a:solidFill>
                <a:latin typeface="Times New Roman" panose="02020603050405020304" pitchFamily="18" charset="0"/>
                <a:cs typeface="Times New Roman" panose="02020603050405020304" pitchFamily="18" charset="0"/>
              </a:rPr>
              <a:t>prasadh</a:t>
            </a:r>
            <a:r>
              <a:rPr lang="en-US" sz="2000" dirty="0" smtClean="0">
                <a:solidFill>
                  <a:schemeClr val="accent3">
                    <a:lumMod val="50000"/>
                  </a:schemeClr>
                </a:solidFill>
                <a:latin typeface="Times New Roman" panose="02020603050405020304" pitchFamily="18" charset="0"/>
                <a:cs typeface="Times New Roman" panose="02020603050405020304" pitchFamily="18" charset="0"/>
              </a:rPr>
              <a:t> sir</a:t>
            </a:r>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a:p>
            <a:pPr algn="ctr"/>
            <a:endParaRPr lang="en-US" sz="2000"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14" name="Slide Number Placeholder 13">
            <a:extLst>
              <a:ext uri="{FF2B5EF4-FFF2-40B4-BE49-F238E27FC236}">
                <a16:creationId xmlns:a16="http://schemas.microsoft.com/office/drawing/2014/main" id="{9B7A6D3D-B78F-D85E-97E1-29DD71EFCDA2}"/>
              </a:ext>
            </a:extLst>
          </p:cNvPr>
          <p:cNvSpPr>
            <a:spLocks noGrp="1"/>
          </p:cNvSpPr>
          <p:nvPr>
            <p:ph type="sldNum" sz="quarter" idx="12"/>
          </p:nvPr>
        </p:nvSpPr>
        <p:spPr/>
        <p:txBody>
          <a:bodyPr>
            <a:normAutofit lnSpcReduction="10000"/>
          </a:bodyPr>
          <a:lstStyle/>
          <a:p>
            <a:fld id="{99A98606-10CC-4876-811F-5AF59FAFB594}" type="slidenum">
              <a:rPr lang="en-IN" smtClean="0"/>
              <a:t>1</a:t>
            </a:fld>
            <a:endParaRPr lang="en-IN"/>
          </a:p>
        </p:txBody>
      </p:sp>
      <p:cxnSp>
        <p:nvCxnSpPr>
          <p:cNvPr id="4" name="Straight Connector 3">
            <a:extLst>
              <a:ext uri="{FF2B5EF4-FFF2-40B4-BE49-F238E27FC236}">
                <a16:creationId xmlns:a16="http://schemas.microsoft.com/office/drawing/2014/main" id="{8CF86724-97CD-E091-F699-45AD1E13910B}"/>
              </a:ext>
            </a:extLst>
          </p:cNvPr>
          <p:cNvCxnSpPr/>
          <p:nvPr/>
        </p:nvCxnSpPr>
        <p:spPr>
          <a:xfrm>
            <a:off x="463827" y="6758304"/>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258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61226-6AB7-32C6-4B43-0191C9A2A18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EC4833-C689-1C5F-1DDC-EEBA1503B609}"/>
              </a:ext>
            </a:extLst>
          </p:cNvPr>
          <p:cNvSpPr>
            <a:spLocks noGrp="1"/>
          </p:cNvSpPr>
          <p:nvPr>
            <p:ph type="sldNum" sz="quarter" idx="12"/>
          </p:nvPr>
        </p:nvSpPr>
        <p:spPr/>
        <p:txBody>
          <a:bodyPr>
            <a:normAutofit lnSpcReduction="10000"/>
          </a:bodyPr>
          <a:lstStyle/>
          <a:p>
            <a:fld id="{99A98606-10CC-4876-811F-5AF59FAFB594}" type="slidenum">
              <a:rPr lang="en-IN" smtClean="0"/>
              <a:t>10</a:t>
            </a:fld>
            <a:endParaRPr lang="en-IN"/>
          </a:p>
        </p:txBody>
      </p:sp>
      <p:sp>
        <p:nvSpPr>
          <p:cNvPr id="5" name="Title 1">
            <a:extLst>
              <a:ext uri="{FF2B5EF4-FFF2-40B4-BE49-F238E27FC236}">
                <a16:creationId xmlns:a16="http://schemas.microsoft.com/office/drawing/2014/main" id="{666DF190-F7B9-6EDE-3505-65CB3DBD575B}"/>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Literature Survey</a:t>
            </a:r>
          </a:p>
        </p:txBody>
      </p:sp>
      <p:cxnSp>
        <p:nvCxnSpPr>
          <p:cNvPr id="6" name="Straight Connector 5">
            <a:extLst>
              <a:ext uri="{FF2B5EF4-FFF2-40B4-BE49-F238E27FC236}">
                <a16:creationId xmlns:a16="http://schemas.microsoft.com/office/drawing/2014/main" id="{C4636B73-2A11-090B-B483-8D31DBB35F50}"/>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46DB61C1-F07E-4723-6F4D-5205518A73E4}"/>
              </a:ext>
            </a:extLst>
          </p:cNvPr>
          <p:cNvGraphicFramePr>
            <a:graphicFrameLocks noGrp="1"/>
          </p:cNvGraphicFramePr>
          <p:nvPr>
            <p:extLst>
              <p:ext uri="{D42A27DB-BD31-4B8C-83A1-F6EECF244321}">
                <p14:modId xmlns:p14="http://schemas.microsoft.com/office/powerpoint/2010/main" val="4062152147"/>
              </p:ext>
            </p:extLst>
          </p:nvPr>
        </p:nvGraphicFramePr>
        <p:xfrm>
          <a:off x="610130" y="1253067"/>
          <a:ext cx="10438870" cy="5557541"/>
        </p:xfrm>
        <a:graphic>
          <a:graphicData uri="http://schemas.openxmlformats.org/drawingml/2006/table">
            <a:tbl>
              <a:tblPr firstRow="1" bandRow="1">
                <a:tableStyleId>{5C22544A-7EE6-4342-B048-85BDC9FD1C3A}</a:tableStyleId>
              </a:tblPr>
              <a:tblGrid>
                <a:gridCol w="2195153">
                  <a:extLst>
                    <a:ext uri="{9D8B030D-6E8A-4147-A177-3AD203B41FA5}">
                      <a16:colId xmlns:a16="http://schemas.microsoft.com/office/drawing/2014/main" val="4186843268"/>
                    </a:ext>
                  </a:extLst>
                </a:gridCol>
                <a:gridCol w="1281119">
                  <a:extLst>
                    <a:ext uri="{9D8B030D-6E8A-4147-A177-3AD203B41FA5}">
                      <a16:colId xmlns:a16="http://schemas.microsoft.com/office/drawing/2014/main" val="2389364425"/>
                    </a:ext>
                  </a:extLst>
                </a:gridCol>
                <a:gridCol w="1123299">
                  <a:extLst>
                    <a:ext uri="{9D8B030D-6E8A-4147-A177-3AD203B41FA5}">
                      <a16:colId xmlns:a16="http://schemas.microsoft.com/office/drawing/2014/main" val="4161117509"/>
                    </a:ext>
                  </a:extLst>
                </a:gridCol>
                <a:gridCol w="5839299">
                  <a:extLst>
                    <a:ext uri="{9D8B030D-6E8A-4147-A177-3AD203B41FA5}">
                      <a16:colId xmlns:a16="http://schemas.microsoft.com/office/drawing/2014/main" val="930790474"/>
                    </a:ext>
                  </a:extLst>
                </a:gridCol>
              </a:tblGrid>
              <a:tr h="570540">
                <a:tc>
                  <a:txBody>
                    <a:bodyPr/>
                    <a:lstStyle/>
                    <a:p>
                      <a:pPr algn="l"/>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solidFill>
                      <a:schemeClr val="tx1"/>
                    </a:solidFill>
                  </a:tcPr>
                </a:tc>
                <a:tc>
                  <a:txBody>
                    <a:bodyPr/>
                    <a:lstStyle/>
                    <a:p>
                      <a:pPr algn="l"/>
                      <a:r>
                        <a:rPr lang="en-US" sz="1600" dirty="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solidFill>
                      <a:schemeClr val="tx1"/>
                    </a:solidFill>
                  </a:tcPr>
                </a:tc>
                <a:tc>
                  <a:txBody>
                    <a:bodyPr/>
                    <a:lstStyle/>
                    <a:p>
                      <a:pPr algn="l"/>
                      <a:r>
                        <a:rPr lang="en-US" sz="1600" dirty="0">
                          <a:latin typeface="Times New Roman" panose="02020603050405020304" pitchFamily="18" charset="0"/>
                          <a:cs typeface="Times New Roman" panose="02020603050405020304" pitchFamily="18" charset="0"/>
                        </a:rPr>
                        <a:t>Year of Publication</a:t>
                      </a:r>
                      <a:endParaRPr lang="en-IN" sz="1600" dirty="0">
                        <a:latin typeface="Times New Roman" panose="02020603050405020304" pitchFamily="18" charset="0"/>
                        <a:cs typeface="Times New Roman" panose="02020603050405020304" pitchFamily="18" charset="0"/>
                      </a:endParaRPr>
                    </a:p>
                  </a:txBody>
                  <a:tcPr>
                    <a:solidFill>
                      <a:schemeClr val="tx1"/>
                    </a:solidFill>
                  </a:tcPr>
                </a:tc>
                <a:tc>
                  <a:txBody>
                    <a:bodyPr/>
                    <a:lstStyle/>
                    <a:p>
                      <a:pPr algn="l"/>
                      <a:r>
                        <a:rPr lang="en-US" sz="1600" dirty="0">
                          <a:latin typeface="Times New Roman" panose="02020603050405020304" pitchFamily="18" charset="0"/>
                          <a:cs typeface="Times New Roman" panose="02020603050405020304" pitchFamily="18" charset="0"/>
                        </a:rPr>
                        <a:t>Limitations</a:t>
                      </a:r>
                      <a:endParaRPr lang="en-IN" sz="1600" dirty="0">
                        <a:latin typeface="Times New Roman" panose="02020603050405020304" pitchFamily="18" charset="0"/>
                        <a:cs typeface="Times New Roman" panose="02020603050405020304" pitchFamily="18" charset="0"/>
                      </a:endParaRPr>
                    </a:p>
                  </a:txBody>
                  <a:tcPr>
                    <a:solidFill>
                      <a:schemeClr val="tx1"/>
                    </a:solidFill>
                  </a:tcPr>
                </a:tc>
                <a:extLst>
                  <a:ext uri="{0D108BD9-81ED-4DB2-BD59-A6C34878D82A}">
                    <a16:rowId xmlns:a16="http://schemas.microsoft.com/office/drawing/2014/main" val="3282639598"/>
                  </a:ext>
                </a:extLst>
              </a:tr>
              <a:tr h="1960901">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A Survey of Deep Learning Techniques for Weed Detection from Images</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sz="1600" dirty="0">
                          <a:solidFill>
                            <a:schemeClr val="tx1"/>
                          </a:solidFill>
                          <a:latin typeface="Times New Roman" panose="02020603050405020304" pitchFamily="18" charset="0"/>
                          <a:cs typeface="Times New Roman" panose="02020603050405020304" pitchFamily="18" charset="0"/>
                        </a:rPr>
                        <a:t>Mahmudul Hasan, F. </a:t>
                      </a:r>
                      <a:r>
                        <a:rPr lang="en-IN" sz="1600" dirty="0" err="1">
                          <a:solidFill>
                            <a:schemeClr val="tx1"/>
                          </a:solidFill>
                          <a:latin typeface="Times New Roman" panose="02020603050405020304" pitchFamily="18" charset="0"/>
                          <a:cs typeface="Times New Roman" panose="02020603050405020304" pitchFamily="18" charset="0"/>
                        </a:rPr>
                        <a:t>Sohel</a:t>
                      </a:r>
                      <a:r>
                        <a:rPr lang="en-IN" sz="1600" dirty="0">
                          <a:solidFill>
                            <a:schemeClr val="tx1"/>
                          </a:solidFill>
                          <a:latin typeface="Times New Roman" panose="02020603050405020304" pitchFamily="18" charset="0"/>
                          <a:cs typeface="Times New Roman" panose="02020603050405020304" pitchFamily="18" charset="0"/>
                        </a:rPr>
                        <a:t>, D. </a:t>
                      </a:r>
                      <a:r>
                        <a:rPr lang="en-IN" sz="1600" dirty="0" err="1">
                          <a:solidFill>
                            <a:schemeClr val="tx1"/>
                          </a:solidFill>
                          <a:latin typeface="Times New Roman" panose="02020603050405020304" pitchFamily="18" charset="0"/>
                          <a:cs typeface="Times New Roman" panose="02020603050405020304" pitchFamily="18" charset="0"/>
                        </a:rPr>
                        <a:t>Diepeveen</a:t>
                      </a:r>
                      <a:r>
                        <a:rPr lang="en-IN" sz="1600" dirty="0">
                          <a:solidFill>
                            <a:schemeClr val="tx1"/>
                          </a:solidFill>
                          <a:latin typeface="Times New Roman" panose="02020603050405020304" pitchFamily="18" charset="0"/>
                          <a:cs typeface="Times New Roman" panose="02020603050405020304" pitchFamily="18" charset="0"/>
                        </a:rPr>
                        <a:t>, H. Laga, and M. G. K. Jones</a:t>
                      </a:r>
                    </a:p>
                  </a:txBody>
                  <a:tcPr/>
                </a:tc>
                <a:tc>
                  <a:txBody>
                    <a:bodyPr/>
                    <a:lstStyle/>
                    <a:p>
                      <a:pPr algn="just"/>
                      <a:r>
                        <a:rPr lang="en-US" sz="1600" dirty="0">
                          <a:solidFill>
                            <a:schemeClr val="tx1"/>
                          </a:solidFill>
                          <a:latin typeface="Times New Roman" panose="02020603050405020304" pitchFamily="18" charset="0"/>
                          <a:cs typeface="Times New Roman" panose="02020603050405020304" pitchFamily="18" charset="0"/>
                        </a:rPr>
                        <a:t>2021</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600" dirty="0">
                          <a:solidFill>
                            <a:schemeClr val="tx1"/>
                          </a:solidFill>
                          <a:latin typeface="Times New Roman" panose="02020603050405020304" pitchFamily="18" charset="0"/>
                          <a:cs typeface="Times New Roman" panose="02020603050405020304" pitchFamily="18" charset="0"/>
                        </a:rPr>
                        <a:t>The paper discusses individual deep learning techniques but does not integrate multiple models. Your project </a:t>
                      </a:r>
                      <a:r>
                        <a:rPr lang="en-US" sz="1600" b="1" dirty="0">
                          <a:solidFill>
                            <a:schemeClr val="tx1"/>
                          </a:solidFill>
                          <a:latin typeface="Times New Roman" panose="02020603050405020304" pitchFamily="18" charset="0"/>
                          <a:cs typeface="Times New Roman" panose="02020603050405020304" pitchFamily="18" charset="0"/>
                        </a:rPr>
                        <a:t>combines CNNs, LSTM, and LRNN</a:t>
                      </a:r>
                      <a:r>
                        <a:rPr lang="en-US" sz="1600" dirty="0">
                          <a:solidFill>
                            <a:schemeClr val="tx1"/>
                          </a:solidFill>
                          <a:latin typeface="Times New Roman" panose="02020603050405020304" pitchFamily="18" charset="0"/>
                          <a:cs typeface="Times New Roman" panose="02020603050405020304" pitchFamily="18" charset="0"/>
                        </a:rPr>
                        <a:t>, improving classification performance. The paper does not provide a system for helping farmers make decisions. Your project includes a </a:t>
                      </a:r>
                      <a:r>
                        <a:rPr lang="en-US" sz="1600" b="1" dirty="0">
                          <a:solidFill>
                            <a:schemeClr val="tx1"/>
                          </a:solidFill>
                          <a:latin typeface="Times New Roman" panose="02020603050405020304" pitchFamily="18" charset="0"/>
                          <a:cs typeface="Times New Roman" panose="02020603050405020304" pitchFamily="18" charset="0"/>
                        </a:rPr>
                        <a:t>RAG-based chatbot</a:t>
                      </a:r>
                      <a:r>
                        <a:rPr lang="en-US" sz="1600" dirty="0">
                          <a:solidFill>
                            <a:schemeClr val="tx1"/>
                          </a:solidFill>
                          <a:latin typeface="Times New Roman" panose="02020603050405020304" pitchFamily="18" charset="0"/>
                          <a:cs typeface="Times New Roman" panose="02020603050405020304" pitchFamily="18" charset="0"/>
                        </a:rPr>
                        <a:t>, which gives real-time weed impact analysis and management strategies.</a:t>
                      </a:r>
                    </a:p>
                  </a:txBody>
                  <a:tcPr/>
                </a:tc>
                <a:extLst>
                  <a:ext uri="{0D108BD9-81ED-4DB2-BD59-A6C34878D82A}">
                    <a16:rowId xmlns:a16="http://schemas.microsoft.com/office/drawing/2014/main" val="1693920382"/>
                  </a:ext>
                </a:extLst>
              </a:tr>
              <a:tr h="2429176">
                <a:tc>
                  <a:txBody>
                    <a:bodyPr/>
                    <a:lstStyle/>
                    <a:p>
                      <a:pPr algn="l"/>
                      <a:r>
                        <a:rPr lang="en-US" sz="1600" dirty="0">
                          <a:solidFill>
                            <a:schemeClr val="tx1"/>
                          </a:solidFill>
                          <a:latin typeface="Times New Roman" panose="02020603050405020304" pitchFamily="18" charset="0"/>
                          <a:cs typeface="Times New Roman" panose="02020603050405020304" pitchFamily="18" charset="0"/>
                        </a:rPr>
                        <a:t>Hybrid Deep Learning Model for Weed Identification in Soybean Fields: Combining CNN and SVM Approaches.</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l"/>
                      <a:r>
                        <a:rPr lang="en-IN" sz="1600" dirty="0">
                          <a:solidFill>
                            <a:schemeClr val="tx1"/>
                          </a:solidFill>
                          <a:latin typeface="Times New Roman" panose="02020603050405020304" pitchFamily="18" charset="0"/>
                          <a:cs typeface="Times New Roman" panose="02020603050405020304" pitchFamily="18" charset="0"/>
                        </a:rPr>
                        <a:t>Zhang &amp; Wang, </a:t>
                      </a:r>
                    </a:p>
                  </a:txBody>
                  <a:tcPr/>
                </a:tc>
                <a:tc>
                  <a:txBody>
                    <a:bodyPr/>
                    <a:lstStyle/>
                    <a:p>
                      <a:pPr algn="just"/>
                      <a:r>
                        <a:rPr lang="en-US" sz="1600" dirty="0">
                          <a:solidFill>
                            <a:schemeClr val="tx1"/>
                          </a:solidFill>
                          <a:latin typeface="Times New Roman" panose="02020603050405020304" pitchFamily="18" charset="0"/>
                          <a:cs typeface="Times New Roman" panose="02020603050405020304" pitchFamily="18" charset="0"/>
                        </a:rPr>
                        <a:t>2022</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600" dirty="0">
                          <a:solidFill>
                            <a:schemeClr val="tx1"/>
                          </a:solidFill>
                          <a:latin typeface="Times New Roman" panose="02020603050405020304" pitchFamily="18" charset="0"/>
                          <a:cs typeface="Times New Roman" panose="02020603050405020304" pitchFamily="18" charset="0"/>
                        </a:rPr>
                        <a:t>The study by Lu et al. (2022) presents a hybrid deep learning model combining Convolutional Neural Networks (CNNs) and Support Vector Machines (SVMs) for weed identification in soybean fields. While this approach enhances classification accuracy, its applicability is limited to soybean crops, and it lacks a real-time advisory component to assist farmers with immediate weed management decisions. Additionally, integrating CNNs with SVMs can introduce complexity in model training and deployment, potentially increasing computational requirements and implementation challenges.</a:t>
                      </a:r>
                    </a:p>
                    <a:p>
                      <a:pPr algn="just"/>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91253083"/>
                  </a:ext>
                </a:extLst>
              </a:tr>
            </a:tbl>
          </a:graphicData>
        </a:graphic>
      </p:graphicFrame>
    </p:spTree>
    <p:extLst>
      <p:ext uri="{BB962C8B-B14F-4D97-AF65-F5344CB8AC3E}">
        <p14:creationId xmlns:p14="http://schemas.microsoft.com/office/powerpoint/2010/main" val="1325290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9DACE9-BFF6-62AA-93A0-88D25B3E14A0}"/>
              </a:ext>
            </a:extLst>
          </p:cNvPr>
          <p:cNvSpPr>
            <a:spLocks noGrp="1"/>
          </p:cNvSpPr>
          <p:nvPr>
            <p:ph idx="1"/>
          </p:nvPr>
        </p:nvSpPr>
        <p:spPr>
          <a:xfrm>
            <a:off x="701040" y="1828800"/>
            <a:ext cx="9156192" cy="4351337"/>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Custom CNN-based models and transfer learning often result in limited accuracy due to fewer layers and inadequate fine-tuning</a:t>
            </a:r>
          </a:p>
          <a:p>
            <a:r>
              <a:rPr lang="en-US" sz="1800" dirty="0">
                <a:solidFill>
                  <a:schemeClr val="tx1"/>
                </a:solidFill>
                <a:latin typeface="Times New Roman" panose="02020603050405020304" pitchFamily="18" charset="0"/>
                <a:cs typeface="Times New Roman" panose="02020603050405020304" pitchFamily="18" charset="0"/>
              </a:rPr>
              <a:t>Existing systems fail to capture temporal features, missing important patterns related to weed growth over time.</a:t>
            </a:r>
          </a:p>
          <a:p>
            <a:r>
              <a:rPr lang="en-US" sz="1800" dirty="0">
                <a:solidFill>
                  <a:schemeClr val="tx1"/>
                </a:solidFill>
                <a:latin typeface="Times New Roman" panose="02020603050405020304" pitchFamily="18" charset="0"/>
                <a:cs typeface="Times New Roman" panose="02020603050405020304" pitchFamily="18" charset="0"/>
              </a:rPr>
              <a:t>Shallow model architectures lack the depth needed to effectively identify complex weed species, reducing performance.</a:t>
            </a:r>
          </a:p>
          <a:p>
            <a:r>
              <a:rPr lang="en-US" sz="1800" dirty="0">
                <a:solidFill>
                  <a:schemeClr val="tx1"/>
                </a:solidFill>
                <a:latin typeface="Times New Roman" panose="02020603050405020304" pitchFamily="18" charset="0"/>
                <a:cs typeface="Times New Roman" panose="02020603050405020304" pitchFamily="18" charset="0"/>
              </a:rPr>
              <a:t>Many systems focus only on weed detection, neglecting comprehensive solutions like herbicide recommendations or management strategies.</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4ABD1DD-BEE2-8001-32C2-30739487725A}"/>
              </a:ext>
            </a:extLst>
          </p:cNvPr>
          <p:cNvSpPr>
            <a:spLocks noGrp="1"/>
          </p:cNvSpPr>
          <p:nvPr>
            <p:ph type="sldNum" sz="quarter" idx="12"/>
          </p:nvPr>
        </p:nvSpPr>
        <p:spPr/>
        <p:txBody>
          <a:bodyPr>
            <a:normAutofit lnSpcReduction="10000"/>
          </a:bodyPr>
          <a:lstStyle/>
          <a:p>
            <a:fld id="{99A98606-10CC-4876-811F-5AF59FAFB594}" type="slidenum">
              <a:rPr lang="en-IN" smtClean="0"/>
              <a:t>11</a:t>
            </a:fld>
            <a:endParaRPr lang="en-IN"/>
          </a:p>
        </p:txBody>
      </p:sp>
      <p:sp>
        <p:nvSpPr>
          <p:cNvPr id="5" name="Title 1">
            <a:extLst>
              <a:ext uri="{FF2B5EF4-FFF2-40B4-BE49-F238E27FC236}">
                <a16:creationId xmlns:a16="http://schemas.microsoft.com/office/drawing/2014/main" id="{D1CD1713-CB0D-27FF-BD58-605A7521779E}"/>
              </a:ext>
            </a:extLst>
          </p:cNvPr>
          <p:cNvSpPr>
            <a:spLocks noGrp="1"/>
          </p:cNvSpPr>
          <p:nvPr>
            <p:ph type="title"/>
          </p:nvPr>
        </p:nvSpPr>
        <p:spPr>
          <a:xfrm>
            <a:off x="524787" y="346212"/>
            <a:ext cx="5662653" cy="845047"/>
          </a:xfrm>
        </p:spPr>
        <p:txBody>
          <a:bodyPr>
            <a:normAutofit fontScale="90000"/>
          </a:bodyPr>
          <a:lstStyle/>
          <a:p>
            <a:r>
              <a:rPr lang="en-IN" sz="3600" dirty="0">
                <a:latin typeface="Times New Roman" panose="02020603050405020304" pitchFamily="18" charset="0"/>
                <a:cs typeface="Times New Roman" panose="02020603050405020304" pitchFamily="18" charset="0"/>
              </a:rPr>
              <a:t>Drawbacks in Existing Systems</a:t>
            </a:r>
          </a:p>
        </p:txBody>
      </p:sp>
      <p:cxnSp>
        <p:nvCxnSpPr>
          <p:cNvPr id="6" name="Straight Connector 5">
            <a:extLst>
              <a:ext uri="{FF2B5EF4-FFF2-40B4-BE49-F238E27FC236}">
                <a16:creationId xmlns:a16="http://schemas.microsoft.com/office/drawing/2014/main" id="{0ED24C56-6730-3927-F6EE-C4BBE4B54685}"/>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095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47F460-C48E-A27B-6548-3585FF7A88B4}"/>
              </a:ext>
            </a:extLst>
          </p:cNvPr>
          <p:cNvSpPr>
            <a:spLocks noGrp="1"/>
          </p:cNvSpPr>
          <p:nvPr>
            <p:ph type="sldNum" sz="quarter" idx="12"/>
          </p:nvPr>
        </p:nvSpPr>
        <p:spPr/>
        <p:txBody>
          <a:bodyPr>
            <a:normAutofit lnSpcReduction="10000"/>
          </a:bodyPr>
          <a:lstStyle/>
          <a:p>
            <a:fld id="{99A98606-10CC-4876-811F-5AF59FAFB594}" type="slidenum">
              <a:rPr lang="en-IN" smtClean="0"/>
              <a:t>12</a:t>
            </a:fld>
            <a:endParaRPr lang="en-IN"/>
          </a:p>
        </p:txBody>
      </p:sp>
      <p:sp>
        <p:nvSpPr>
          <p:cNvPr id="5" name="Title 1">
            <a:extLst>
              <a:ext uri="{FF2B5EF4-FFF2-40B4-BE49-F238E27FC236}">
                <a16:creationId xmlns:a16="http://schemas.microsoft.com/office/drawing/2014/main" id="{70BB9F35-A5AF-5ACC-7CBA-F7AB0676D9D9}"/>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Proposed System</a:t>
            </a:r>
          </a:p>
        </p:txBody>
      </p:sp>
      <p:cxnSp>
        <p:nvCxnSpPr>
          <p:cNvPr id="6" name="Straight Connector 5">
            <a:extLst>
              <a:ext uri="{FF2B5EF4-FFF2-40B4-BE49-F238E27FC236}">
                <a16:creationId xmlns:a16="http://schemas.microsoft.com/office/drawing/2014/main" id="{FD7CE3B9-88B3-C027-9E3A-015647DABE4F}"/>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0F0D62CC-72C2-C45E-C9A1-4B2649614734}"/>
              </a:ext>
            </a:extLst>
          </p:cNvPr>
          <p:cNvSpPr>
            <a:spLocks noGrp="1" noChangeArrowheads="1"/>
          </p:cNvSpPr>
          <p:nvPr>
            <p:ph idx="1"/>
          </p:nvPr>
        </p:nvSpPr>
        <p:spPr bwMode="auto">
          <a:xfrm>
            <a:off x="479937" y="1502292"/>
            <a:ext cx="10770570"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Deep Learning Model for Weed Classification</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VGG16, VGG19, DenseNet201, and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Xception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base feature extractors.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classification by adding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CNN, LSTM, and LRNN layers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improved accuracy.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Data Preprocessing &amp; Augmentation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Standardizes image sizes, removes noise, and normalizes pixel values.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rotation, flipping, contrast adjustments, and noise addition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improve generalization.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RAG-Based Chatbot for Weed Management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Retrieval-Augmented Generation (RAG)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provide real-time advisory.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weed impact analysis, prevention strategies, and herbicide recommendations.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Web-Based Deployment for Farmer Accessibility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using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allowing users to upload images for instant weed classification.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real-time chatbot responses, making the system easy to use in agricultural settings. </a:t>
            </a:r>
          </a:p>
        </p:txBody>
      </p:sp>
    </p:spTree>
    <p:extLst>
      <p:ext uri="{BB962C8B-B14F-4D97-AF65-F5344CB8AC3E}">
        <p14:creationId xmlns:p14="http://schemas.microsoft.com/office/powerpoint/2010/main" val="299387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8B56FE4-CFD4-897D-2610-59E0A53868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6082" y="1163272"/>
            <a:ext cx="4668518" cy="5602653"/>
          </a:xfrm>
        </p:spPr>
      </p:pic>
      <p:sp>
        <p:nvSpPr>
          <p:cNvPr id="4" name="Slide Number Placeholder 3">
            <a:extLst>
              <a:ext uri="{FF2B5EF4-FFF2-40B4-BE49-F238E27FC236}">
                <a16:creationId xmlns:a16="http://schemas.microsoft.com/office/drawing/2014/main" id="{4C929785-1F02-8B21-5E00-6797D32D4C2F}"/>
              </a:ext>
            </a:extLst>
          </p:cNvPr>
          <p:cNvSpPr>
            <a:spLocks noGrp="1"/>
          </p:cNvSpPr>
          <p:nvPr>
            <p:ph type="sldNum" sz="quarter" idx="12"/>
          </p:nvPr>
        </p:nvSpPr>
        <p:spPr/>
        <p:txBody>
          <a:bodyPr>
            <a:normAutofit lnSpcReduction="10000"/>
          </a:bodyPr>
          <a:lstStyle/>
          <a:p>
            <a:fld id="{99A98606-10CC-4876-811F-5AF59FAFB594}" type="slidenum">
              <a:rPr lang="en-IN" smtClean="0"/>
              <a:t>13</a:t>
            </a:fld>
            <a:endParaRPr lang="en-IN"/>
          </a:p>
        </p:txBody>
      </p:sp>
      <p:sp>
        <p:nvSpPr>
          <p:cNvPr id="5" name="Title 1">
            <a:extLst>
              <a:ext uri="{FF2B5EF4-FFF2-40B4-BE49-F238E27FC236}">
                <a16:creationId xmlns:a16="http://schemas.microsoft.com/office/drawing/2014/main" id="{C2C83C64-41B0-F65E-81C8-21640CCA39E5}"/>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Methodology</a:t>
            </a:r>
          </a:p>
        </p:txBody>
      </p:sp>
      <p:cxnSp>
        <p:nvCxnSpPr>
          <p:cNvPr id="6" name="Straight Connector 5">
            <a:extLst>
              <a:ext uri="{FF2B5EF4-FFF2-40B4-BE49-F238E27FC236}">
                <a16:creationId xmlns:a16="http://schemas.microsoft.com/office/drawing/2014/main" id="{99A6264D-46D2-82CA-7C69-A7A802DAF927}"/>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174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101E7-9871-7CAB-7C9C-B74C99C6255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3471AD-8B7D-E7AF-CC57-81B56E06F585}"/>
              </a:ext>
            </a:extLst>
          </p:cNvPr>
          <p:cNvSpPr>
            <a:spLocks noGrp="1"/>
          </p:cNvSpPr>
          <p:nvPr>
            <p:ph type="sldNum" sz="quarter" idx="12"/>
          </p:nvPr>
        </p:nvSpPr>
        <p:spPr/>
        <p:txBody>
          <a:bodyPr>
            <a:normAutofit lnSpcReduction="10000"/>
          </a:bodyPr>
          <a:lstStyle/>
          <a:p>
            <a:fld id="{99A98606-10CC-4876-811F-5AF59FAFB594}" type="slidenum">
              <a:rPr lang="en-IN" smtClean="0"/>
              <a:t>14</a:t>
            </a:fld>
            <a:endParaRPr lang="en-IN"/>
          </a:p>
        </p:txBody>
      </p:sp>
      <p:sp>
        <p:nvSpPr>
          <p:cNvPr id="5" name="Title 1">
            <a:extLst>
              <a:ext uri="{FF2B5EF4-FFF2-40B4-BE49-F238E27FC236}">
                <a16:creationId xmlns:a16="http://schemas.microsoft.com/office/drawing/2014/main" id="{1BED13AB-C039-C773-4BAA-548178CC9100}"/>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Algorithm</a:t>
            </a:r>
          </a:p>
        </p:txBody>
      </p:sp>
      <p:cxnSp>
        <p:nvCxnSpPr>
          <p:cNvPr id="6" name="Straight Connector 5">
            <a:extLst>
              <a:ext uri="{FF2B5EF4-FFF2-40B4-BE49-F238E27FC236}">
                <a16:creationId xmlns:a16="http://schemas.microsoft.com/office/drawing/2014/main" id="{2D184B1A-4CBC-D7E7-B7A4-3A10A7457D55}"/>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D0A6CC6E-2BC9-929E-1327-6EC9FEF31C2A}"/>
              </a:ext>
            </a:extLst>
          </p:cNvPr>
          <p:cNvSpPr>
            <a:spLocks noGrp="1" noChangeArrowheads="1"/>
          </p:cNvSpPr>
          <p:nvPr>
            <p:ph idx="1"/>
          </p:nvPr>
        </p:nvSpPr>
        <p:spPr bwMode="auto">
          <a:xfrm>
            <a:off x="396679" y="1400192"/>
            <a:ext cx="1089616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Convolutional Neural Network (CNN)</a:t>
            </a:r>
          </a:p>
          <a:p>
            <a:pPr indent="0" algn="just" eaLnBrk="0" fontAlgn="base" hangingPunct="0">
              <a:lnSpc>
                <a:spcPct val="100000"/>
              </a:lnSpc>
              <a:spcBef>
                <a:spcPct val="0"/>
              </a:spcBef>
              <a:spcAft>
                <a:spcPct val="0"/>
              </a:spcAft>
              <a:buClrTx/>
              <a:buFontTx/>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deep learning model designed for image processing and classification. </a:t>
            </a:r>
          </a:p>
          <a:p>
            <a:pPr indent="0" algn="just" eaLnBrk="0" fontAlgn="base" hangingPunct="0">
              <a:lnSpc>
                <a:spcPct val="100000"/>
              </a:lnSpc>
              <a:spcBef>
                <a:spcPct val="0"/>
              </a:spcBef>
              <a:spcAft>
                <a:spcPct val="0"/>
              </a:spcAft>
              <a:buClrTx/>
              <a:buFontTx/>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convolutional layers to extract spatial features like edges, textures, and patterns. </a:t>
            </a:r>
          </a:p>
          <a:p>
            <a:pPr indent="0" algn="just" eaLnBrk="0" fontAlgn="base" hangingPunct="0">
              <a:lnSpc>
                <a:spcPct val="100000"/>
              </a:lnSpc>
              <a:spcBef>
                <a:spcPct val="0"/>
              </a:spcBef>
              <a:spcAft>
                <a:spcPct val="0"/>
              </a:spcAft>
              <a:buClrTx/>
              <a:buFontTx/>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VGG16, VGG19,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DenseNet</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Xception</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CNN architectures used in your project. </a:t>
            </a:r>
          </a:p>
          <a:p>
            <a:pPr marL="457200" marR="0" lvl="1" indent="0" algn="just"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Long Short-Term Memory (LSTM)</a:t>
            </a:r>
          </a:p>
          <a:p>
            <a:pPr indent="0" algn="just" eaLnBrk="0" fontAlgn="base"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type of Recurrent Neural Network (RNN) that specializes in learning sequential dependencies. </a:t>
            </a:r>
          </a:p>
          <a:p>
            <a:pPr indent="0" algn="just" eaLnBrk="0" fontAlgn="base"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in analyzing patterns over time, making it useful for temporal feature extraction in image sequences. </a:t>
            </a:r>
          </a:p>
          <a:p>
            <a:pPr indent="0" algn="just" eaLnBrk="0" fontAlgn="base"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in your project to enhance weed classification by learning relationships between image features. </a:t>
            </a:r>
          </a:p>
          <a:p>
            <a:pPr indent="0" algn="just" eaLnBrk="0" fontAlgn="base" hangingPunct="0">
              <a:lnSpc>
                <a:spcPct val="100000"/>
              </a:lnSpc>
              <a:spcBef>
                <a:spcPct val="0"/>
              </a:spcBef>
              <a:spcAft>
                <a:spcPct val="0"/>
              </a:spcAft>
              <a:buClrTx/>
              <a:buSzTx/>
              <a:buNone/>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Long-term Recurrent Convolutional Network (LRCN)</a:t>
            </a:r>
          </a:p>
          <a:p>
            <a:pPr indent="0" algn="just" eaLnBrk="0" fontAlgn="base"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hybrid model that combines CNNs (for spatial feature extraction) with LSTMs (for sequential learning). </a:t>
            </a:r>
          </a:p>
          <a:p>
            <a:pPr indent="0" algn="just" eaLnBrk="0" fontAlgn="base"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 for video analysis, time-series data, and agricultural monitoring applications. </a:t>
            </a:r>
          </a:p>
          <a:p>
            <a:pPr indent="0" algn="just" eaLnBrk="0" fontAlgn="base"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Your project uses a similar CNN-LSTM approach, but LRCN is more commonly applied in motion-based classification. </a:t>
            </a:r>
          </a:p>
        </p:txBody>
      </p:sp>
    </p:spTree>
    <p:extLst>
      <p:ext uri="{BB962C8B-B14F-4D97-AF65-F5344CB8AC3E}">
        <p14:creationId xmlns:p14="http://schemas.microsoft.com/office/powerpoint/2010/main" val="124023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10A10-73D7-77A0-F363-DC2513A057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183F9B-5530-65EB-9BC0-3EDA875F12B3}"/>
              </a:ext>
            </a:extLst>
          </p:cNvPr>
          <p:cNvSpPr>
            <a:spLocks noGrp="1"/>
          </p:cNvSpPr>
          <p:nvPr>
            <p:ph idx="1"/>
          </p:nvPr>
        </p:nvSpPr>
        <p:spPr>
          <a:xfrm>
            <a:off x="638724" y="1219732"/>
            <a:ext cx="10542693" cy="5450520"/>
          </a:xfrm>
        </p:spPr>
        <p:txBody>
          <a:bodyPr>
            <a:noAutofit/>
          </a:bodyPr>
          <a:lstStyle/>
          <a:p>
            <a:pPr marL="0" indent="0" algn="just">
              <a:buNone/>
            </a:pPr>
            <a:r>
              <a:rPr lang="en-US" sz="1400" b="1" dirty="0">
                <a:solidFill>
                  <a:schemeClr val="tx1"/>
                </a:solidFill>
                <a:latin typeface="Times New Roman" panose="02020603050405020304" pitchFamily="18" charset="0"/>
                <a:cs typeface="Times New Roman" panose="02020603050405020304" pitchFamily="18" charset="0"/>
              </a:rPr>
              <a:t>1. Data Preprocessing and Augmentation</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The first step involves preparing the dataset to improve model performance and generalization.</a:t>
            </a:r>
          </a:p>
          <a:p>
            <a:pPr marL="0" indent="0" algn="just">
              <a:buNone/>
            </a:pPr>
            <a:r>
              <a:rPr lang="en-US" sz="1400" b="1" dirty="0">
                <a:solidFill>
                  <a:schemeClr val="tx1"/>
                </a:solidFill>
                <a:latin typeface="Times New Roman" panose="02020603050405020304" pitchFamily="18" charset="0"/>
                <a:cs typeface="Times New Roman" panose="02020603050405020304" pitchFamily="18" charset="0"/>
              </a:rPr>
              <a:t>1.1 Dataset Composition</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The dataset contains </a:t>
            </a:r>
            <a:r>
              <a:rPr lang="en-US" sz="1400" b="1" dirty="0">
                <a:solidFill>
                  <a:schemeClr val="tx1"/>
                </a:solidFill>
                <a:latin typeface="Times New Roman" panose="02020603050405020304" pitchFamily="18" charset="0"/>
                <a:cs typeface="Times New Roman" panose="02020603050405020304" pitchFamily="18" charset="0"/>
              </a:rPr>
              <a:t>images of weeds and crops</a:t>
            </a:r>
            <a:r>
              <a:rPr lang="en-US" sz="1400" dirty="0">
                <a:solidFill>
                  <a:schemeClr val="tx1"/>
                </a:solidFill>
                <a:latin typeface="Times New Roman" panose="02020603050405020304" pitchFamily="18" charset="0"/>
                <a:cs typeface="Times New Roman" panose="02020603050405020304" pitchFamily="18" charset="0"/>
              </a:rPr>
              <a:t> along with labeled annotations.</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Images are collected under different environmental conditions to ensure robustness.</a:t>
            </a:r>
          </a:p>
          <a:p>
            <a:pPr marL="0" indent="0" algn="just">
              <a:buNone/>
            </a:pPr>
            <a:r>
              <a:rPr lang="en-US" sz="1400" b="1" dirty="0">
                <a:solidFill>
                  <a:schemeClr val="tx1"/>
                </a:solidFill>
                <a:latin typeface="Times New Roman" panose="02020603050405020304" pitchFamily="18" charset="0"/>
                <a:cs typeface="Times New Roman" panose="02020603050405020304" pitchFamily="18" charset="0"/>
              </a:rPr>
              <a:t>1.2 Preprocessing Steps</a:t>
            </a:r>
          </a:p>
          <a:p>
            <a:pPr marL="0" indent="0" algn="just">
              <a:buNone/>
            </a:pPr>
            <a:r>
              <a:rPr lang="en-US" sz="1400" b="1" dirty="0">
                <a:solidFill>
                  <a:schemeClr val="tx1"/>
                </a:solidFill>
                <a:latin typeface="Times New Roman" panose="02020603050405020304" pitchFamily="18" charset="0"/>
                <a:cs typeface="Times New Roman" panose="02020603050405020304" pitchFamily="18" charset="0"/>
              </a:rPr>
              <a:t>Resizing</a:t>
            </a:r>
            <a:r>
              <a:rPr lang="en-US" sz="1400" dirty="0">
                <a:solidFill>
                  <a:schemeClr val="tx1"/>
                </a:solidFill>
                <a:latin typeface="Times New Roman" panose="02020603050405020304" pitchFamily="18" charset="0"/>
                <a:cs typeface="Times New Roman" panose="02020603050405020304" pitchFamily="18" charset="0"/>
              </a:rPr>
              <a:t> – Standardizing all images to a fixed size for uniform input.</a:t>
            </a:r>
          </a:p>
          <a:p>
            <a:pPr marL="0" indent="0" algn="just">
              <a:buNone/>
            </a:pPr>
            <a:r>
              <a:rPr lang="en-US" sz="1400" b="1" dirty="0">
                <a:solidFill>
                  <a:schemeClr val="tx1"/>
                </a:solidFill>
                <a:latin typeface="Times New Roman" panose="02020603050405020304" pitchFamily="18" charset="0"/>
                <a:cs typeface="Times New Roman" panose="02020603050405020304" pitchFamily="18" charset="0"/>
              </a:rPr>
              <a:t>Normalization</a:t>
            </a:r>
            <a:r>
              <a:rPr lang="en-US" sz="1400" dirty="0">
                <a:solidFill>
                  <a:schemeClr val="tx1"/>
                </a:solidFill>
                <a:latin typeface="Times New Roman" panose="02020603050405020304" pitchFamily="18" charset="0"/>
                <a:cs typeface="Times New Roman" panose="02020603050405020304" pitchFamily="18" charset="0"/>
              </a:rPr>
              <a:t> – Scaling pixel values between 0 and 1 to stabilize training.</a:t>
            </a:r>
          </a:p>
          <a:p>
            <a:pPr marL="0" indent="0" algn="just">
              <a:buNone/>
            </a:pPr>
            <a:r>
              <a:rPr lang="en-US" sz="1400" b="1" dirty="0">
                <a:solidFill>
                  <a:schemeClr val="tx1"/>
                </a:solidFill>
                <a:latin typeface="Times New Roman" panose="02020603050405020304" pitchFamily="18" charset="0"/>
                <a:cs typeface="Times New Roman" panose="02020603050405020304" pitchFamily="18" charset="0"/>
              </a:rPr>
              <a:t>Noise Reduction</a:t>
            </a:r>
            <a:r>
              <a:rPr lang="en-US" sz="1400" dirty="0">
                <a:solidFill>
                  <a:schemeClr val="tx1"/>
                </a:solidFill>
                <a:latin typeface="Times New Roman" panose="02020603050405020304" pitchFamily="18" charset="0"/>
                <a:cs typeface="Times New Roman" panose="02020603050405020304" pitchFamily="18" charset="0"/>
              </a:rPr>
              <a:t> – Removing distortions to enhance clarity.</a:t>
            </a:r>
          </a:p>
          <a:p>
            <a:pPr marL="0" indent="0" algn="just">
              <a:buNone/>
            </a:pPr>
            <a:r>
              <a:rPr lang="en-US" sz="1400" b="1" dirty="0">
                <a:solidFill>
                  <a:schemeClr val="tx1"/>
                </a:solidFill>
                <a:latin typeface="Times New Roman" panose="02020603050405020304" pitchFamily="18" charset="0"/>
                <a:cs typeface="Times New Roman" panose="02020603050405020304" pitchFamily="18" charset="0"/>
              </a:rPr>
              <a:t>1.3 Data Augmentation</a:t>
            </a:r>
          </a:p>
          <a:p>
            <a:pPr marL="0" indent="0" algn="just">
              <a:buNone/>
            </a:pPr>
            <a:r>
              <a:rPr lang="en-US" sz="1400" dirty="0">
                <a:solidFill>
                  <a:schemeClr val="tx1"/>
                </a:solidFill>
                <a:latin typeface="Times New Roman" panose="02020603050405020304" pitchFamily="18" charset="0"/>
                <a:cs typeface="Times New Roman" panose="02020603050405020304" pitchFamily="18" charset="0"/>
              </a:rPr>
              <a:t>To improve model generalization, various transformations are applied:</a:t>
            </a:r>
          </a:p>
          <a:p>
            <a:pPr marL="0" indent="0" algn="just">
              <a:buNone/>
            </a:pPr>
            <a:r>
              <a:rPr lang="en-US" sz="1400" b="1" dirty="0">
                <a:solidFill>
                  <a:schemeClr val="tx1"/>
                </a:solidFill>
                <a:latin typeface="Times New Roman" panose="02020603050405020304" pitchFamily="18" charset="0"/>
                <a:cs typeface="Times New Roman" panose="02020603050405020304" pitchFamily="18" charset="0"/>
              </a:rPr>
              <a:t>Rotation and Flipping</a:t>
            </a:r>
            <a:r>
              <a:rPr lang="en-US" sz="1400" dirty="0">
                <a:solidFill>
                  <a:schemeClr val="tx1"/>
                </a:solidFill>
                <a:latin typeface="Times New Roman" panose="02020603050405020304" pitchFamily="18" charset="0"/>
                <a:cs typeface="Times New Roman" panose="02020603050405020304" pitchFamily="18" charset="0"/>
              </a:rPr>
              <a:t> – Mimics different orientations in the field.</a:t>
            </a:r>
          </a:p>
          <a:p>
            <a:pPr marL="0" indent="0" algn="just">
              <a:buNone/>
            </a:pPr>
            <a:r>
              <a:rPr lang="en-US" sz="1400" b="1" dirty="0">
                <a:solidFill>
                  <a:schemeClr val="tx1"/>
                </a:solidFill>
                <a:latin typeface="Times New Roman" panose="02020603050405020304" pitchFamily="18" charset="0"/>
                <a:cs typeface="Times New Roman" panose="02020603050405020304" pitchFamily="18" charset="0"/>
              </a:rPr>
              <a:t>Contrast Adjustment</a:t>
            </a:r>
            <a:r>
              <a:rPr lang="en-US" sz="1400" dirty="0">
                <a:solidFill>
                  <a:schemeClr val="tx1"/>
                </a:solidFill>
                <a:latin typeface="Times New Roman" panose="02020603050405020304" pitchFamily="18" charset="0"/>
                <a:cs typeface="Times New Roman" panose="02020603050405020304" pitchFamily="18" charset="0"/>
              </a:rPr>
              <a:t> – Ensures visibility under different lighting conditions.</a:t>
            </a:r>
          </a:p>
          <a:p>
            <a:pPr marL="0" indent="0" algn="just">
              <a:buNone/>
            </a:pPr>
            <a:r>
              <a:rPr lang="en-US" sz="1400" b="1" dirty="0">
                <a:solidFill>
                  <a:schemeClr val="tx1"/>
                </a:solidFill>
                <a:latin typeface="Times New Roman" panose="02020603050405020304" pitchFamily="18" charset="0"/>
                <a:cs typeface="Times New Roman" panose="02020603050405020304" pitchFamily="18" charset="0"/>
              </a:rPr>
              <a:t>Random Noise Addition</a:t>
            </a:r>
            <a:r>
              <a:rPr lang="en-US" sz="1400" dirty="0">
                <a:solidFill>
                  <a:schemeClr val="tx1"/>
                </a:solidFill>
                <a:latin typeface="Times New Roman" panose="02020603050405020304" pitchFamily="18" charset="0"/>
                <a:cs typeface="Times New Roman" panose="02020603050405020304" pitchFamily="18" charset="0"/>
              </a:rPr>
              <a:t> – Helps the model learn robust features.</a:t>
            </a:r>
          </a:p>
          <a:p>
            <a:pPr marL="0" indent="0" algn="just">
              <a:buNone/>
            </a:pP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10F629E-BE12-765A-F465-EEE919B841AE}"/>
              </a:ext>
            </a:extLst>
          </p:cNvPr>
          <p:cNvSpPr>
            <a:spLocks noGrp="1"/>
          </p:cNvSpPr>
          <p:nvPr>
            <p:ph type="sldNum" sz="quarter" idx="12"/>
          </p:nvPr>
        </p:nvSpPr>
        <p:spPr/>
        <p:txBody>
          <a:bodyPr>
            <a:normAutofit lnSpcReduction="10000"/>
          </a:bodyPr>
          <a:lstStyle/>
          <a:p>
            <a:fld id="{99A98606-10CC-4876-811F-5AF59FAFB594}" type="slidenum">
              <a:rPr lang="en-IN" smtClean="0"/>
              <a:t>15</a:t>
            </a:fld>
            <a:endParaRPr lang="en-IN"/>
          </a:p>
        </p:txBody>
      </p:sp>
      <p:sp>
        <p:nvSpPr>
          <p:cNvPr id="5" name="Title 1">
            <a:extLst>
              <a:ext uri="{FF2B5EF4-FFF2-40B4-BE49-F238E27FC236}">
                <a16:creationId xmlns:a16="http://schemas.microsoft.com/office/drawing/2014/main" id="{54880886-AAD8-C9A0-76E2-CE6284C41EB7}"/>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Implementation</a:t>
            </a:r>
          </a:p>
        </p:txBody>
      </p:sp>
      <p:cxnSp>
        <p:nvCxnSpPr>
          <p:cNvPr id="6" name="Straight Connector 5">
            <a:extLst>
              <a:ext uri="{FF2B5EF4-FFF2-40B4-BE49-F238E27FC236}">
                <a16:creationId xmlns:a16="http://schemas.microsoft.com/office/drawing/2014/main" id="{5E43817F-B0A0-A55A-DB2A-DE83BEE9987E}"/>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510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BAB10-E793-E422-EE1F-ECAAEAD8FD4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51D97-AF5C-62C6-9A86-440B1DD21448}"/>
              </a:ext>
            </a:extLst>
          </p:cNvPr>
          <p:cNvSpPr>
            <a:spLocks noGrp="1"/>
          </p:cNvSpPr>
          <p:nvPr>
            <p:ph idx="1"/>
          </p:nvPr>
        </p:nvSpPr>
        <p:spPr>
          <a:xfrm>
            <a:off x="522271" y="899354"/>
            <a:ext cx="10542693" cy="5450520"/>
          </a:xfrm>
        </p:spPr>
        <p:txBody>
          <a:bodyPr>
            <a:noAutofit/>
          </a:bodyPr>
          <a:lstStyle/>
          <a:p>
            <a:pPr marL="0" indent="0" algn="just">
              <a:buNone/>
            </a:pPr>
            <a:r>
              <a:rPr lang="en-US" sz="1200" b="1" dirty="0">
                <a:solidFill>
                  <a:schemeClr val="tx1"/>
                </a:solidFill>
                <a:latin typeface="Times New Roman" panose="02020603050405020304" pitchFamily="18" charset="0"/>
                <a:cs typeface="Times New Roman" panose="02020603050405020304" pitchFamily="18" charset="0"/>
              </a:rPr>
              <a:t>2. Deep Learning-Based Weed Classification</a:t>
            </a:r>
          </a:p>
          <a:p>
            <a:pPr marL="0" indent="0" algn="just">
              <a:buNone/>
            </a:pPr>
            <a:r>
              <a:rPr lang="en-US" sz="1200" dirty="0">
                <a:solidFill>
                  <a:schemeClr val="tx1"/>
                </a:solidFill>
                <a:latin typeface="Times New Roman" panose="02020603050405020304" pitchFamily="18" charset="0"/>
                <a:cs typeface="Times New Roman" panose="02020603050405020304" pitchFamily="18" charset="0"/>
              </a:rPr>
              <a:t>A hybrid deep learning approach is used for weed classification, leveraging </a:t>
            </a:r>
            <a:r>
              <a:rPr lang="en-US" sz="1200" b="1" dirty="0">
                <a:solidFill>
                  <a:schemeClr val="tx1"/>
                </a:solidFill>
                <a:latin typeface="Times New Roman" panose="02020603050405020304" pitchFamily="18" charset="0"/>
                <a:cs typeface="Times New Roman" panose="02020603050405020304" pitchFamily="18" charset="0"/>
              </a:rPr>
              <a:t>pre-trained CNN models</a:t>
            </a:r>
            <a:r>
              <a:rPr lang="en-US" sz="1200" dirty="0">
                <a:solidFill>
                  <a:schemeClr val="tx1"/>
                </a:solidFill>
                <a:latin typeface="Times New Roman" panose="02020603050405020304" pitchFamily="18" charset="0"/>
                <a:cs typeface="Times New Roman" panose="02020603050405020304" pitchFamily="18" charset="0"/>
              </a:rPr>
              <a:t> along with sequential learning.</a:t>
            </a:r>
          </a:p>
          <a:p>
            <a:pPr marL="0" indent="0" algn="just">
              <a:buNone/>
            </a:pPr>
            <a:r>
              <a:rPr lang="en-US" sz="1200" b="1" dirty="0">
                <a:solidFill>
                  <a:schemeClr val="tx1"/>
                </a:solidFill>
                <a:latin typeface="Times New Roman" panose="02020603050405020304" pitchFamily="18" charset="0"/>
                <a:cs typeface="Times New Roman" panose="02020603050405020304" pitchFamily="18" charset="0"/>
              </a:rPr>
              <a:t>2.1 Feature Extraction using Pre-trained CNN Models</a:t>
            </a:r>
          </a:p>
          <a:p>
            <a:pPr marL="0" indent="0" algn="just">
              <a:buNone/>
            </a:pPr>
            <a:r>
              <a:rPr lang="en-US" sz="1200" dirty="0">
                <a:solidFill>
                  <a:schemeClr val="tx1"/>
                </a:solidFill>
                <a:latin typeface="Times New Roman" panose="02020603050405020304" pitchFamily="18" charset="0"/>
                <a:cs typeface="Times New Roman" panose="02020603050405020304" pitchFamily="18" charset="0"/>
              </a:rPr>
              <a:t>Four pre-trained CNN architectures are utilized for extracting deep features:</a:t>
            </a:r>
          </a:p>
          <a:p>
            <a:pPr marL="0" indent="0" algn="just">
              <a:buNone/>
            </a:pPr>
            <a:r>
              <a:rPr lang="en-US" sz="1200" b="1" dirty="0">
                <a:solidFill>
                  <a:schemeClr val="tx1"/>
                </a:solidFill>
                <a:latin typeface="Times New Roman" panose="02020603050405020304" pitchFamily="18" charset="0"/>
                <a:cs typeface="Times New Roman" panose="02020603050405020304" pitchFamily="18" charset="0"/>
              </a:rPr>
              <a:t>VGG16 &amp; VGG19</a:t>
            </a:r>
            <a:r>
              <a:rPr lang="en-US" sz="1200" dirty="0">
                <a:solidFill>
                  <a:schemeClr val="tx1"/>
                </a:solidFill>
                <a:latin typeface="Times New Roman" panose="02020603050405020304" pitchFamily="18" charset="0"/>
                <a:cs typeface="Times New Roman" panose="02020603050405020304" pitchFamily="18" charset="0"/>
              </a:rPr>
              <a:t> – Lightweight CNN models optimized for feature extraction.</a:t>
            </a:r>
          </a:p>
          <a:p>
            <a:pPr marL="0" indent="0" algn="just">
              <a:buNone/>
            </a:pPr>
            <a:r>
              <a:rPr lang="en-US" sz="1200" b="1" dirty="0">
                <a:solidFill>
                  <a:schemeClr val="tx1"/>
                </a:solidFill>
                <a:latin typeface="Times New Roman" panose="02020603050405020304" pitchFamily="18" charset="0"/>
                <a:cs typeface="Times New Roman" panose="02020603050405020304" pitchFamily="18" charset="0"/>
              </a:rPr>
              <a:t>DenseNet201</a:t>
            </a:r>
            <a:r>
              <a:rPr lang="en-US" sz="1200" dirty="0">
                <a:solidFill>
                  <a:schemeClr val="tx1"/>
                </a:solidFill>
                <a:latin typeface="Times New Roman" panose="02020603050405020304" pitchFamily="18" charset="0"/>
                <a:cs typeface="Times New Roman" panose="02020603050405020304" pitchFamily="18" charset="0"/>
              </a:rPr>
              <a:t> – Uses dense connections to improve gradient flow and avoid overfitting.</a:t>
            </a:r>
          </a:p>
          <a:p>
            <a:pPr marL="0" indent="0" algn="just">
              <a:buNone/>
            </a:pPr>
            <a:r>
              <a:rPr lang="en-US" sz="1200" b="1" dirty="0" err="1">
                <a:solidFill>
                  <a:schemeClr val="tx1"/>
                </a:solidFill>
                <a:latin typeface="Times New Roman" panose="02020603050405020304" pitchFamily="18" charset="0"/>
                <a:cs typeface="Times New Roman" panose="02020603050405020304" pitchFamily="18" charset="0"/>
              </a:rPr>
              <a:t>Xception</a:t>
            </a:r>
            <a:r>
              <a:rPr lang="en-US" sz="1200" dirty="0">
                <a:solidFill>
                  <a:schemeClr val="tx1"/>
                </a:solidFill>
                <a:latin typeface="Times New Roman" panose="02020603050405020304" pitchFamily="18" charset="0"/>
                <a:cs typeface="Times New Roman" panose="02020603050405020304" pitchFamily="18" charset="0"/>
              </a:rPr>
              <a:t> – Employs </a:t>
            </a:r>
            <a:r>
              <a:rPr lang="en-US" sz="1200" dirty="0" err="1">
                <a:solidFill>
                  <a:schemeClr val="tx1"/>
                </a:solidFill>
                <a:latin typeface="Times New Roman" panose="02020603050405020304" pitchFamily="18" charset="0"/>
                <a:cs typeface="Times New Roman" panose="02020603050405020304" pitchFamily="18" charset="0"/>
              </a:rPr>
              <a:t>depthwise</a:t>
            </a:r>
            <a:r>
              <a:rPr lang="en-US" sz="1200" dirty="0">
                <a:solidFill>
                  <a:schemeClr val="tx1"/>
                </a:solidFill>
                <a:latin typeface="Times New Roman" panose="02020603050405020304" pitchFamily="18" charset="0"/>
                <a:cs typeface="Times New Roman" panose="02020603050405020304" pitchFamily="18" charset="0"/>
              </a:rPr>
              <a:t> separable convolutions for efficient learning.</a:t>
            </a:r>
          </a:p>
          <a:p>
            <a:pPr marL="0" indent="0" algn="just">
              <a:buNone/>
            </a:pPr>
            <a:r>
              <a:rPr lang="en-US" sz="1200" b="1" dirty="0">
                <a:solidFill>
                  <a:schemeClr val="tx1"/>
                </a:solidFill>
                <a:latin typeface="Times New Roman" panose="02020603050405020304" pitchFamily="18" charset="0"/>
                <a:cs typeface="Times New Roman" panose="02020603050405020304" pitchFamily="18" charset="0"/>
              </a:rPr>
              <a:t>2.2 Enhancing Classification with Additional Layers</a:t>
            </a:r>
          </a:p>
          <a:p>
            <a:pPr marL="0" indent="0" algn="just">
              <a:buNone/>
            </a:pPr>
            <a:r>
              <a:rPr lang="en-US" sz="1200" dirty="0">
                <a:solidFill>
                  <a:schemeClr val="tx1"/>
                </a:solidFill>
                <a:latin typeface="Times New Roman" panose="02020603050405020304" pitchFamily="18" charset="0"/>
                <a:cs typeface="Times New Roman" panose="02020603050405020304" pitchFamily="18" charset="0"/>
              </a:rPr>
              <a:t>After feature extraction, additional layers are added to enhance performance:</a:t>
            </a:r>
          </a:p>
          <a:p>
            <a:pPr marL="0" indent="0" algn="just">
              <a:buNone/>
            </a:pPr>
            <a:r>
              <a:rPr lang="en-US" sz="1200" b="1" dirty="0">
                <a:solidFill>
                  <a:schemeClr val="tx1"/>
                </a:solidFill>
                <a:latin typeface="Times New Roman" panose="02020603050405020304" pitchFamily="18" charset="0"/>
                <a:cs typeface="Times New Roman" panose="02020603050405020304" pitchFamily="18" charset="0"/>
              </a:rPr>
              <a:t>Additional CNN Layer</a:t>
            </a:r>
            <a:r>
              <a:rPr lang="en-US" sz="1200" dirty="0">
                <a:solidFill>
                  <a:schemeClr val="tx1"/>
                </a:solidFill>
                <a:latin typeface="Times New Roman" panose="02020603050405020304" pitchFamily="18" charset="0"/>
                <a:cs typeface="Times New Roman" panose="02020603050405020304" pitchFamily="18" charset="0"/>
              </a:rPr>
              <a:t> – Further refines spatial feature extraction.</a:t>
            </a:r>
          </a:p>
          <a:p>
            <a:pPr marL="0" indent="0" algn="just">
              <a:buNone/>
            </a:pPr>
            <a:r>
              <a:rPr lang="en-US" sz="1200" b="1" dirty="0">
                <a:solidFill>
                  <a:schemeClr val="tx1"/>
                </a:solidFill>
                <a:latin typeface="Times New Roman" panose="02020603050405020304" pitchFamily="18" charset="0"/>
                <a:cs typeface="Times New Roman" panose="02020603050405020304" pitchFamily="18" charset="0"/>
              </a:rPr>
              <a:t>Long Short-Term Memory (LSTM)</a:t>
            </a:r>
            <a:r>
              <a:rPr lang="en-US" sz="1200" dirty="0">
                <a:solidFill>
                  <a:schemeClr val="tx1"/>
                </a:solidFill>
                <a:latin typeface="Times New Roman" panose="02020603050405020304" pitchFamily="18" charset="0"/>
                <a:cs typeface="Times New Roman" panose="02020603050405020304" pitchFamily="18" charset="0"/>
              </a:rPr>
              <a:t> – Captures sequential dependencies in image patterns.</a:t>
            </a:r>
          </a:p>
          <a:p>
            <a:pPr marL="0" indent="0" algn="just">
              <a:buNone/>
            </a:pPr>
            <a:r>
              <a:rPr lang="en-US" sz="1200" b="1" dirty="0">
                <a:solidFill>
                  <a:schemeClr val="tx1"/>
                </a:solidFill>
                <a:latin typeface="Times New Roman" panose="02020603050405020304" pitchFamily="18" charset="0"/>
                <a:cs typeface="Times New Roman" panose="02020603050405020304" pitchFamily="18" charset="0"/>
              </a:rPr>
              <a:t>Lightweight Recurrent Neural Network (LRNN)</a:t>
            </a:r>
            <a:r>
              <a:rPr lang="en-US" sz="1200" dirty="0">
                <a:solidFill>
                  <a:schemeClr val="tx1"/>
                </a:solidFill>
                <a:latin typeface="Times New Roman" panose="02020603050405020304" pitchFamily="18" charset="0"/>
                <a:cs typeface="Times New Roman" panose="02020603050405020304" pitchFamily="18" charset="0"/>
              </a:rPr>
              <a:t> – Helps in identifying long-range dependencies while being computationally efficient.</a:t>
            </a:r>
          </a:p>
          <a:p>
            <a:pPr marL="0" indent="0" algn="just">
              <a:buNone/>
            </a:pPr>
            <a:r>
              <a:rPr lang="en-US" sz="1200" b="1" dirty="0">
                <a:solidFill>
                  <a:schemeClr val="tx1"/>
                </a:solidFill>
                <a:latin typeface="Times New Roman" panose="02020603050405020304" pitchFamily="18" charset="0"/>
                <a:cs typeface="Times New Roman" panose="02020603050405020304" pitchFamily="18" charset="0"/>
              </a:rPr>
              <a:t>2.3 Model Training and Optimization</a:t>
            </a:r>
          </a:p>
          <a:p>
            <a:pPr marL="0" indent="0" algn="just">
              <a:buNone/>
            </a:pPr>
            <a:r>
              <a:rPr lang="en-US" sz="1200" b="1" dirty="0">
                <a:solidFill>
                  <a:schemeClr val="tx1"/>
                </a:solidFill>
                <a:latin typeface="Times New Roman" panose="02020603050405020304" pitchFamily="18" charset="0"/>
                <a:cs typeface="Times New Roman" panose="02020603050405020304" pitchFamily="18" charset="0"/>
              </a:rPr>
              <a:t>Loss Function:</a:t>
            </a:r>
            <a:r>
              <a:rPr lang="en-US" sz="1200" dirty="0">
                <a:solidFill>
                  <a:schemeClr val="tx1"/>
                </a:solidFill>
                <a:latin typeface="Times New Roman" panose="02020603050405020304" pitchFamily="18" charset="0"/>
                <a:cs typeface="Times New Roman" panose="02020603050405020304" pitchFamily="18" charset="0"/>
              </a:rPr>
              <a:t> Categorical Cross-Entropy for multi-class classification.</a:t>
            </a:r>
          </a:p>
          <a:p>
            <a:pPr marL="0" indent="0" algn="just">
              <a:buNone/>
            </a:pPr>
            <a:r>
              <a:rPr lang="en-US" sz="1200" b="1" dirty="0">
                <a:solidFill>
                  <a:schemeClr val="tx1"/>
                </a:solidFill>
                <a:latin typeface="Times New Roman" panose="02020603050405020304" pitchFamily="18" charset="0"/>
                <a:cs typeface="Times New Roman" panose="02020603050405020304" pitchFamily="18" charset="0"/>
              </a:rPr>
              <a:t>Optimizer:</a:t>
            </a:r>
            <a:r>
              <a:rPr lang="en-US" sz="1200" dirty="0">
                <a:solidFill>
                  <a:schemeClr val="tx1"/>
                </a:solidFill>
                <a:latin typeface="Times New Roman" panose="02020603050405020304" pitchFamily="18" charset="0"/>
                <a:cs typeface="Times New Roman" panose="02020603050405020304" pitchFamily="18" charset="0"/>
              </a:rPr>
              <a:t> Adam Optimizer for faster convergence.</a:t>
            </a:r>
          </a:p>
          <a:p>
            <a:pPr marL="0" indent="0" algn="just">
              <a:buNone/>
            </a:pPr>
            <a:r>
              <a:rPr lang="en-US" sz="1200" b="1" dirty="0">
                <a:solidFill>
                  <a:schemeClr val="tx1"/>
                </a:solidFill>
                <a:latin typeface="Times New Roman" panose="02020603050405020304" pitchFamily="18" charset="0"/>
                <a:cs typeface="Times New Roman" panose="02020603050405020304" pitchFamily="18" charset="0"/>
              </a:rPr>
              <a:t>Metrics Used:</a:t>
            </a:r>
            <a:r>
              <a:rPr lang="en-US" sz="1200" dirty="0">
                <a:solidFill>
                  <a:schemeClr val="tx1"/>
                </a:solidFill>
                <a:latin typeface="Times New Roman" panose="02020603050405020304" pitchFamily="18" charset="0"/>
                <a:cs typeface="Times New Roman" panose="02020603050405020304" pitchFamily="18" charset="0"/>
              </a:rPr>
              <a:t> Accuracy, Precision, Recall, and F1-score.</a:t>
            </a:r>
          </a:p>
        </p:txBody>
      </p:sp>
      <p:sp>
        <p:nvSpPr>
          <p:cNvPr id="4" name="Slide Number Placeholder 3">
            <a:extLst>
              <a:ext uri="{FF2B5EF4-FFF2-40B4-BE49-F238E27FC236}">
                <a16:creationId xmlns:a16="http://schemas.microsoft.com/office/drawing/2014/main" id="{90B3396D-E393-E060-6F5E-011C10922FBA}"/>
              </a:ext>
            </a:extLst>
          </p:cNvPr>
          <p:cNvSpPr>
            <a:spLocks noGrp="1"/>
          </p:cNvSpPr>
          <p:nvPr>
            <p:ph type="sldNum" sz="quarter" idx="12"/>
          </p:nvPr>
        </p:nvSpPr>
        <p:spPr/>
        <p:txBody>
          <a:bodyPr>
            <a:normAutofit lnSpcReduction="10000"/>
          </a:bodyPr>
          <a:lstStyle/>
          <a:p>
            <a:fld id="{99A98606-10CC-4876-811F-5AF59FAFB594}" type="slidenum">
              <a:rPr lang="en-IN" smtClean="0"/>
              <a:t>16</a:t>
            </a:fld>
            <a:endParaRPr lang="en-IN"/>
          </a:p>
        </p:txBody>
      </p:sp>
      <p:sp>
        <p:nvSpPr>
          <p:cNvPr id="5" name="Title 1">
            <a:extLst>
              <a:ext uri="{FF2B5EF4-FFF2-40B4-BE49-F238E27FC236}">
                <a16:creationId xmlns:a16="http://schemas.microsoft.com/office/drawing/2014/main" id="{5C13FEF7-6D2C-8827-C4AD-9D0FC1317879}"/>
              </a:ext>
            </a:extLst>
          </p:cNvPr>
          <p:cNvSpPr>
            <a:spLocks noGrp="1"/>
          </p:cNvSpPr>
          <p:nvPr>
            <p:ph type="title"/>
          </p:nvPr>
        </p:nvSpPr>
        <p:spPr>
          <a:xfrm>
            <a:off x="433347" y="-7308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Implementation</a:t>
            </a:r>
          </a:p>
        </p:txBody>
      </p:sp>
      <p:cxnSp>
        <p:nvCxnSpPr>
          <p:cNvPr id="6" name="Straight Connector 5">
            <a:extLst>
              <a:ext uri="{FF2B5EF4-FFF2-40B4-BE49-F238E27FC236}">
                <a16:creationId xmlns:a16="http://schemas.microsoft.com/office/drawing/2014/main" id="{DD73F819-CD23-D56C-55F6-98995F826DEC}"/>
              </a:ext>
            </a:extLst>
          </p:cNvPr>
          <p:cNvCxnSpPr/>
          <p:nvPr/>
        </p:nvCxnSpPr>
        <p:spPr>
          <a:xfrm>
            <a:off x="522271" y="8356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738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DCBAD-2B09-476E-64BA-80869BACA10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33053-AAE5-CE58-DEF9-35251E3A31C4}"/>
              </a:ext>
            </a:extLst>
          </p:cNvPr>
          <p:cNvSpPr>
            <a:spLocks noGrp="1"/>
          </p:cNvSpPr>
          <p:nvPr>
            <p:ph idx="1"/>
          </p:nvPr>
        </p:nvSpPr>
        <p:spPr>
          <a:xfrm>
            <a:off x="522271" y="899354"/>
            <a:ext cx="10542693" cy="5450520"/>
          </a:xfrm>
        </p:spPr>
        <p:txBody>
          <a:bodyPr>
            <a:noAutofit/>
          </a:bodyPr>
          <a:lstStyle/>
          <a:p>
            <a:pPr marL="0" indent="0">
              <a:buNone/>
            </a:pPr>
            <a:r>
              <a:rPr lang="en-US" sz="1200" b="1" dirty="0">
                <a:solidFill>
                  <a:schemeClr val="tx1"/>
                </a:solidFill>
                <a:latin typeface="Times New Roman" panose="02020603050405020304" pitchFamily="18" charset="0"/>
                <a:cs typeface="Times New Roman" panose="02020603050405020304" pitchFamily="18" charset="0"/>
              </a:rPr>
              <a:t>3. RAG-Based Chatbot for Weed Management</a:t>
            </a:r>
          </a:p>
          <a:p>
            <a:pPr marL="0" indent="0">
              <a:buNone/>
            </a:pPr>
            <a:r>
              <a:rPr lang="en-US" sz="1200" dirty="0">
                <a:solidFill>
                  <a:schemeClr val="tx1"/>
                </a:solidFill>
                <a:latin typeface="Times New Roman" panose="02020603050405020304" pitchFamily="18" charset="0"/>
                <a:cs typeface="Times New Roman" panose="02020603050405020304" pitchFamily="18" charset="0"/>
              </a:rPr>
              <a:t>To assist farmers, a </a:t>
            </a:r>
            <a:r>
              <a:rPr lang="en-US" sz="1200" b="1" dirty="0">
                <a:solidFill>
                  <a:schemeClr val="tx1"/>
                </a:solidFill>
                <a:latin typeface="Times New Roman" panose="02020603050405020304" pitchFamily="18" charset="0"/>
                <a:cs typeface="Times New Roman" panose="02020603050405020304" pitchFamily="18" charset="0"/>
              </a:rPr>
              <a:t>Retrieval-Augmented Generation (RAG)-based chatbot</a:t>
            </a:r>
            <a:r>
              <a:rPr lang="en-US" sz="1200" dirty="0">
                <a:solidFill>
                  <a:schemeClr val="tx1"/>
                </a:solidFill>
                <a:latin typeface="Times New Roman" panose="02020603050405020304" pitchFamily="18" charset="0"/>
                <a:cs typeface="Times New Roman" panose="02020603050405020304" pitchFamily="18" charset="0"/>
              </a:rPr>
              <a:t> is developed for real-time advisory services.</a:t>
            </a:r>
          </a:p>
          <a:p>
            <a:pPr marL="0" indent="0">
              <a:buNone/>
            </a:pPr>
            <a:r>
              <a:rPr lang="en-US" sz="1200" b="1" dirty="0">
                <a:solidFill>
                  <a:schemeClr val="tx1"/>
                </a:solidFill>
                <a:latin typeface="Times New Roman" panose="02020603050405020304" pitchFamily="18" charset="0"/>
                <a:cs typeface="Times New Roman" panose="02020603050405020304" pitchFamily="18" charset="0"/>
              </a:rPr>
              <a:t>3.1 Knowledge Retrieval Mechanism</a:t>
            </a:r>
          </a:p>
          <a:p>
            <a:pPr marL="0" indent="0">
              <a:buNone/>
            </a:pPr>
            <a:r>
              <a:rPr lang="en-US" sz="1200" dirty="0">
                <a:solidFill>
                  <a:schemeClr val="tx1"/>
                </a:solidFill>
                <a:latin typeface="Times New Roman" panose="02020603050405020304" pitchFamily="18" charset="0"/>
                <a:cs typeface="Times New Roman" panose="02020603050405020304" pitchFamily="18" charset="0"/>
              </a:rPr>
              <a:t>The chatbot retrieves </a:t>
            </a:r>
            <a:r>
              <a:rPr lang="en-US" sz="1200" b="1" dirty="0">
                <a:solidFill>
                  <a:schemeClr val="tx1"/>
                </a:solidFill>
                <a:latin typeface="Times New Roman" panose="02020603050405020304" pitchFamily="18" charset="0"/>
                <a:cs typeface="Times New Roman" panose="02020603050405020304" pitchFamily="18" charset="0"/>
              </a:rPr>
              <a:t>domain-specific knowledge</a:t>
            </a:r>
            <a:r>
              <a:rPr lang="en-US" sz="1200" dirty="0">
                <a:solidFill>
                  <a:schemeClr val="tx1"/>
                </a:solidFill>
                <a:latin typeface="Times New Roman" panose="02020603050405020304" pitchFamily="18" charset="0"/>
                <a:cs typeface="Times New Roman" panose="02020603050405020304" pitchFamily="18" charset="0"/>
              </a:rPr>
              <a:t> about weeds, herbicides, and management techniques.</a:t>
            </a:r>
          </a:p>
          <a:p>
            <a:pPr marL="0" indent="0">
              <a:buNone/>
            </a:pPr>
            <a:r>
              <a:rPr lang="en-US" sz="1200" dirty="0">
                <a:solidFill>
                  <a:schemeClr val="tx1"/>
                </a:solidFill>
                <a:latin typeface="Times New Roman" panose="02020603050405020304" pitchFamily="18" charset="0"/>
                <a:cs typeface="Times New Roman" panose="02020603050405020304" pitchFamily="18" charset="0"/>
              </a:rPr>
              <a:t>It pulls relevant information from a precompiled agricultural knowledge base.</a:t>
            </a:r>
          </a:p>
          <a:p>
            <a:pPr marL="0" indent="0">
              <a:buNone/>
            </a:pPr>
            <a:r>
              <a:rPr lang="en-US" sz="1200" b="1" dirty="0">
                <a:solidFill>
                  <a:schemeClr val="tx1"/>
                </a:solidFill>
                <a:latin typeface="Times New Roman" panose="02020603050405020304" pitchFamily="18" charset="0"/>
                <a:cs typeface="Times New Roman" panose="02020603050405020304" pitchFamily="18" charset="0"/>
              </a:rPr>
              <a:t>3.2 Generative Response Mechanism</a:t>
            </a:r>
          </a:p>
          <a:p>
            <a:pPr marL="0" indent="0">
              <a:buNone/>
            </a:pPr>
            <a:r>
              <a:rPr lang="en-US" sz="1200" dirty="0">
                <a:solidFill>
                  <a:schemeClr val="tx1"/>
                </a:solidFill>
                <a:latin typeface="Times New Roman" panose="02020603050405020304" pitchFamily="18" charset="0"/>
                <a:cs typeface="Times New Roman" panose="02020603050405020304" pitchFamily="18" charset="0"/>
              </a:rPr>
              <a:t>Based on user queries, the model generates </a:t>
            </a:r>
            <a:r>
              <a:rPr lang="en-US" sz="1200" b="1" dirty="0">
                <a:solidFill>
                  <a:schemeClr val="tx1"/>
                </a:solidFill>
                <a:latin typeface="Times New Roman" panose="02020603050405020304" pitchFamily="18" charset="0"/>
                <a:cs typeface="Times New Roman" panose="02020603050405020304" pitchFamily="18" charset="0"/>
              </a:rPr>
              <a:t>contextual responses</a:t>
            </a:r>
            <a:r>
              <a:rPr lang="en-US" sz="1200" dirty="0">
                <a:solidFill>
                  <a:schemeClr val="tx1"/>
                </a:solidFill>
                <a:latin typeface="Times New Roman" panose="02020603050405020304" pitchFamily="18" charset="0"/>
                <a:cs typeface="Times New Roman" panose="02020603050405020304" pitchFamily="18" charset="0"/>
              </a:rPr>
              <a:t> to:</a:t>
            </a:r>
          </a:p>
          <a:p>
            <a:pPr lvl="1" indent="0">
              <a:buNone/>
            </a:pPr>
            <a:r>
              <a:rPr lang="en-US" sz="1200" dirty="0">
                <a:solidFill>
                  <a:schemeClr val="tx1"/>
                </a:solidFill>
                <a:latin typeface="Times New Roman" panose="02020603050405020304" pitchFamily="18" charset="0"/>
                <a:cs typeface="Times New Roman" panose="02020603050405020304" pitchFamily="18" charset="0"/>
              </a:rPr>
              <a:t>Explain the </a:t>
            </a:r>
            <a:r>
              <a:rPr lang="en-US" sz="1200" b="1" dirty="0">
                <a:solidFill>
                  <a:schemeClr val="tx1"/>
                </a:solidFill>
                <a:latin typeface="Times New Roman" panose="02020603050405020304" pitchFamily="18" charset="0"/>
                <a:cs typeface="Times New Roman" panose="02020603050405020304" pitchFamily="18" charset="0"/>
              </a:rPr>
              <a:t>impact of identified weeds</a:t>
            </a:r>
            <a:r>
              <a:rPr lang="en-US" sz="1200" dirty="0">
                <a:solidFill>
                  <a:schemeClr val="tx1"/>
                </a:solidFill>
                <a:latin typeface="Times New Roman" panose="02020603050405020304" pitchFamily="18" charset="0"/>
                <a:cs typeface="Times New Roman" panose="02020603050405020304" pitchFamily="18" charset="0"/>
              </a:rPr>
              <a:t> on crops.</a:t>
            </a:r>
          </a:p>
          <a:p>
            <a:pPr lvl="1" indent="0">
              <a:buNone/>
            </a:pPr>
            <a:r>
              <a:rPr lang="en-US" sz="1200" dirty="0">
                <a:solidFill>
                  <a:schemeClr val="tx1"/>
                </a:solidFill>
                <a:latin typeface="Times New Roman" panose="02020603050405020304" pitchFamily="18" charset="0"/>
                <a:cs typeface="Times New Roman" panose="02020603050405020304" pitchFamily="18" charset="0"/>
              </a:rPr>
              <a:t>Suggest </a:t>
            </a:r>
            <a:r>
              <a:rPr lang="en-US" sz="1200" b="1" dirty="0">
                <a:solidFill>
                  <a:schemeClr val="tx1"/>
                </a:solidFill>
                <a:latin typeface="Times New Roman" panose="02020603050405020304" pitchFamily="18" charset="0"/>
                <a:cs typeface="Times New Roman" panose="02020603050405020304" pitchFamily="18" charset="0"/>
              </a:rPr>
              <a:t>preventive measures</a:t>
            </a:r>
            <a:r>
              <a:rPr lang="en-US" sz="1200" dirty="0">
                <a:solidFill>
                  <a:schemeClr val="tx1"/>
                </a:solidFill>
                <a:latin typeface="Times New Roman" panose="02020603050405020304" pitchFamily="18" charset="0"/>
                <a:cs typeface="Times New Roman" panose="02020603050405020304" pitchFamily="18" charset="0"/>
              </a:rPr>
              <a:t> to control weed growth.</a:t>
            </a:r>
          </a:p>
          <a:p>
            <a:pPr lvl="1" indent="0">
              <a:buNone/>
            </a:pPr>
            <a:r>
              <a:rPr lang="en-US" sz="1200" dirty="0">
                <a:solidFill>
                  <a:schemeClr val="tx1"/>
                </a:solidFill>
                <a:latin typeface="Times New Roman" panose="02020603050405020304" pitchFamily="18" charset="0"/>
                <a:cs typeface="Times New Roman" panose="02020603050405020304" pitchFamily="18" charset="0"/>
              </a:rPr>
              <a:t>Provide </a:t>
            </a:r>
            <a:r>
              <a:rPr lang="en-US" sz="1200" b="1" dirty="0">
                <a:solidFill>
                  <a:schemeClr val="tx1"/>
                </a:solidFill>
                <a:latin typeface="Times New Roman" panose="02020603050405020304" pitchFamily="18" charset="0"/>
                <a:cs typeface="Times New Roman" panose="02020603050405020304" pitchFamily="18" charset="0"/>
              </a:rPr>
              <a:t>guidance on herbicide selection and application.</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F98D9F1-6AFB-8BD8-0EB6-A3302ACCD8CA}"/>
              </a:ext>
            </a:extLst>
          </p:cNvPr>
          <p:cNvSpPr>
            <a:spLocks noGrp="1"/>
          </p:cNvSpPr>
          <p:nvPr>
            <p:ph type="sldNum" sz="quarter" idx="12"/>
          </p:nvPr>
        </p:nvSpPr>
        <p:spPr/>
        <p:txBody>
          <a:bodyPr>
            <a:normAutofit lnSpcReduction="10000"/>
          </a:bodyPr>
          <a:lstStyle/>
          <a:p>
            <a:fld id="{99A98606-10CC-4876-811F-5AF59FAFB594}" type="slidenum">
              <a:rPr lang="en-IN" smtClean="0"/>
              <a:t>17</a:t>
            </a:fld>
            <a:endParaRPr lang="en-IN"/>
          </a:p>
        </p:txBody>
      </p:sp>
      <p:sp>
        <p:nvSpPr>
          <p:cNvPr id="5" name="Title 1">
            <a:extLst>
              <a:ext uri="{FF2B5EF4-FFF2-40B4-BE49-F238E27FC236}">
                <a16:creationId xmlns:a16="http://schemas.microsoft.com/office/drawing/2014/main" id="{5C4466DE-AE24-C958-49C9-F9C8FC604650}"/>
              </a:ext>
            </a:extLst>
          </p:cNvPr>
          <p:cNvSpPr>
            <a:spLocks noGrp="1"/>
          </p:cNvSpPr>
          <p:nvPr>
            <p:ph type="title"/>
          </p:nvPr>
        </p:nvSpPr>
        <p:spPr>
          <a:xfrm>
            <a:off x="433347" y="-7308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Implementation</a:t>
            </a:r>
          </a:p>
        </p:txBody>
      </p:sp>
      <p:cxnSp>
        <p:nvCxnSpPr>
          <p:cNvPr id="6" name="Straight Connector 5">
            <a:extLst>
              <a:ext uri="{FF2B5EF4-FFF2-40B4-BE49-F238E27FC236}">
                <a16:creationId xmlns:a16="http://schemas.microsoft.com/office/drawing/2014/main" id="{E3DC7D76-E615-040A-BD27-9DC7E6B46F85}"/>
              </a:ext>
            </a:extLst>
          </p:cNvPr>
          <p:cNvCxnSpPr/>
          <p:nvPr/>
        </p:nvCxnSpPr>
        <p:spPr>
          <a:xfrm>
            <a:off x="522271" y="8356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111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275C1-EC0E-D406-3C5A-E5577169EA08}"/>
              </a:ext>
            </a:extLst>
          </p:cNvPr>
          <p:cNvSpPr>
            <a:spLocks noGrp="1"/>
          </p:cNvSpPr>
          <p:nvPr>
            <p:ph idx="1"/>
          </p:nvPr>
        </p:nvSpPr>
        <p:spPr>
          <a:xfrm>
            <a:off x="609600" y="1828800"/>
            <a:ext cx="10398034" cy="4351337"/>
          </a:xfrm>
        </p:spPr>
        <p:txBody>
          <a:bodyPr/>
          <a:lstStyle/>
          <a:p>
            <a:pPr marL="0" indent="0" algn="just">
              <a:buNone/>
            </a:pPr>
            <a:r>
              <a:rPr lang="en-IN" dirty="0">
                <a:solidFill>
                  <a:schemeClr val="tx1"/>
                </a:solidFill>
                <a:latin typeface="Times New Roman" panose="02020603050405020304" pitchFamily="18" charset="0"/>
                <a:cs typeface="Times New Roman" panose="02020603050405020304" pitchFamily="18" charset="0"/>
              </a:rPr>
              <a:t>Dataset name : </a:t>
            </a:r>
            <a:r>
              <a:rPr lang="en-IN" dirty="0" err="1">
                <a:solidFill>
                  <a:schemeClr val="tx1"/>
                </a:solidFill>
                <a:latin typeface="Times New Roman" panose="02020603050405020304" pitchFamily="18" charset="0"/>
                <a:cs typeface="Times New Roman" panose="02020603050405020304" pitchFamily="18" charset="0"/>
              </a:rPr>
              <a:t>DeepWeeds</a:t>
            </a:r>
            <a:endParaRPr lang="en-IN" dirty="0">
              <a:solidFill>
                <a:schemeClr val="tx1"/>
              </a:solidFill>
              <a:latin typeface="Times New Roman" panose="02020603050405020304" pitchFamily="18" charset="0"/>
              <a:cs typeface="Times New Roman" panose="02020603050405020304" pitchFamily="18" charset="0"/>
            </a:endParaRPr>
          </a:p>
          <a:p>
            <a:pPr algn="just" fontAlgn="base">
              <a:spcAft>
                <a:spcPts val="1200"/>
              </a:spcAft>
            </a:pPr>
            <a:r>
              <a:rPr lang="en-US" b="0" i="0" dirty="0">
                <a:solidFill>
                  <a:schemeClr val="tx1"/>
                </a:solidFill>
                <a:effectLst/>
                <a:latin typeface="Times New Roman" panose="02020603050405020304" pitchFamily="18" charset="0"/>
                <a:cs typeface="Times New Roman" panose="02020603050405020304" pitchFamily="18" charset="0"/>
              </a:rPr>
              <a:t>The </a:t>
            </a:r>
            <a:r>
              <a:rPr lang="en-US" b="0" i="0" dirty="0" err="1">
                <a:solidFill>
                  <a:schemeClr val="tx1"/>
                </a:solidFill>
                <a:effectLst/>
                <a:latin typeface="Times New Roman" panose="02020603050405020304" pitchFamily="18" charset="0"/>
                <a:cs typeface="Times New Roman" panose="02020603050405020304" pitchFamily="18" charset="0"/>
              </a:rPr>
              <a:t>DeepWeeds</a:t>
            </a:r>
            <a:r>
              <a:rPr lang="en-US" b="0" i="0" dirty="0">
                <a:solidFill>
                  <a:schemeClr val="tx1"/>
                </a:solidFill>
                <a:effectLst/>
                <a:latin typeface="Times New Roman" panose="02020603050405020304" pitchFamily="18" charset="0"/>
                <a:cs typeface="Times New Roman" panose="02020603050405020304" pitchFamily="18" charset="0"/>
              </a:rPr>
              <a:t> dataset consists of 17,509 unique 256x256 color images in 9 classes. There are 15,007 training images and 2,501 test images. These images were collected in situ from eight rangeland environments across northern Australia.</a:t>
            </a:r>
          </a:p>
          <a:p>
            <a:pPr algn="just" fontAlgn="base">
              <a:spcAft>
                <a:spcPts val="1200"/>
              </a:spcAft>
            </a:pPr>
            <a:r>
              <a:rPr lang="en-US" b="0" i="0" dirty="0">
                <a:solidFill>
                  <a:schemeClr val="tx1"/>
                </a:solidFill>
                <a:effectLst/>
                <a:latin typeface="Times New Roman" panose="02020603050405020304" pitchFamily="18" charset="0"/>
                <a:cs typeface="Times New Roman" panose="02020603050405020304" pitchFamily="18" charset="0"/>
              </a:rPr>
              <a:t>The selected weed species are local to pastoral grasslands across the state of Queensland. They include: "Chinee apple", "Snake weed", "Lantana", "Prickly acacia", "Siam weed", "Parthenium", "Rubber vine" and "Parkinsonia". The images were collected from weed infestations at the following sites across Queensland: "Black River", "Charters Towers", "</a:t>
            </a:r>
            <a:r>
              <a:rPr lang="en-US" b="0" i="0" dirty="0" err="1">
                <a:solidFill>
                  <a:schemeClr val="tx1"/>
                </a:solidFill>
                <a:effectLst/>
                <a:latin typeface="Times New Roman" panose="02020603050405020304" pitchFamily="18" charset="0"/>
                <a:cs typeface="Times New Roman" panose="02020603050405020304" pitchFamily="18" charset="0"/>
              </a:rPr>
              <a:t>Cluden</a:t>
            </a:r>
            <a:r>
              <a:rPr lang="en-US" b="0" i="0" dirty="0">
                <a:solidFill>
                  <a:schemeClr val="tx1"/>
                </a:solidFill>
                <a:effectLst/>
                <a:latin typeface="Times New Roman" panose="02020603050405020304" pitchFamily="18" charset="0"/>
                <a:cs typeface="Times New Roman" panose="02020603050405020304" pitchFamily="18" charset="0"/>
              </a:rPr>
              <a:t>", "Douglas", "Hervey Range", "Kelso", "McKinlay" and "</a:t>
            </a:r>
            <a:r>
              <a:rPr lang="en-US" b="0" i="0" dirty="0" err="1">
                <a:solidFill>
                  <a:schemeClr val="tx1"/>
                </a:solidFill>
                <a:effectLst/>
                <a:latin typeface="Times New Roman" panose="02020603050405020304" pitchFamily="18" charset="0"/>
                <a:cs typeface="Times New Roman" panose="02020603050405020304" pitchFamily="18" charset="0"/>
              </a:rPr>
              <a:t>Paluma</a:t>
            </a:r>
            <a:r>
              <a:rPr lang="en-US" b="0" i="0" dirty="0">
                <a:solidFill>
                  <a:schemeClr val="tx1"/>
                </a:solidFill>
                <a:effectLst/>
                <a:latin typeface="Times New Roman" panose="02020603050405020304" pitchFamily="18" charset="0"/>
                <a:cs typeface="Times New Roman" panose="02020603050405020304" pitchFamily="18" charset="0"/>
              </a:rPr>
              <a:t>". The table and figure below break down the dataset by weed, location and geographical distribution.</a:t>
            </a:r>
          </a:p>
          <a:p>
            <a:pPr marL="0" indent="0" algn="just">
              <a:buNone/>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E6B2FB0-A5BD-BD48-F619-8A474CCD759C}"/>
              </a:ext>
            </a:extLst>
          </p:cNvPr>
          <p:cNvSpPr>
            <a:spLocks noGrp="1"/>
          </p:cNvSpPr>
          <p:nvPr>
            <p:ph type="sldNum" sz="quarter" idx="12"/>
          </p:nvPr>
        </p:nvSpPr>
        <p:spPr/>
        <p:txBody>
          <a:bodyPr>
            <a:normAutofit lnSpcReduction="10000"/>
          </a:bodyPr>
          <a:lstStyle/>
          <a:p>
            <a:fld id="{99A98606-10CC-4876-811F-5AF59FAFB594}" type="slidenum">
              <a:rPr lang="en-IN" smtClean="0"/>
              <a:t>18</a:t>
            </a:fld>
            <a:endParaRPr lang="en-IN"/>
          </a:p>
        </p:txBody>
      </p:sp>
      <p:sp>
        <p:nvSpPr>
          <p:cNvPr id="5" name="Title 1">
            <a:extLst>
              <a:ext uri="{FF2B5EF4-FFF2-40B4-BE49-F238E27FC236}">
                <a16:creationId xmlns:a16="http://schemas.microsoft.com/office/drawing/2014/main" id="{48C0FD9B-8357-8627-D6F2-4B80C72F8BBE}"/>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Dataset</a:t>
            </a:r>
          </a:p>
        </p:txBody>
      </p:sp>
      <p:cxnSp>
        <p:nvCxnSpPr>
          <p:cNvPr id="6" name="Straight Connector 5">
            <a:extLst>
              <a:ext uri="{FF2B5EF4-FFF2-40B4-BE49-F238E27FC236}">
                <a16:creationId xmlns:a16="http://schemas.microsoft.com/office/drawing/2014/main" id="{06FF1FE4-3A52-E3AE-69CA-4B534D7D9153}"/>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134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334F5400-CBD6-0B0B-3640-33A1CBD0E65D}"/>
              </a:ext>
            </a:extLst>
          </p:cNvPr>
          <p:cNvGraphicFramePr>
            <a:graphicFrameLocks noGrp="1"/>
          </p:cNvGraphicFramePr>
          <p:nvPr>
            <p:ph idx="1"/>
            <p:extLst>
              <p:ext uri="{D42A27DB-BD31-4B8C-83A1-F6EECF244321}">
                <p14:modId xmlns:p14="http://schemas.microsoft.com/office/powerpoint/2010/main" val="1378027994"/>
              </p:ext>
            </p:extLst>
          </p:nvPr>
        </p:nvGraphicFramePr>
        <p:xfrm>
          <a:off x="1693187" y="1968798"/>
          <a:ext cx="7577815" cy="2920403"/>
        </p:xfrm>
        <a:graphic>
          <a:graphicData uri="http://schemas.openxmlformats.org/drawingml/2006/table">
            <a:tbl>
              <a:tblPr>
                <a:tableStyleId>{3C2FFA5D-87B4-456A-9821-1D502468CF0F}</a:tableStyleId>
              </a:tblPr>
              <a:tblGrid>
                <a:gridCol w="1515563">
                  <a:extLst>
                    <a:ext uri="{9D8B030D-6E8A-4147-A177-3AD203B41FA5}">
                      <a16:colId xmlns:a16="http://schemas.microsoft.com/office/drawing/2014/main" val="256345798"/>
                    </a:ext>
                  </a:extLst>
                </a:gridCol>
                <a:gridCol w="1515563">
                  <a:extLst>
                    <a:ext uri="{9D8B030D-6E8A-4147-A177-3AD203B41FA5}">
                      <a16:colId xmlns:a16="http://schemas.microsoft.com/office/drawing/2014/main" val="3340656636"/>
                    </a:ext>
                  </a:extLst>
                </a:gridCol>
                <a:gridCol w="1515563">
                  <a:extLst>
                    <a:ext uri="{9D8B030D-6E8A-4147-A177-3AD203B41FA5}">
                      <a16:colId xmlns:a16="http://schemas.microsoft.com/office/drawing/2014/main" val="1091227847"/>
                    </a:ext>
                  </a:extLst>
                </a:gridCol>
                <a:gridCol w="1515563">
                  <a:extLst>
                    <a:ext uri="{9D8B030D-6E8A-4147-A177-3AD203B41FA5}">
                      <a16:colId xmlns:a16="http://schemas.microsoft.com/office/drawing/2014/main" val="2880276900"/>
                    </a:ext>
                  </a:extLst>
                </a:gridCol>
                <a:gridCol w="1515563">
                  <a:extLst>
                    <a:ext uri="{9D8B030D-6E8A-4147-A177-3AD203B41FA5}">
                      <a16:colId xmlns:a16="http://schemas.microsoft.com/office/drawing/2014/main" val="4220719748"/>
                    </a:ext>
                  </a:extLst>
                </a:gridCol>
              </a:tblGrid>
              <a:tr h="520075">
                <a:tc>
                  <a:txBody>
                    <a:bodyPr/>
                    <a:lstStyle/>
                    <a:p>
                      <a:pPr algn="ctr"/>
                      <a:r>
                        <a:rPr lang="en-IN" sz="1400" b="1" dirty="0">
                          <a:solidFill>
                            <a:schemeClr val="tx1"/>
                          </a:solidFill>
                          <a:latin typeface="Times New Roman" panose="02020603050405020304" pitchFamily="18" charset="0"/>
                          <a:cs typeface="Times New Roman" panose="02020603050405020304" pitchFamily="18" charset="0"/>
                        </a:rPr>
                        <a:t>Model</a:t>
                      </a:r>
                    </a:p>
                  </a:txBody>
                  <a:tcPr anchor="ctr"/>
                </a:tc>
                <a:tc>
                  <a:txBody>
                    <a:bodyPr/>
                    <a:lstStyle/>
                    <a:p>
                      <a:pPr algn="ctr"/>
                      <a:r>
                        <a:rPr lang="en-IN" sz="1400" b="1" dirty="0">
                          <a:solidFill>
                            <a:schemeClr val="tx1"/>
                          </a:solidFill>
                          <a:latin typeface="Times New Roman" panose="02020603050405020304" pitchFamily="18" charset="0"/>
                          <a:cs typeface="Times New Roman" panose="02020603050405020304" pitchFamily="18" charset="0"/>
                        </a:rPr>
                        <a:t>Accuracy (%)</a:t>
                      </a:r>
                    </a:p>
                  </a:txBody>
                  <a:tcPr anchor="ctr"/>
                </a:tc>
                <a:tc>
                  <a:txBody>
                    <a:bodyPr/>
                    <a:lstStyle/>
                    <a:p>
                      <a:pPr algn="ctr"/>
                      <a:r>
                        <a:rPr lang="en-IN" sz="1400" b="1" dirty="0">
                          <a:solidFill>
                            <a:schemeClr val="tx1"/>
                          </a:solidFill>
                          <a:latin typeface="Times New Roman" panose="02020603050405020304" pitchFamily="18" charset="0"/>
                          <a:cs typeface="Times New Roman" panose="02020603050405020304" pitchFamily="18" charset="0"/>
                        </a:rPr>
                        <a:t>Precision (%)</a:t>
                      </a:r>
                    </a:p>
                  </a:txBody>
                  <a:tcPr anchor="ctr"/>
                </a:tc>
                <a:tc>
                  <a:txBody>
                    <a:bodyPr/>
                    <a:lstStyle/>
                    <a:p>
                      <a:pPr algn="ctr"/>
                      <a:r>
                        <a:rPr lang="en-IN" sz="1400" b="1" dirty="0">
                          <a:solidFill>
                            <a:schemeClr val="tx1"/>
                          </a:solidFill>
                          <a:latin typeface="Times New Roman" panose="02020603050405020304" pitchFamily="18" charset="0"/>
                          <a:cs typeface="Times New Roman" panose="02020603050405020304" pitchFamily="18" charset="0"/>
                        </a:rPr>
                        <a:t>Recall (%)</a:t>
                      </a:r>
                    </a:p>
                  </a:txBody>
                  <a:tcPr anchor="ctr"/>
                </a:tc>
                <a:tc>
                  <a:txBody>
                    <a:bodyPr/>
                    <a:lstStyle/>
                    <a:p>
                      <a:pPr algn="ctr"/>
                      <a:r>
                        <a:rPr lang="en-IN" sz="1400" b="1" dirty="0">
                          <a:solidFill>
                            <a:schemeClr val="tx1"/>
                          </a:solidFill>
                          <a:latin typeface="Times New Roman" panose="02020603050405020304" pitchFamily="18" charset="0"/>
                          <a:cs typeface="Times New Roman" panose="02020603050405020304" pitchFamily="18" charset="0"/>
                        </a:rPr>
                        <a:t>F1-score (%)</a:t>
                      </a:r>
                    </a:p>
                  </a:txBody>
                  <a:tcPr anchor="ctr"/>
                </a:tc>
                <a:extLst>
                  <a:ext uri="{0D108BD9-81ED-4DB2-BD59-A6C34878D82A}">
                    <a16:rowId xmlns:a16="http://schemas.microsoft.com/office/drawing/2014/main" val="4181735255"/>
                  </a:ext>
                </a:extLst>
              </a:tr>
              <a:tr h="297185">
                <a:tc>
                  <a:txBody>
                    <a:bodyPr/>
                    <a:lstStyle/>
                    <a:p>
                      <a:pPr algn="ctr"/>
                      <a:r>
                        <a:rPr lang="en-IN" sz="1400" dirty="0">
                          <a:latin typeface="Times New Roman" panose="02020603050405020304" pitchFamily="18" charset="0"/>
                          <a:cs typeface="Times New Roman" panose="02020603050405020304" pitchFamily="18" charset="0"/>
                        </a:rPr>
                        <a:t>VGG16</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92.1</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90.8</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91.2</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91.0</a:t>
                      </a:r>
                    </a:p>
                  </a:txBody>
                  <a:tcPr anchor="ctr"/>
                </a:tc>
                <a:extLst>
                  <a:ext uri="{0D108BD9-81ED-4DB2-BD59-A6C34878D82A}">
                    <a16:rowId xmlns:a16="http://schemas.microsoft.com/office/drawing/2014/main" val="13759715"/>
                  </a:ext>
                </a:extLst>
              </a:tr>
              <a:tr h="297185">
                <a:tc>
                  <a:txBody>
                    <a:bodyPr/>
                    <a:lstStyle/>
                    <a:p>
                      <a:pPr algn="ctr"/>
                      <a:r>
                        <a:rPr lang="en-IN" sz="1400" dirty="0">
                          <a:latin typeface="Times New Roman" panose="02020603050405020304" pitchFamily="18" charset="0"/>
                          <a:cs typeface="Times New Roman" panose="02020603050405020304" pitchFamily="18" charset="0"/>
                        </a:rPr>
                        <a:t>VGG19</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92.7</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91.3</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91.8</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91.5</a:t>
                      </a:r>
                    </a:p>
                  </a:txBody>
                  <a:tcPr anchor="ctr"/>
                </a:tc>
                <a:extLst>
                  <a:ext uri="{0D108BD9-81ED-4DB2-BD59-A6C34878D82A}">
                    <a16:rowId xmlns:a16="http://schemas.microsoft.com/office/drawing/2014/main" val="2677031586"/>
                  </a:ext>
                </a:extLst>
              </a:tr>
              <a:tr h="520075">
                <a:tc>
                  <a:txBody>
                    <a:bodyPr/>
                    <a:lstStyle/>
                    <a:p>
                      <a:pPr algn="ctr"/>
                      <a:r>
                        <a:rPr lang="en-IN" sz="1400" dirty="0">
                          <a:latin typeface="Times New Roman" panose="02020603050405020304" pitchFamily="18" charset="0"/>
                          <a:cs typeface="Times New Roman" panose="02020603050405020304" pitchFamily="18" charset="0"/>
                        </a:rPr>
                        <a:t>DenseNet201</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94.2</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92.6</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93.1</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92.8</a:t>
                      </a:r>
                    </a:p>
                  </a:txBody>
                  <a:tcPr anchor="ctr"/>
                </a:tc>
                <a:extLst>
                  <a:ext uri="{0D108BD9-81ED-4DB2-BD59-A6C34878D82A}">
                    <a16:rowId xmlns:a16="http://schemas.microsoft.com/office/drawing/2014/main" val="2789477910"/>
                  </a:ext>
                </a:extLst>
              </a:tr>
              <a:tr h="297185">
                <a:tc>
                  <a:txBody>
                    <a:bodyPr/>
                    <a:lstStyle/>
                    <a:p>
                      <a:pPr algn="ctr"/>
                      <a:r>
                        <a:rPr lang="en-IN" sz="1400" dirty="0" err="1">
                          <a:latin typeface="Times New Roman" panose="02020603050405020304" pitchFamily="18" charset="0"/>
                          <a:cs typeface="Times New Roman" panose="02020603050405020304" pitchFamily="18" charset="0"/>
                        </a:rPr>
                        <a:t>Xception</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94.9</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93.5</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94.0</a:t>
                      </a:r>
                    </a:p>
                  </a:txBody>
                  <a:tcPr anchor="ctr"/>
                </a:tc>
                <a:tc>
                  <a:txBody>
                    <a:bodyPr/>
                    <a:lstStyle/>
                    <a:p>
                      <a:pPr algn="ctr"/>
                      <a:r>
                        <a:rPr lang="en-IN" sz="1400" dirty="0">
                          <a:latin typeface="Times New Roman" panose="02020603050405020304" pitchFamily="18" charset="0"/>
                          <a:cs typeface="Times New Roman" panose="02020603050405020304" pitchFamily="18" charset="0"/>
                        </a:rPr>
                        <a:t>93.7</a:t>
                      </a:r>
                    </a:p>
                  </a:txBody>
                  <a:tcPr anchor="ctr"/>
                </a:tc>
                <a:extLst>
                  <a:ext uri="{0D108BD9-81ED-4DB2-BD59-A6C34878D82A}">
                    <a16:rowId xmlns:a16="http://schemas.microsoft.com/office/drawing/2014/main" val="512750472"/>
                  </a:ext>
                </a:extLst>
              </a:tr>
              <a:tr h="965853">
                <a:tc>
                  <a:txBody>
                    <a:bodyPr/>
                    <a:lstStyle/>
                    <a:p>
                      <a:pPr algn="ctr"/>
                      <a:r>
                        <a:rPr lang="en-IN" sz="1400" b="1" dirty="0">
                          <a:latin typeface="Times New Roman" panose="02020603050405020304" pitchFamily="18" charset="0"/>
                          <a:cs typeface="Times New Roman" panose="02020603050405020304" pitchFamily="18" charset="0"/>
                        </a:rPr>
                        <a:t>Proposed Model (CNN+LSTM+LRNN)</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1" dirty="0">
                          <a:latin typeface="Times New Roman" panose="02020603050405020304" pitchFamily="18" charset="0"/>
                          <a:cs typeface="Times New Roman" panose="02020603050405020304" pitchFamily="18" charset="0"/>
                        </a:rPr>
                        <a:t>96.8</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1" dirty="0">
                          <a:latin typeface="Times New Roman" panose="02020603050405020304" pitchFamily="18" charset="0"/>
                          <a:cs typeface="Times New Roman" panose="02020603050405020304" pitchFamily="18" charset="0"/>
                        </a:rPr>
                        <a:t>94.5</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1" dirty="0">
                          <a:latin typeface="Times New Roman" panose="02020603050405020304" pitchFamily="18" charset="0"/>
                          <a:cs typeface="Times New Roman" panose="02020603050405020304" pitchFamily="18" charset="0"/>
                        </a:rPr>
                        <a:t>95.2</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1" dirty="0">
                          <a:latin typeface="Times New Roman" panose="02020603050405020304" pitchFamily="18" charset="0"/>
                          <a:cs typeface="Times New Roman" panose="02020603050405020304" pitchFamily="18" charset="0"/>
                        </a:rPr>
                        <a:t>94.8</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62118533"/>
                  </a:ext>
                </a:extLst>
              </a:tr>
            </a:tbl>
          </a:graphicData>
        </a:graphic>
      </p:graphicFrame>
      <p:sp>
        <p:nvSpPr>
          <p:cNvPr id="4" name="Slide Number Placeholder 3">
            <a:extLst>
              <a:ext uri="{FF2B5EF4-FFF2-40B4-BE49-F238E27FC236}">
                <a16:creationId xmlns:a16="http://schemas.microsoft.com/office/drawing/2014/main" id="{C66253B1-8B82-7A3E-7E6F-B195F6DF6AF2}"/>
              </a:ext>
            </a:extLst>
          </p:cNvPr>
          <p:cNvSpPr>
            <a:spLocks noGrp="1"/>
          </p:cNvSpPr>
          <p:nvPr>
            <p:ph type="sldNum" sz="quarter" idx="12"/>
          </p:nvPr>
        </p:nvSpPr>
        <p:spPr/>
        <p:txBody>
          <a:bodyPr>
            <a:normAutofit lnSpcReduction="10000"/>
          </a:bodyPr>
          <a:lstStyle/>
          <a:p>
            <a:fld id="{99A98606-10CC-4876-811F-5AF59FAFB594}" type="slidenum">
              <a:rPr lang="en-IN" smtClean="0"/>
              <a:t>19</a:t>
            </a:fld>
            <a:endParaRPr lang="en-IN"/>
          </a:p>
        </p:txBody>
      </p:sp>
      <p:sp>
        <p:nvSpPr>
          <p:cNvPr id="7" name="Title 1">
            <a:extLst>
              <a:ext uri="{FF2B5EF4-FFF2-40B4-BE49-F238E27FC236}">
                <a16:creationId xmlns:a16="http://schemas.microsoft.com/office/drawing/2014/main" id="{B31B064D-EF57-D29A-BC29-5EBAEB63209A}"/>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Results</a:t>
            </a:r>
          </a:p>
        </p:txBody>
      </p:sp>
      <p:cxnSp>
        <p:nvCxnSpPr>
          <p:cNvPr id="8" name="Straight Connector 7">
            <a:extLst>
              <a:ext uri="{FF2B5EF4-FFF2-40B4-BE49-F238E27FC236}">
                <a16:creationId xmlns:a16="http://schemas.microsoft.com/office/drawing/2014/main" id="{3680EEE5-A734-83EB-7226-9431923B2EA6}"/>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307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CCC2-0320-EFD4-6CF7-D89020CF2D74}"/>
              </a:ext>
            </a:extLst>
          </p:cNvPr>
          <p:cNvSpPr>
            <a:spLocks noGrp="1"/>
          </p:cNvSpPr>
          <p:nvPr>
            <p:ph type="title"/>
          </p:nvPr>
        </p:nvSpPr>
        <p:spPr>
          <a:xfrm>
            <a:off x="524787" y="346212"/>
            <a:ext cx="9692640" cy="845047"/>
          </a:xfrm>
        </p:spPr>
        <p:txBody>
          <a:bodyPr>
            <a:normAutofit/>
          </a:bodyPr>
          <a:lstStyle/>
          <a:p>
            <a:r>
              <a:rPr lang="en-IN" sz="36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E0B89D17-B91E-F2F7-A9C6-FB2DF023352D}"/>
              </a:ext>
            </a:extLst>
          </p:cNvPr>
          <p:cNvSpPr>
            <a:spLocks noGrp="1"/>
          </p:cNvSpPr>
          <p:nvPr>
            <p:ph idx="1"/>
          </p:nvPr>
        </p:nvSpPr>
        <p:spPr>
          <a:xfrm>
            <a:off x="762000" y="1452880"/>
            <a:ext cx="9095232" cy="4727257"/>
          </a:xfrm>
        </p:spPr>
        <p:txBody>
          <a:bodyPr>
            <a:normAutofit fontScale="70000" lnSpcReduction="20000"/>
          </a:bodyPr>
          <a:lstStyle/>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Abstract</a:t>
            </a:r>
          </a:p>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Objectives</a:t>
            </a:r>
          </a:p>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Scope</a:t>
            </a:r>
          </a:p>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Problem Statement</a:t>
            </a:r>
          </a:p>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Basic Concepts</a:t>
            </a:r>
          </a:p>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Literature Survey</a:t>
            </a:r>
          </a:p>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Draw Backs in Existing System</a:t>
            </a:r>
          </a:p>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Proposed System</a:t>
            </a:r>
          </a:p>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Methodology</a:t>
            </a:r>
          </a:p>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Algorithm</a:t>
            </a:r>
          </a:p>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Dataset</a:t>
            </a:r>
          </a:p>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Implementation</a:t>
            </a:r>
          </a:p>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Results</a:t>
            </a:r>
          </a:p>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Conclusion</a:t>
            </a:r>
          </a:p>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Future work</a:t>
            </a:r>
          </a:p>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References</a:t>
            </a:r>
          </a:p>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r>
              <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Details of Journal paper</a:t>
            </a:r>
          </a:p>
          <a:p>
            <a:pPr marL="283464" marR="0" lvl="0" indent="-283464" algn="l" defTabSz="914400" rtl="0" eaLnBrk="1" fontAlgn="t" latinLnBrk="0" hangingPunct="1">
              <a:lnSpc>
                <a:spcPct val="90000"/>
              </a:lnSpc>
              <a:spcBef>
                <a:spcPts val="1000"/>
              </a:spcBef>
              <a:spcAft>
                <a:spcPts val="0"/>
              </a:spcAft>
              <a:buClrTx/>
              <a:buSzPts val="1800"/>
              <a:buFont typeface="Wingdings" panose="05000000000000000000" pitchFamily="2" charset="2"/>
              <a:buChar char="§"/>
              <a:tabLst/>
              <a:defRPr/>
            </a:pPr>
            <a:endParaRPr kumimoji="0" lang="en-IN" sz="20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IN" sz="2000" dirty="0"/>
          </a:p>
        </p:txBody>
      </p:sp>
      <p:cxnSp>
        <p:nvCxnSpPr>
          <p:cNvPr id="4" name="Straight Connector 3">
            <a:extLst>
              <a:ext uri="{FF2B5EF4-FFF2-40B4-BE49-F238E27FC236}">
                <a16:creationId xmlns:a16="http://schemas.microsoft.com/office/drawing/2014/main" id="{B3B06153-DF13-118D-C6B2-50E431186592}"/>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86A8B72F-FD5A-B268-FF90-79F35A169374}"/>
              </a:ext>
            </a:extLst>
          </p:cNvPr>
          <p:cNvSpPr>
            <a:spLocks noGrp="1"/>
          </p:cNvSpPr>
          <p:nvPr>
            <p:ph type="sldNum" sz="quarter" idx="12"/>
          </p:nvPr>
        </p:nvSpPr>
        <p:spPr/>
        <p:txBody>
          <a:bodyPr>
            <a:normAutofit lnSpcReduction="10000"/>
          </a:bodyPr>
          <a:lstStyle/>
          <a:p>
            <a:fld id="{99A98606-10CC-4876-811F-5AF59FAFB594}" type="slidenum">
              <a:rPr lang="en-IN" smtClean="0"/>
              <a:t>2</a:t>
            </a:fld>
            <a:endParaRPr lang="en-IN"/>
          </a:p>
        </p:txBody>
      </p:sp>
    </p:spTree>
    <p:extLst>
      <p:ext uri="{BB962C8B-B14F-4D97-AF65-F5344CB8AC3E}">
        <p14:creationId xmlns:p14="http://schemas.microsoft.com/office/powerpoint/2010/main" val="4189939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126B8-EA7A-0FBE-2A6A-CDB908F84EB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AF8456-AC17-16F1-F639-786CABB2DFE1}"/>
              </a:ext>
            </a:extLst>
          </p:cNvPr>
          <p:cNvSpPr>
            <a:spLocks noGrp="1"/>
          </p:cNvSpPr>
          <p:nvPr>
            <p:ph idx="1"/>
          </p:nvPr>
        </p:nvSpPr>
        <p:spPr>
          <a:xfrm>
            <a:off x="524787" y="1642534"/>
            <a:ext cx="10600413" cy="3937000"/>
          </a:xfrm>
        </p:spPr>
        <p:txBody>
          <a:bodyPr>
            <a:normAutofit/>
          </a:bodyPr>
          <a:lstStyle/>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The study presented the designs of weed classification using theological deep learning models like VGG16, VGG19, DenseNet201, and </a:t>
            </a:r>
            <a:r>
              <a:rPr lang="en-US" sz="1800" dirty="0" err="1">
                <a:solidFill>
                  <a:schemeClr val="tx1"/>
                </a:solidFill>
                <a:latin typeface="Times New Roman" panose="02020603050405020304" pitchFamily="18" charset="0"/>
                <a:cs typeface="Times New Roman" panose="02020603050405020304" pitchFamily="18" charset="0"/>
              </a:rPr>
              <a:t>Xception</a:t>
            </a:r>
            <a:r>
              <a:rPr lang="en-US" sz="1800" dirty="0">
                <a:solidFill>
                  <a:schemeClr val="tx1"/>
                </a:solidFill>
                <a:latin typeface="Times New Roman" panose="02020603050405020304" pitchFamily="18" charset="0"/>
                <a:cs typeface="Times New Roman" panose="02020603050405020304" pitchFamily="18" charset="0"/>
              </a:rPr>
              <a:t>, enhanced with CNN, LSTM, and LRNN layers. The developed model is remarkable in that it can accurately classify weeds and, hence, help in precision agriculture by reducing the demand for manual labor. The integration of temporal learning through LSTM coupled with feature extraction through CNN has made it possible to increase the classification performance for various weed species by effective detection. In addition, a Retrieval-Augmented Generation (RAG) based chatbot was developed to offer real-time insights regarding the effect of weeds, prevention measures, and appropriate herbicide usage to farmers. It acts as a decision-support tool to help agricultural practitioners reduce crop damage and enhance field productivity. If results are seen, several significant improvements in classification accuracy and applicability in the real world together give this system a feasible select to take into account regarding automated weed management. The enhancements could target an increase in dataset diversity, real-time implementation through edge computing, and further improvement of chatbot capabilities with multilingual support. This will shape a scalable, data oriented, and AI-supported smart farming solution.</a:t>
            </a: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397FC88-8269-5F22-080D-5B9389778A28}"/>
              </a:ext>
            </a:extLst>
          </p:cNvPr>
          <p:cNvSpPr>
            <a:spLocks noGrp="1"/>
          </p:cNvSpPr>
          <p:nvPr>
            <p:ph type="sldNum" sz="quarter" idx="12"/>
          </p:nvPr>
        </p:nvSpPr>
        <p:spPr/>
        <p:txBody>
          <a:bodyPr>
            <a:normAutofit lnSpcReduction="10000"/>
          </a:bodyPr>
          <a:lstStyle/>
          <a:p>
            <a:fld id="{99A98606-10CC-4876-811F-5AF59FAFB594}" type="slidenum">
              <a:rPr lang="en-IN" smtClean="0"/>
              <a:t>20</a:t>
            </a:fld>
            <a:endParaRPr lang="en-IN"/>
          </a:p>
        </p:txBody>
      </p:sp>
      <p:sp>
        <p:nvSpPr>
          <p:cNvPr id="5" name="Title 1">
            <a:extLst>
              <a:ext uri="{FF2B5EF4-FFF2-40B4-BE49-F238E27FC236}">
                <a16:creationId xmlns:a16="http://schemas.microsoft.com/office/drawing/2014/main" id="{1297B531-379E-C933-B063-B15F48B1D857}"/>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Conclusion</a:t>
            </a:r>
          </a:p>
        </p:txBody>
      </p:sp>
      <p:cxnSp>
        <p:nvCxnSpPr>
          <p:cNvPr id="6" name="Straight Connector 5">
            <a:extLst>
              <a:ext uri="{FF2B5EF4-FFF2-40B4-BE49-F238E27FC236}">
                <a16:creationId xmlns:a16="http://schemas.microsoft.com/office/drawing/2014/main" id="{8B2A4816-78DA-55EA-38B3-6D412911FDF5}"/>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6466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B2F8F-EC3E-BF58-3F87-47925CE80548}"/>
              </a:ext>
            </a:extLst>
          </p:cNvPr>
          <p:cNvSpPr>
            <a:spLocks noGrp="1"/>
          </p:cNvSpPr>
          <p:nvPr>
            <p:ph idx="1"/>
          </p:nvPr>
        </p:nvSpPr>
        <p:spPr>
          <a:xfrm>
            <a:off x="524787" y="1191259"/>
            <a:ext cx="10676613" cy="4752339"/>
          </a:xfrm>
        </p:spPr>
        <p:txBody>
          <a:bodyPr>
            <a:noAutofit/>
          </a:bodyPr>
          <a:lstStyle/>
          <a:p>
            <a:pPr marL="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1. Expanding Dataset Diversity – Incorporating more weed species and images from various agricultural environments will improve model generalization and robustness.  </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2. Integration with IoT and Edge Computing – Deploying the model on  IoT-enabled smart farming devices or edge computing platforms can enable real-time weed detection in fields with minimal latency.  </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3. Enhancing RAG Chatbot Capabilities – Improving the Retrieval-Augmented Generation (RAG)-based chatbot with multilingual support and voice-enabled interaction will make it more accessible to farmers globally.  </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4. Multi-Modal Data Fusion – Combining spectral imaging, thermal sensing, and drone-based data can further enhance weed classification accuracy beyond traditional RGB images.  </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5. Automated Weed Removal Systems – Integrating the weed detection model with autonomous robotic sprayers or precision herbicide application systems could enable automated weed control, reducing manual labor and chemical usage.  </a:t>
            </a:r>
          </a:p>
          <a:p>
            <a:pPr marL="0" indent="0" algn="just">
              <a:buNone/>
            </a:pPr>
            <a:r>
              <a:rPr lang="en-US" sz="1600" dirty="0">
                <a:solidFill>
                  <a:schemeClr val="tx1"/>
                </a:solidFill>
                <a:latin typeface="Times New Roman" panose="02020603050405020304" pitchFamily="18" charset="0"/>
                <a:cs typeface="Times New Roman" panose="02020603050405020304" pitchFamily="18" charset="0"/>
              </a:rPr>
              <a:t>6. Cloud-Based Deployment – Hosting the system on a cloud platform can allow seamless access and scalability, enabling farmers to use it through a mobile or web application.  </a:t>
            </a:r>
          </a:p>
          <a:p>
            <a:pPr marL="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6440654-C987-0F09-E2F8-4D629EDE1378}"/>
              </a:ext>
            </a:extLst>
          </p:cNvPr>
          <p:cNvSpPr>
            <a:spLocks noGrp="1"/>
          </p:cNvSpPr>
          <p:nvPr>
            <p:ph type="sldNum" sz="quarter" idx="12"/>
          </p:nvPr>
        </p:nvSpPr>
        <p:spPr/>
        <p:txBody>
          <a:bodyPr>
            <a:normAutofit lnSpcReduction="10000"/>
          </a:bodyPr>
          <a:lstStyle/>
          <a:p>
            <a:fld id="{99A98606-10CC-4876-811F-5AF59FAFB594}" type="slidenum">
              <a:rPr lang="en-IN" smtClean="0"/>
              <a:t>21</a:t>
            </a:fld>
            <a:endParaRPr lang="en-IN"/>
          </a:p>
        </p:txBody>
      </p:sp>
      <p:sp>
        <p:nvSpPr>
          <p:cNvPr id="5" name="Title 1">
            <a:extLst>
              <a:ext uri="{FF2B5EF4-FFF2-40B4-BE49-F238E27FC236}">
                <a16:creationId xmlns:a16="http://schemas.microsoft.com/office/drawing/2014/main" id="{1BCCEF69-658B-C142-ED2E-5EDC52934790}"/>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Future Work</a:t>
            </a:r>
          </a:p>
        </p:txBody>
      </p:sp>
      <p:cxnSp>
        <p:nvCxnSpPr>
          <p:cNvPr id="6" name="Straight Connector 5">
            <a:extLst>
              <a:ext uri="{FF2B5EF4-FFF2-40B4-BE49-F238E27FC236}">
                <a16:creationId xmlns:a16="http://schemas.microsoft.com/office/drawing/2014/main" id="{D1A30A79-6360-E02D-1C38-1F73D18291AF}"/>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016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5CDC5-FDCE-76B3-5AB3-EC6482A554F5}"/>
              </a:ext>
            </a:extLst>
          </p:cNvPr>
          <p:cNvSpPr>
            <a:spLocks noGrp="1"/>
          </p:cNvSpPr>
          <p:nvPr>
            <p:ph idx="1"/>
          </p:nvPr>
        </p:nvSpPr>
        <p:spPr>
          <a:xfrm>
            <a:off x="524787" y="1574806"/>
            <a:ext cx="10608880" cy="4605332"/>
          </a:xfrm>
        </p:spPr>
        <p:txBody>
          <a:bodyPr>
            <a:normAutofit fontScale="92500" lnSpcReduction="20000"/>
          </a:bodyPr>
          <a:lstStyle/>
          <a:p>
            <a:pPr marL="0" indent="0" algn="just">
              <a:buNone/>
            </a:pPr>
            <a:r>
              <a:rPr lang="en-IN" sz="1400" dirty="0">
                <a:solidFill>
                  <a:schemeClr val="tx1"/>
                </a:solidFill>
                <a:latin typeface="Times New Roman" panose="02020603050405020304" pitchFamily="18" charset="0"/>
                <a:cs typeface="Times New Roman" panose="02020603050405020304" pitchFamily="18" charset="0"/>
              </a:rPr>
              <a:t>[1] A. S. M. Mahmudul Hasan, F. </a:t>
            </a:r>
            <a:r>
              <a:rPr lang="en-IN" sz="1400" dirty="0" err="1">
                <a:solidFill>
                  <a:schemeClr val="tx1"/>
                </a:solidFill>
                <a:latin typeface="Times New Roman" panose="02020603050405020304" pitchFamily="18" charset="0"/>
                <a:cs typeface="Times New Roman" panose="02020603050405020304" pitchFamily="18" charset="0"/>
              </a:rPr>
              <a:t>Sohel</a:t>
            </a:r>
            <a:r>
              <a:rPr lang="en-IN" sz="1400" dirty="0">
                <a:solidFill>
                  <a:schemeClr val="tx1"/>
                </a:solidFill>
                <a:latin typeface="Times New Roman" panose="02020603050405020304" pitchFamily="18" charset="0"/>
                <a:cs typeface="Times New Roman" panose="02020603050405020304" pitchFamily="18" charset="0"/>
              </a:rPr>
              <a:t>, D. </a:t>
            </a:r>
            <a:r>
              <a:rPr lang="en-IN" sz="1400" dirty="0" err="1">
                <a:solidFill>
                  <a:schemeClr val="tx1"/>
                </a:solidFill>
                <a:latin typeface="Times New Roman" panose="02020603050405020304" pitchFamily="18" charset="0"/>
                <a:cs typeface="Times New Roman" panose="02020603050405020304" pitchFamily="18" charset="0"/>
              </a:rPr>
              <a:t>Diepeveen</a:t>
            </a:r>
            <a:r>
              <a:rPr lang="en-IN" sz="1400" dirty="0">
                <a:solidFill>
                  <a:schemeClr val="tx1"/>
                </a:solidFill>
                <a:latin typeface="Times New Roman" panose="02020603050405020304" pitchFamily="18" charset="0"/>
                <a:cs typeface="Times New Roman" panose="02020603050405020304" pitchFamily="18" charset="0"/>
              </a:rPr>
              <a:t>, H. Laga, and M. G. K. Jones, "A Survey of Deep Learning Techniques for Weed Detection from Images," Computers and Electronics in Agriculture, vol. 184, p. 106067, 2021. </a:t>
            </a:r>
          </a:p>
          <a:p>
            <a:pPr marL="0" indent="0" algn="just">
              <a:buNone/>
            </a:pPr>
            <a:r>
              <a:rPr lang="en-IN" sz="1400" dirty="0">
                <a:solidFill>
                  <a:schemeClr val="tx1"/>
                </a:solidFill>
                <a:latin typeface="Times New Roman" panose="02020603050405020304" pitchFamily="18" charset="0"/>
                <a:cs typeface="Times New Roman" panose="02020603050405020304" pitchFamily="18" charset="0"/>
              </a:rPr>
              <a:t>[2] K. Hu et al., "Deep Learning Techniques for In-Crop Weed Recognition in Large Farmland: A Review," Precision Agriculture, vol. 24, pp. 1–29, 2023. </a:t>
            </a:r>
          </a:p>
          <a:p>
            <a:pPr marL="0" indent="0" algn="just">
              <a:buNone/>
            </a:pPr>
            <a:r>
              <a:rPr lang="en-IN" sz="1400" dirty="0">
                <a:solidFill>
                  <a:schemeClr val="tx1"/>
                </a:solidFill>
                <a:latin typeface="Times New Roman" panose="02020603050405020304" pitchFamily="18" charset="0"/>
                <a:cs typeface="Times New Roman" panose="02020603050405020304" pitchFamily="18" charset="0"/>
              </a:rPr>
              <a:t>[3] A. S. M. Mahmudul Hasan et al., "A Survey of Deep Learning Techniques for Weed Detection from Images," </a:t>
            </a:r>
            <a:r>
              <a:rPr lang="en-IN" sz="1400" dirty="0" err="1">
                <a:solidFill>
                  <a:schemeClr val="tx1"/>
                </a:solidFill>
                <a:latin typeface="Times New Roman" panose="02020603050405020304" pitchFamily="18" charset="0"/>
                <a:cs typeface="Times New Roman" panose="02020603050405020304" pitchFamily="18" charset="0"/>
              </a:rPr>
              <a:t>arXiv</a:t>
            </a:r>
            <a:r>
              <a:rPr lang="en-IN" sz="1400" dirty="0">
                <a:solidFill>
                  <a:schemeClr val="tx1"/>
                </a:solidFill>
                <a:latin typeface="Times New Roman" panose="02020603050405020304" pitchFamily="18" charset="0"/>
                <a:cs typeface="Times New Roman" panose="02020603050405020304" pitchFamily="18" charset="0"/>
              </a:rPr>
              <a:t> preprint arXiv:2103.01415, 2021. </a:t>
            </a:r>
          </a:p>
          <a:p>
            <a:pPr marL="0" indent="0" algn="just">
              <a:buNone/>
            </a:pPr>
            <a:r>
              <a:rPr lang="en-IN" sz="1400" dirty="0">
                <a:solidFill>
                  <a:schemeClr val="tx1"/>
                </a:solidFill>
                <a:latin typeface="Times New Roman" panose="02020603050405020304" pitchFamily="18" charset="0"/>
                <a:cs typeface="Times New Roman" panose="02020603050405020304" pitchFamily="18" charset="0"/>
              </a:rPr>
              <a:t>[4] M. Moazzam and S. Khan, "A Review of Application of Deep Learning for Weeds and Crops Classification in Agriculture," Semantic Scholar, 2021. </a:t>
            </a:r>
          </a:p>
          <a:p>
            <a:pPr marL="0" indent="0" algn="just">
              <a:buNone/>
            </a:pPr>
            <a:r>
              <a:rPr lang="en-IN" sz="1400" dirty="0">
                <a:solidFill>
                  <a:schemeClr val="tx1"/>
                </a:solidFill>
                <a:latin typeface="Times New Roman" panose="02020603050405020304" pitchFamily="18" charset="0"/>
                <a:cs typeface="Times New Roman" panose="02020603050405020304" pitchFamily="18" charset="0"/>
              </a:rPr>
              <a:t>[5] Y. Li et al., "Weed25: A Deep Learning Dataset for Weed Identification," Frontiers in Plant Science, vol. 13, p. 1053329, 2022. </a:t>
            </a:r>
          </a:p>
          <a:p>
            <a:pPr marL="0" indent="0" algn="just">
              <a:buNone/>
            </a:pPr>
            <a:r>
              <a:rPr lang="en-IN" sz="1400" dirty="0">
                <a:solidFill>
                  <a:schemeClr val="tx1"/>
                </a:solidFill>
                <a:latin typeface="Times New Roman" panose="02020603050405020304" pitchFamily="18" charset="0"/>
                <a:cs typeface="Times New Roman" panose="02020603050405020304" pitchFamily="18" charset="0"/>
              </a:rPr>
              <a:t>[6] K. Hu et al., "Review of Deep Learning-Based Weed Identification in Crop Fields," International Journal of Agricultural and Biological Engineering, vol. 15, no. 1, pp. 1–9, 2022. </a:t>
            </a:r>
          </a:p>
          <a:p>
            <a:pPr marL="0" indent="0" algn="just">
              <a:buNone/>
            </a:pPr>
            <a:r>
              <a:rPr lang="en-IN" sz="1400" dirty="0">
                <a:solidFill>
                  <a:schemeClr val="tx1"/>
                </a:solidFill>
                <a:latin typeface="Times New Roman" panose="02020603050405020304" pitchFamily="18" charset="0"/>
                <a:cs typeface="Times New Roman" panose="02020603050405020304" pitchFamily="18" charset="0"/>
              </a:rPr>
              <a:t>[7] A. S. M. Mahmudul Hasan et al., "Weed Recognition Using Deep Learning Techniques on Class-Imbalanced Imagery," </a:t>
            </a:r>
            <a:r>
              <a:rPr lang="en-IN" sz="1400" dirty="0" err="1">
                <a:solidFill>
                  <a:schemeClr val="tx1"/>
                </a:solidFill>
                <a:latin typeface="Times New Roman" panose="02020603050405020304" pitchFamily="18" charset="0"/>
                <a:cs typeface="Times New Roman" panose="02020603050405020304" pitchFamily="18" charset="0"/>
              </a:rPr>
              <a:t>arXiv</a:t>
            </a:r>
            <a:r>
              <a:rPr lang="en-IN" sz="1400" dirty="0">
                <a:solidFill>
                  <a:schemeClr val="tx1"/>
                </a:solidFill>
                <a:latin typeface="Times New Roman" panose="02020603050405020304" pitchFamily="18" charset="0"/>
                <a:cs typeface="Times New Roman" panose="02020603050405020304" pitchFamily="18" charset="0"/>
              </a:rPr>
              <a:t> preprint arXiv:2103.03856, 2021. </a:t>
            </a:r>
          </a:p>
          <a:p>
            <a:pPr marL="0" indent="0" algn="just">
              <a:buNone/>
            </a:pPr>
            <a:r>
              <a:rPr lang="en-IN" sz="1400" dirty="0">
                <a:solidFill>
                  <a:schemeClr val="tx1"/>
                </a:solidFill>
                <a:latin typeface="Times New Roman" panose="02020603050405020304" pitchFamily="18" charset="0"/>
                <a:cs typeface="Times New Roman" panose="02020603050405020304" pitchFamily="18" charset="0"/>
              </a:rPr>
              <a:t>[8] R. </a:t>
            </a:r>
            <a:r>
              <a:rPr lang="en-IN" sz="1400" dirty="0" err="1">
                <a:solidFill>
                  <a:schemeClr val="tx1"/>
                </a:solidFill>
                <a:latin typeface="Times New Roman" panose="02020603050405020304" pitchFamily="18" charset="0"/>
                <a:cs typeface="Times New Roman" panose="02020603050405020304" pitchFamily="18" charset="0"/>
              </a:rPr>
              <a:t>Rakhmatulin</a:t>
            </a:r>
            <a:r>
              <a:rPr lang="en-IN" sz="1400" dirty="0">
                <a:solidFill>
                  <a:schemeClr val="tx1"/>
                </a:solidFill>
                <a:latin typeface="Times New Roman" panose="02020603050405020304" pitchFamily="18" charset="0"/>
                <a:cs typeface="Times New Roman" panose="02020603050405020304" pitchFamily="18" charset="0"/>
              </a:rPr>
              <a:t>, "Neural Networks for Weed Recognition in Agro-Industrial Applications: A Decade of Research," Artificial Intelligence in Agriculture, vol. 5, pp. 75–89, 2023. </a:t>
            </a:r>
          </a:p>
          <a:p>
            <a:pPr marL="0" indent="0" algn="just">
              <a:buNone/>
            </a:pPr>
            <a:r>
              <a:rPr lang="en-IN" sz="1400" dirty="0">
                <a:solidFill>
                  <a:schemeClr val="tx1"/>
                </a:solidFill>
                <a:latin typeface="Times New Roman" panose="02020603050405020304" pitchFamily="18" charset="0"/>
                <a:cs typeface="Times New Roman" panose="02020603050405020304" pitchFamily="18" charset="0"/>
              </a:rPr>
              <a:t>[9] Dos Santos Ferreira et al., "Deep Learning-Based Classification of Weeds and Crops in Sugar Beet Fields," Biosystems Engineering, vol. 190, pp. 153–167, 2020. </a:t>
            </a:r>
          </a:p>
          <a:p>
            <a:pPr marL="0" indent="0" algn="just">
              <a:buNone/>
            </a:pPr>
            <a:r>
              <a:rPr lang="en-IN" sz="1400" dirty="0">
                <a:solidFill>
                  <a:schemeClr val="tx1"/>
                </a:solidFill>
                <a:latin typeface="Times New Roman" panose="02020603050405020304" pitchFamily="18" charset="0"/>
                <a:cs typeface="Times New Roman" panose="02020603050405020304" pitchFamily="18" charset="0"/>
              </a:rPr>
              <a:t>[10] M. Bah, A. </a:t>
            </a:r>
            <a:r>
              <a:rPr lang="en-IN" sz="1400" dirty="0" err="1">
                <a:solidFill>
                  <a:schemeClr val="tx1"/>
                </a:solidFill>
                <a:latin typeface="Times New Roman" panose="02020603050405020304" pitchFamily="18" charset="0"/>
                <a:cs typeface="Times New Roman" panose="02020603050405020304" pitchFamily="18" charset="0"/>
              </a:rPr>
              <a:t>Hafiane</a:t>
            </a:r>
            <a:r>
              <a:rPr lang="en-IN" sz="1400" dirty="0">
                <a:solidFill>
                  <a:schemeClr val="tx1"/>
                </a:solidFill>
                <a:latin typeface="Times New Roman" panose="02020603050405020304" pitchFamily="18" charset="0"/>
                <a:cs typeface="Times New Roman" panose="02020603050405020304" pitchFamily="18" charset="0"/>
              </a:rPr>
              <a:t>, and R. Canals, "Deep Learning Based Weed Detection in Cereal Crops Using U-Net Segmentation Network," Computers and Electronics in Agriculture, vol. 176, p. 105658, 2020. </a:t>
            </a:r>
          </a:p>
        </p:txBody>
      </p:sp>
      <p:sp>
        <p:nvSpPr>
          <p:cNvPr id="4" name="Slide Number Placeholder 3">
            <a:extLst>
              <a:ext uri="{FF2B5EF4-FFF2-40B4-BE49-F238E27FC236}">
                <a16:creationId xmlns:a16="http://schemas.microsoft.com/office/drawing/2014/main" id="{5DC5D6DB-2255-3252-5F0E-3ECD890ED797}"/>
              </a:ext>
            </a:extLst>
          </p:cNvPr>
          <p:cNvSpPr>
            <a:spLocks noGrp="1"/>
          </p:cNvSpPr>
          <p:nvPr>
            <p:ph type="sldNum" sz="quarter" idx="12"/>
          </p:nvPr>
        </p:nvSpPr>
        <p:spPr/>
        <p:txBody>
          <a:bodyPr>
            <a:normAutofit lnSpcReduction="10000"/>
          </a:bodyPr>
          <a:lstStyle/>
          <a:p>
            <a:fld id="{99A98606-10CC-4876-811F-5AF59FAFB594}" type="slidenum">
              <a:rPr lang="en-IN" smtClean="0"/>
              <a:t>22</a:t>
            </a:fld>
            <a:endParaRPr lang="en-IN"/>
          </a:p>
        </p:txBody>
      </p:sp>
      <p:sp>
        <p:nvSpPr>
          <p:cNvPr id="5" name="Title 1">
            <a:extLst>
              <a:ext uri="{FF2B5EF4-FFF2-40B4-BE49-F238E27FC236}">
                <a16:creationId xmlns:a16="http://schemas.microsoft.com/office/drawing/2014/main" id="{70F16169-C2AD-C3DB-8B26-1A63DA236F1E}"/>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References</a:t>
            </a:r>
          </a:p>
        </p:txBody>
      </p:sp>
      <p:cxnSp>
        <p:nvCxnSpPr>
          <p:cNvPr id="6" name="Straight Connector 5">
            <a:extLst>
              <a:ext uri="{FF2B5EF4-FFF2-40B4-BE49-F238E27FC236}">
                <a16:creationId xmlns:a16="http://schemas.microsoft.com/office/drawing/2014/main" id="{B233E337-D952-A5C2-816A-A43AA26B548C}"/>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22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1B832-4823-7F20-B84D-58A20A6C5A9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6F897-768F-ED09-5685-C807EC55D18E}"/>
              </a:ext>
            </a:extLst>
          </p:cNvPr>
          <p:cNvSpPr>
            <a:spLocks noGrp="1"/>
          </p:cNvSpPr>
          <p:nvPr>
            <p:ph idx="1"/>
          </p:nvPr>
        </p:nvSpPr>
        <p:spPr>
          <a:xfrm>
            <a:off x="524786" y="1574806"/>
            <a:ext cx="10651213" cy="4605332"/>
          </a:xfrm>
        </p:spPr>
        <p:txBody>
          <a:bodyPr>
            <a:normAutofit/>
          </a:bodyPr>
          <a:lstStyle/>
          <a:p>
            <a:pPr marL="0" indent="0" algn="just">
              <a:buNone/>
            </a:pPr>
            <a:r>
              <a:rPr lang="en-IN" sz="1400" dirty="0">
                <a:solidFill>
                  <a:schemeClr val="tx1"/>
                </a:solidFill>
                <a:latin typeface="Times New Roman" panose="02020603050405020304" pitchFamily="18" charset="0"/>
                <a:cs typeface="Times New Roman" panose="02020603050405020304" pitchFamily="18" charset="0"/>
              </a:rPr>
              <a:t>[11] I. Sa et al., "Deep Learning-Based Weed Classification in UAV Imagery," Sensors, vol. 17, no. 5, p. 1085, 2017. </a:t>
            </a:r>
          </a:p>
          <a:p>
            <a:pPr marL="0" indent="0" algn="just">
              <a:buNone/>
            </a:pPr>
            <a:r>
              <a:rPr lang="en-IN" sz="1400" dirty="0">
                <a:solidFill>
                  <a:schemeClr val="tx1"/>
                </a:solidFill>
                <a:latin typeface="Times New Roman" panose="02020603050405020304" pitchFamily="18" charset="0"/>
                <a:cs typeface="Times New Roman" panose="02020603050405020304" pitchFamily="18" charset="0"/>
              </a:rPr>
              <a:t>[12] J. </a:t>
            </a:r>
            <a:r>
              <a:rPr lang="en-IN" sz="1400" dirty="0" err="1">
                <a:solidFill>
                  <a:schemeClr val="tx1"/>
                </a:solidFill>
                <a:latin typeface="Times New Roman" panose="02020603050405020304" pitchFamily="18" charset="0"/>
                <a:cs typeface="Times New Roman" panose="02020603050405020304" pitchFamily="18" charset="0"/>
              </a:rPr>
              <a:t>Partel</a:t>
            </a:r>
            <a:r>
              <a:rPr lang="en-IN" sz="1400" dirty="0">
                <a:solidFill>
                  <a:schemeClr val="tx1"/>
                </a:solidFill>
                <a:latin typeface="Times New Roman" panose="02020603050405020304" pitchFamily="18" charset="0"/>
                <a:cs typeface="Times New Roman" panose="02020603050405020304" pitchFamily="18" charset="0"/>
              </a:rPr>
              <a:t>, T. K. Khot, and M. S. Whiting, "Real-Time Precision Spraying System Using Deep Learning-Based Weed Detection," Computers and Electronics in Agriculture, vol. 157, pp. 339–350, 2019. </a:t>
            </a:r>
          </a:p>
          <a:p>
            <a:pPr marL="0" indent="0" algn="just">
              <a:buNone/>
            </a:pPr>
            <a:r>
              <a:rPr lang="en-IN" sz="1400" dirty="0">
                <a:solidFill>
                  <a:schemeClr val="tx1"/>
                </a:solidFill>
                <a:latin typeface="Times New Roman" panose="02020603050405020304" pitchFamily="18" charset="0"/>
                <a:cs typeface="Times New Roman" panose="02020603050405020304" pitchFamily="18" charset="0"/>
              </a:rPr>
              <a:t>[13] A. </a:t>
            </a:r>
            <a:r>
              <a:rPr lang="en-IN" sz="1400" dirty="0" err="1">
                <a:solidFill>
                  <a:schemeClr val="tx1"/>
                </a:solidFill>
                <a:latin typeface="Times New Roman" panose="02020603050405020304" pitchFamily="18" charset="0"/>
                <a:cs typeface="Times New Roman" panose="02020603050405020304" pitchFamily="18" charset="0"/>
              </a:rPr>
              <a:t>Milioto</a:t>
            </a:r>
            <a:r>
              <a:rPr lang="en-IN" sz="1400" dirty="0">
                <a:solidFill>
                  <a:schemeClr val="tx1"/>
                </a:solidFill>
                <a:latin typeface="Times New Roman" panose="02020603050405020304" pitchFamily="18" charset="0"/>
                <a:cs typeface="Times New Roman" panose="02020603050405020304" pitchFamily="18" charset="0"/>
              </a:rPr>
              <a:t>, P. Lottes, and C. </a:t>
            </a:r>
            <a:r>
              <a:rPr lang="en-IN" sz="1400" dirty="0" err="1">
                <a:solidFill>
                  <a:schemeClr val="tx1"/>
                </a:solidFill>
                <a:latin typeface="Times New Roman" panose="02020603050405020304" pitchFamily="18" charset="0"/>
                <a:cs typeface="Times New Roman" panose="02020603050405020304" pitchFamily="18" charset="0"/>
              </a:rPr>
              <a:t>Stachniss</a:t>
            </a:r>
            <a:r>
              <a:rPr lang="en-IN" sz="1400" dirty="0">
                <a:solidFill>
                  <a:schemeClr val="tx1"/>
                </a:solidFill>
                <a:latin typeface="Times New Roman" panose="02020603050405020304" pitchFamily="18" charset="0"/>
                <a:cs typeface="Times New Roman" panose="02020603050405020304" pitchFamily="18" charset="0"/>
              </a:rPr>
              <a:t>, "Real-Time Crop and Weed Classification Using Deep Learning-Based Semantic Segmentation," Robotics and Autonomous Systems, vol. 174, p. 103811, 2022. </a:t>
            </a:r>
          </a:p>
          <a:p>
            <a:pPr marL="0" indent="0" algn="just">
              <a:buNone/>
            </a:pPr>
            <a:r>
              <a:rPr lang="en-IN" sz="1400" dirty="0">
                <a:solidFill>
                  <a:schemeClr val="tx1"/>
                </a:solidFill>
                <a:latin typeface="Times New Roman" panose="02020603050405020304" pitchFamily="18" charset="0"/>
                <a:cs typeface="Times New Roman" panose="02020603050405020304" pitchFamily="18" charset="0"/>
              </a:rPr>
              <a:t>[14] P. Lottes, J. </a:t>
            </a:r>
            <a:r>
              <a:rPr lang="en-IN" sz="1400" dirty="0" err="1">
                <a:solidFill>
                  <a:schemeClr val="tx1"/>
                </a:solidFill>
                <a:latin typeface="Times New Roman" panose="02020603050405020304" pitchFamily="18" charset="0"/>
                <a:cs typeface="Times New Roman" panose="02020603050405020304" pitchFamily="18" charset="0"/>
              </a:rPr>
              <a:t>Behley</a:t>
            </a:r>
            <a:r>
              <a:rPr lang="en-IN" sz="1400" dirty="0">
                <a:solidFill>
                  <a:schemeClr val="tx1"/>
                </a:solidFill>
                <a:latin typeface="Times New Roman" panose="02020603050405020304" pitchFamily="18" charset="0"/>
                <a:cs typeface="Times New Roman" panose="02020603050405020304" pitchFamily="18" charset="0"/>
              </a:rPr>
              <a:t>, A. </a:t>
            </a:r>
            <a:r>
              <a:rPr lang="en-IN" sz="1400" dirty="0" err="1">
                <a:solidFill>
                  <a:schemeClr val="tx1"/>
                </a:solidFill>
                <a:latin typeface="Times New Roman" panose="02020603050405020304" pitchFamily="18" charset="0"/>
                <a:cs typeface="Times New Roman" panose="02020603050405020304" pitchFamily="18" charset="0"/>
              </a:rPr>
              <a:t>Milioto</a:t>
            </a:r>
            <a:r>
              <a:rPr lang="en-IN" sz="1400" dirty="0">
                <a:solidFill>
                  <a:schemeClr val="tx1"/>
                </a:solidFill>
                <a:latin typeface="Times New Roman" panose="02020603050405020304" pitchFamily="18" charset="0"/>
                <a:cs typeface="Times New Roman" panose="02020603050405020304" pitchFamily="18" charset="0"/>
              </a:rPr>
              <a:t>, and C. </a:t>
            </a:r>
            <a:r>
              <a:rPr lang="en-IN" sz="1400" dirty="0" err="1">
                <a:solidFill>
                  <a:schemeClr val="tx1"/>
                </a:solidFill>
                <a:latin typeface="Times New Roman" panose="02020603050405020304" pitchFamily="18" charset="0"/>
                <a:cs typeface="Times New Roman" panose="02020603050405020304" pitchFamily="18" charset="0"/>
              </a:rPr>
              <a:t>Stachniss</a:t>
            </a:r>
            <a:r>
              <a:rPr lang="en-IN" sz="1400" dirty="0">
                <a:solidFill>
                  <a:schemeClr val="tx1"/>
                </a:solidFill>
                <a:latin typeface="Times New Roman" panose="02020603050405020304" pitchFamily="18" charset="0"/>
                <a:cs typeface="Times New Roman" panose="02020603050405020304" pitchFamily="18" charset="0"/>
              </a:rPr>
              <a:t>, "Fully Convolutional Networks with Multi-Spectral Images for Weed Classification and Crop Monitoring," ISPRS Journal of Photogrammetry and Remote Sensing, vol. 145, pp. 235–246, 2018. </a:t>
            </a:r>
          </a:p>
          <a:p>
            <a:pPr marL="0" indent="0" algn="just">
              <a:buNone/>
            </a:pPr>
            <a:r>
              <a:rPr lang="en-IN" sz="1400" dirty="0">
                <a:solidFill>
                  <a:schemeClr val="tx1"/>
                </a:solidFill>
                <a:latin typeface="Times New Roman" panose="02020603050405020304" pitchFamily="18" charset="0"/>
                <a:cs typeface="Times New Roman" panose="02020603050405020304" pitchFamily="18" charset="0"/>
              </a:rPr>
              <a:t>[15] D. A. Mortensen et al., "Deep Learning Approaches for Weed Detection in Grasslands: A CNN-Based Approach," Agricultural Systems, vol. 192, p. 103147, 2021. </a:t>
            </a:r>
          </a:p>
        </p:txBody>
      </p:sp>
      <p:sp>
        <p:nvSpPr>
          <p:cNvPr id="4" name="Slide Number Placeholder 3">
            <a:extLst>
              <a:ext uri="{FF2B5EF4-FFF2-40B4-BE49-F238E27FC236}">
                <a16:creationId xmlns:a16="http://schemas.microsoft.com/office/drawing/2014/main" id="{9AD318BD-18A0-5257-B30B-0B7E0ECE96E5}"/>
              </a:ext>
            </a:extLst>
          </p:cNvPr>
          <p:cNvSpPr>
            <a:spLocks noGrp="1"/>
          </p:cNvSpPr>
          <p:nvPr>
            <p:ph type="sldNum" sz="quarter" idx="12"/>
          </p:nvPr>
        </p:nvSpPr>
        <p:spPr/>
        <p:txBody>
          <a:bodyPr>
            <a:normAutofit lnSpcReduction="10000"/>
          </a:bodyPr>
          <a:lstStyle/>
          <a:p>
            <a:fld id="{99A98606-10CC-4876-811F-5AF59FAFB594}" type="slidenum">
              <a:rPr lang="en-IN" smtClean="0"/>
              <a:t>23</a:t>
            </a:fld>
            <a:endParaRPr lang="en-IN"/>
          </a:p>
        </p:txBody>
      </p:sp>
      <p:sp>
        <p:nvSpPr>
          <p:cNvPr id="5" name="Title 1">
            <a:extLst>
              <a:ext uri="{FF2B5EF4-FFF2-40B4-BE49-F238E27FC236}">
                <a16:creationId xmlns:a16="http://schemas.microsoft.com/office/drawing/2014/main" id="{2E48E0A9-05BC-5019-75A9-8729E4A83787}"/>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References</a:t>
            </a:r>
          </a:p>
        </p:txBody>
      </p:sp>
      <p:cxnSp>
        <p:nvCxnSpPr>
          <p:cNvPr id="6" name="Straight Connector 5">
            <a:extLst>
              <a:ext uri="{FF2B5EF4-FFF2-40B4-BE49-F238E27FC236}">
                <a16:creationId xmlns:a16="http://schemas.microsoft.com/office/drawing/2014/main" id="{78780925-F118-9ABB-EB2B-E5B40B4FB835}"/>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604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8DE59B-3DCF-E620-D8D6-5EED6EE8042B}"/>
              </a:ext>
            </a:extLst>
          </p:cNvPr>
          <p:cNvSpPr>
            <a:spLocks noGrp="1"/>
          </p:cNvSpPr>
          <p:nvPr>
            <p:ph type="sldNum" sz="quarter" idx="12"/>
          </p:nvPr>
        </p:nvSpPr>
        <p:spPr/>
        <p:txBody>
          <a:bodyPr>
            <a:normAutofit lnSpcReduction="10000"/>
          </a:bodyPr>
          <a:lstStyle/>
          <a:p>
            <a:fld id="{99A98606-10CC-4876-811F-5AF59FAFB594}" type="slidenum">
              <a:rPr lang="en-IN" smtClean="0"/>
              <a:t>24</a:t>
            </a:fld>
            <a:endParaRPr lang="en-IN"/>
          </a:p>
        </p:txBody>
      </p:sp>
      <p:sp>
        <p:nvSpPr>
          <p:cNvPr id="5" name="Rectangle 4">
            <a:extLst>
              <a:ext uri="{FF2B5EF4-FFF2-40B4-BE49-F238E27FC236}">
                <a16:creationId xmlns:a16="http://schemas.microsoft.com/office/drawing/2014/main" id="{8A3A2B94-4725-CDE4-71A2-EB8F6E42FFCC}"/>
              </a:ext>
            </a:extLst>
          </p:cNvPr>
          <p:cNvSpPr/>
          <p:nvPr/>
        </p:nvSpPr>
        <p:spPr>
          <a:xfrm>
            <a:off x="3901065" y="2788920"/>
            <a:ext cx="3501280" cy="1107996"/>
          </a:xfrm>
          <a:prstGeom prst="rect">
            <a:avLst/>
          </a:prstGeom>
          <a:noFill/>
        </p:spPr>
        <p:txBody>
          <a:bodyPr wrap="none">
            <a:spAutoFit/>
          </a:bodyPr>
          <a:lstStyle/>
          <a:p>
            <a:pPr algn="ctr" eaLnBrk="1" fontAlgn="auto" hangingPunct="1">
              <a:spcBef>
                <a:spcPts val="0"/>
              </a:spcBef>
              <a:spcAft>
                <a:spcPts val="0"/>
              </a:spcAft>
              <a:defRPr/>
            </a:pPr>
            <a:r>
              <a:rPr lang="en-US" sz="6600" b="1" spc="50" dirty="0">
                <a:ln w="12700" cmpd="sng">
                  <a:solidFill>
                    <a:schemeClr val="accent6">
                      <a:satMod val="120000"/>
                      <a:shade val="80000"/>
                    </a:schemeClr>
                  </a:solidFill>
                  <a:prstDash val="solid"/>
                </a:ln>
                <a:solidFill>
                  <a:schemeClr val="tx2">
                    <a:lumMod val="25000"/>
                  </a:schemeClr>
                </a:solidFill>
                <a:effectLst>
                  <a:glow rad="53100">
                    <a:schemeClr val="accent6">
                      <a:satMod val="180000"/>
                      <a:alpha val="30000"/>
                    </a:schemeClr>
                  </a:glow>
                </a:effectLst>
                <a:latin typeface="Times New Roman" panose="02020603050405020304" pitchFamily="18" charset="0"/>
                <a:cs typeface="Times New Roman" panose="02020603050405020304" pitchFamily="18" charset="0"/>
              </a:rPr>
              <a:t>Thank Q</a:t>
            </a:r>
          </a:p>
        </p:txBody>
      </p:sp>
      <p:sp>
        <p:nvSpPr>
          <p:cNvPr id="9" name="Content Placeholder 8">
            <a:extLst>
              <a:ext uri="{FF2B5EF4-FFF2-40B4-BE49-F238E27FC236}">
                <a16:creationId xmlns:a16="http://schemas.microsoft.com/office/drawing/2014/main" id="{B660BC5C-8F84-114F-B731-E615A67F517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39878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AD7BC-CD9C-4307-F4FC-F85515FF9BF5}"/>
              </a:ext>
            </a:extLst>
          </p:cNvPr>
          <p:cNvSpPr>
            <a:spLocks noGrp="1"/>
          </p:cNvSpPr>
          <p:nvPr>
            <p:ph idx="1"/>
          </p:nvPr>
        </p:nvSpPr>
        <p:spPr>
          <a:xfrm>
            <a:off x="601472" y="1957566"/>
            <a:ext cx="9332445" cy="4645977"/>
          </a:xfrm>
        </p:spPr>
        <p:txBody>
          <a:bodyPr>
            <a:normAutofit/>
          </a:bodyPr>
          <a:lstStyle/>
          <a:p>
            <a:pPr algn="just"/>
            <a:r>
              <a:rPr lang="en-US" sz="1900" dirty="0">
                <a:solidFill>
                  <a:schemeClr val="tx1"/>
                </a:solidFill>
                <a:latin typeface="Times New Roman" panose="02020603050405020304" pitchFamily="18" charset="0"/>
                <a:cs typeface="Times New Roman" panose="02020603050405020304" pitchFamily="18" charset="0"/>
              </a:rPr>
              <a:t>Our project develops a </a:t>
            </a:r>
            <a:r>
              <a:rPr lang="en-US" sz="1900" b="1" dirty="0">
                <a:solidFill>
                  <a:schemeClr val="tx1"/>
                </a:solidFill>
                <a:latin typeface="Times New Roman" panose="02020603050405020304" pitchFamily="18" charset="0"/>
                <a:cs typeface="Times New Roman" panose="02020603050405020304" pitchFamily="18" charset="0"/>
              </a:rPr>
              <a:t>Weed Detection System</a:t>
            </a:r>
            <a:r>
              <a:rPr lang="en-US" sz="1900" dirty="0">
                <a:solidFill>
                  <a:schemeClr val="tx1"/>
                </a:solidFill>
                <a:latin typeface="Times New Roman" panose="02020603050405020304" pitchFamily="18" charset="0"/>
                <a:cs typeface="Times New Roman" panose="02020603050405020304" pitchFamily="18" charset="0"/>
              </a:rPr>
              <a:t> that classifies weed species from an uploaded image using deep learning.</a:t>
            </a:r>
          </a:p>
          <a:p>
            <a:pPr algn="just"/>
            <a:r>
              <a:rPr lang="en-US" sz="1900" dirty="0">
                <a:solidFill>
                  <a:schemeClr val="tx1"/>
                </a:solidFill>
                <a:latin typeface="Times New Roman" panose="02020603050405020304" pitchFamily="18" charset="0"/>
                <a:cs typeface="Times New Roman" panose="02020603050405020304" pitchFamily="18" charset="0"/>
              </a:rPr>
              <a:t>It employs </a:t>
            </a:r>
            <a:r>
              <a:rPr lang="en-US" sz="1900" b="1" dirty="0">
                <a:solidFill>
                  <a:schemeClr val="tx1"/>
                </a:solidFill>
                <a:latin typeface="Times New Roman" panose="02020603050405020304" pitchFamily="18" charset="0"/>
                <a:cs typeface="Times New Roman" panose="02020603050405020304" pitchFamily="18" charset="0"/>
              </a:rPr>
              <a:t>transfer learning</a:t>
            </a:r>
            <a:r>
              <a:rPr lang="en-US" sz="1900" dirty="0">
                <a:solidFill>
                  <a:schemeClr val="tx1"/>
                </a:solidFill>
                <a:latin typeface="Times New Roman" panose="02020603050405020304" pitchFamily="18" charset="0"/>
                <a:cs typeface="Times New Roman" panose="02020603050405020304" pitchFamily="18" charset="0"/>
              </a:rPr>
              <a:t> with pre-trained models like </a:t>
            </a:r>
            <a:r>
              <a:rPr lang="en-US" sz="1900" b="1" dirty="0">
                <a:solidFill>
                  <a:schemeClr val="tx1"/>
                </a:solidFill>
                <a:latin typeface="Times New Roman" panose="02020603050405020304" pitchFamily="18" charset="0"/>
                <a:cs typeface="Times New Roman" panose="02020603050405020304" pitchFamily="18" charset="0"/>
              </a:rPr>
              <a:t>Inception, </a:t>
            </a:r>
            <a:r>
              <a:rPr lang="en-US" sz="1900" b="1" dirty="0" err="1">
                <a:solidFill>
                  <a:schemeClr val="tx1"/>
                </a:solidFill>
                <a:latin typeface="Times New Roman" panose="02020603050405020304" pitchFamily="18" charset="0"/>
                <a:cs typeface="Times New Roman" panose="02020603050405020304" pitchFamily="18" charset="0"/>
              </a:rPr>
              <a:t>Xception</a:t>
            </a:r>
            <a:r>
              <a:rPr lang="en-US" sz="1900" b="1" dirty="0">
                <a:solidFill>
                  <a:schemeClr val="tx1"/>
                </a:solidFill>
                <a:latin typeface="Times New Roman" panose="02020603050405020304" pitchFamily="18" charset="0"/>
                <a:cs typeface="Times New Roman" panose="02020603050405020304" pitchFamily="18" charset="0"/>
              </a:rPr>
              <a:t>, VGG16, and VGG19</a:t>
            </a:r>
            <a:r>
              <a:rPr lang="en-US" sz="1900" dirty="0">
                <a:solidFill>
                  <a:schemeClr val="tx1"/>
                </a:solidFill>
                <a:latin typeface="Times New Roman" panose="02020603050405020304" pitchFamily="18" charset="0"/>
                <a:cs typeface="Times New Roman" panose="02020603050405020304" pitchFamily="18" charset="0"/>
              </a:rPr>
              <a:t>, integrating </a:t>
            </a:r>
            <a:r>
              <a:rPr lang="en-US" sz="1900" b="1" dirty="0">
                <a:solidFill>
                  <a:schemeClr val="tx1"/>
                </a:solidFill>
                <a:latin typeface="Times New Roman" panose="02020603050405020304" pitchFamily="18" charset="0"/>
                <a:cs typeface="Times New Roman" panose="02020603050405020304" pitchFamily="18" charset="0"/>
              </a:rPr>
              <a:t>custom layers</a:t>
            </a:r>
            <a:r>
              <a:rPr lang="en-US" sz="1900" dirty="0">
                <a:solidFill>
                  <a:schemeClr val="tx1"/>
                </a:solidFill>
                <a:latin typeface="Times New Roman" panose="02020603050405020304" pitchFamily="18" charset="0"/>
                <a:cs typeface="Times New Roman" panose="02020603050405020304" pitchFamily="18" charset="0"/>
              </a:rPr>
              <a:t> for improved accuracy.</a:t>
            </a:r>
          </a:p>
          <a:p>
            <a:pPr algn="just"/>
            <a:r>
              <a:rPr lang="en-US" sz="1900" dirty="0">
                <a:solidFill>
                  <a:schemeClr val="tx1"/>
                </a:solidFill>
                <a:latin typeface="Times New Roman" panose="02020603050405020304" pitchFamily="18" charset="0"/>
                <a:cs typeface="Times New Roman" panose="02020603050405020304" pitchFamily="18" charset="0"/>
              </a:rPr>
              <a:t>A </a:t>
            </a:r>
            <a:r>
              <a:rPr lang="en-US" sz="1900" b="1" dirty="0">
                <a:solidFill>
                  <a:schemeClr val="tx1"/>
                </a:solidFill>
                <a:latin typeface="Times New Roman" panose="02020603050405020304" pitchFamily="18" charset="0"/>
                <a:cs typeface="Times New Roman" panose="02020603050405020304" pitchFamily="18" charset="0"/>
              </a:rPr>
              <a:t>Generative AI-based RAG chatbot</a:t>
            </a:r>
            <a:r>
              <a:rPr lang="en-US" sz="1900" dirty="0">
                <a:solidFill>
                  <a:schemeClr val="tx1"/>
                </a:solidFill>
                <a:latin typeface="Times New Roman" panose="02020603050405020304" pitchFamily="18" charset="0"/>
                <a:cs typeface="Times New Roman" panose="02020603050405020304" pitchFamily="18" charset="0"/>
              </a:rPr>
              <a:t> is included to assist farmers with weed-related queries, preventive measures, herbicide recommendations, and proper usage guidelines.</a:t>
            </a:r>
          </a:p>
          <a:p>
            <a:pPr algn="just"/>
            <a:r>
              <a:rPr lang="en-US" sz="1900" dirty="0">
                <a:solidFill>
                  <a:schemeClr val="tx1"/>
                </a:solidFill>
                <a:latin typeface="Times New Roman" panose="02020603050405020304" pitchFamily="18" charset="0"/>
                <a:cs typeface="Times New Roman" panose="02020603050405020304" pitchFamily="18" charset="0"/>
              </a:rPr>
              <a:t>The </a:t>
            </a:r>
            <a:r>
              <a:rPr lang="en-US" sz="1900" b="1" dirty="0">
                <a:solidFill>
                  <a:schemeClr val="tx1"/>
                </a:solidFill>
                <a:latin typeface="Times New Roman" panose="02020603050405020304" pitchFamily="18" charset="0"/>
                <a:cs typeface="Times New Roman" panose="02020603050405020304" pitchFamily="18" charset="0"/>
              </a:rPr>
              <a:t>RAG model-powered chatbot</a:t>
            </a:r>
            <a:r>
              <a:rPr lang="en-US" sz="1900" dirty="0">
                <a:solidFill>
                  <a:schemeClr val="tx1"/>
                </a:solidFill>
                <a:latin typeface="Times New Roman" panose="02020603050405020304" pitchFamily="18" charset="0"/>
                <a:cs typeface="Times New Roman" panose="02020603050405020304" pitchFamily="18" charset="0"/>
              </a:rPr>
              <a:t> retrieves the most relevant and up-to-date information from a curated knowledge base, ensuring accurate and context-aware responses.</a:t>
            </a:r>
            <a:endParaRPr lang="en-IN" sz="1900"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A40FD01B-D4B2-D671-CAE2-B8FEF0B455A6}"/>
              </a:ext>
            </a:extLst>
          </p:cNvPr>
          <p:cNvSpPr>
            <a:spLocks noGrp="1"/>
          </p:cNvSpPr>
          <p:nvPr>
            <p:ph type="title"/>
          </p:nvPr>
        </p:nvSpPr>
        <p:spPr>
          <a:xfrm>
            <a:off x="601472" y="424953"/>
            <a:ext cx="9692640" cy="845047"/>
          </a:xfrm>
        </p:spPr>
        <p:txBody>
          <a:bodyPr>
            <a:normAutofit/>
          </a:bodyPr>
          <a:lstStyle/>
          <a:p>
            <a:r>
              <a:rPr lang="en-IN" sz="3600" dirty="0">
                <a:latin typeface="Times New Roman" panose="02020603050405020304" pitchFamily="18" charset="0"/>
                <a:cs typeface="Times New Roman" panose="02020603050405020304" pitchFamily="18" charset="0"/>
              </a:rPr>
              <a:t>Abstract</a:t>
            </a:r>
          </a:p>
        </p:txBody>
      </p:sp>
      <p:cxnSp>
        <p:nvCxnSpPr>
          <p:cNvPr id="5" name="Straight Connector 4">
            <a:extLst>
              <a:ext uri="{FF2B5EF4-FFF2-40B4-BE49-F238E27FC236}">
                <a16:creationId xmlns:a16="http://schemas.microsoft.com/office/drawing/2014/main" id="{08712C1D-4210-5560-59C8-6A7C5BE2E871}"/>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9E3E14FC-7C7E-76A4-F972-AA5F69777984}"/>
              </a:ext>
            </a:extLst>
          </p:cNvPr>
          <p:cNvSpPr>
            <a:spLocks noGrp="1"/>
          </p:cNvSpPr>
          <p:nvPr>
            <p:ph type="sldNum" sz="quarter" idx="12"/>
          </p:nvPr>
        </p:nvSpPr>
        <p:spPr/>
        <p:txBody>
          <a:bodyPr>
            <a:normAutofit lnSpcReduction="10000"/>
          </a:bodyPr>
          <a:lstStyle/>
          <a:p>
            <a:fld id="{99A98606-10CC-4876-811F-5AF59FAFB594}" type="slidenum">
              <a:rPr lang="en-IN" smtClean="0"/>
              <a:t>3</a:t>
            </a:fld>
            <a:endParaRPr lang="en-IN"/>
          </a:p>
        </p:txBody>
      </p:sp>
    </p:spTree>
    <p:extLst>
      <p:ext uri="{BB962C8B-B14F-4D97-AF65-F5344CB8AC3E}">
        <p14:creationId xmlns:p14="http://schemas.microsoft.com/office/powerpoint/2010/main" val="6912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43469C-58ED-6892-F2FC-37E0972E9F96}"/>
              </a:ext>
            </a:extLst>
          </p:cNvPr>
          <p:cNvSpPr>
            <a:spLocks noGrp="1"/>
          </p:cNvSpPr>
          <p:nvPr>
            <p:ph idx="1"/>
          </p:nvPr>
        </p:nvSpPr>
        <p:spPr>
          <a:xfrm>
            <a:off x="631613" y="1608667"/>
            <a:ext cx="9217152" cy="4351337"/>
          </a:xfrm>
        </p:spPr>
        <p:txBody>
          <a:bodyPr>
            <a:normAutofit fontScale="85000" lnSpcReduction="10000"/>
          </a:bodyPr>
          <a:lstStyle/>
          <a:p>
            <a:pPr algn="just"/>
            <a:r>
              <a:rPr lang="en-US" b="1" dirty="0">
                <a:solidFill>
                  <a:schemeClr val="tx1"/>
                </a:solidFill>
                <a:latin typeface="Times New Roman" panose="02020603050405020304" pitchFamily="18" charset="0"/>
                <a:cs typeface="Times New Roman" panose="02020603050405020304" pitchFamily="18" charset="0"/>
              </a:rPr>
              <a:t>Weed Species Classification</a:t>
            </a:r>
            <a:r>
              <a:rPr lang="en-US" dirty="0">
                <a:solidFill>
                  <a:schemeClr val="tx1"/>
                </a:solidFill>
                <a:latin typeface="Times New Roman" panose="02020603050405020304" pitchFamily="18" charset="0"/>
                <a:cs typeface="Times New Roman" panose="02020603050405020304" pitchFamily="18" charset="0"/>
              </a:rPr>
              <a:t>: To develop a deep learning-based model that can accurately identify and classify different weed species from an uploaded image, aiding farmers in effective weed management.</a:t>
            </a:r>
            <a:endParaRPr lang="en-IN" dirty="0">
              <a:solidFill>
                <a:schemeClr val="tx1"/>
              </a:solidFill>
              <a:latin typeface="Times New Roman" panose="02020603050405020304" pitchFamily="18" charset="0"/>
              <a:cs typeface="Times New Roman" panose="02020603050405020304" pitchFamily="18" charset="0"/>
            </a:endParaRPr>
          </a:p>
          <a:p>
            <a:pPr algn="just"/>
            <a:r>
              <a:rPr lang="en-US" b="1" dirty="0">
                <a:solidFill>
                  <a:schemeClr val="tx1"/>
                </a:solidFill>
                <a:latin typeface="Times New Roman" panose="02020603050405020304" pitchFamily="18" charset="0"/>
                <a:cs typeface="Times New Roman" panose="02020603050405020304" pitchFamily="18" charset="0"/>
              </a:rPr>
              <a:t>Transfer Learning Implementation</a:t>
            </a:r>
            <a:r>
              <a:rPr lang="en-US" dirty="0">
                <a:solidFill>
                  <a:schemeClr val="tx1"/>
                </a:solidFill>
                <a:latin typeface="Times New Roman" panose="02020603050405020304" pitchFamily="18" charset="0"/>
                <a:cs typeface="Times New Roman" panose="02020603050405020304" pitchFamily="18" charset="0"/>
              </a:rPr>
              <a:t>: To use pre-trained models like Inception, </a:t>
            </a:r>
            <a:r>
              <a:rPr lang="en-US" dirty="0" err="1">
                <a:solidFill>
                  <a:schemeClr val="tx1"/>
                </a:solidFill>
                <a:latin typeface="Times New Roman" panose="02020603050405020304" pitchFamily="18" charset="0"/>
                <a:cs typeface="Times New Roman" panose="02020603050405020304" pitchFamily="18" charset="0"/>
              </a:rPr>
              <a:t>Xception</a:t>
            </a:r>
            <a:r>
              <a:rPr lang="en-US" dirty="0">
                <a:solidFill>
                  <a:schemeClr val="tx1"/>
                </a:solidFill>
                <a:latin typeface="Times New Roman" panose="02020603050405020304" pitchFamily="18" charset="0"/>
                <a:cs typeface="Times New Roman" panose="02020603050405020304" pitchFamily="18" charset="0"/>
              </a:rPr>
              <a:t>, VGG16, and VGG19 and enhance their performance by adding custom CNN layers, resulting in improved accuracy for weed detection.</a:t>
            </a:r>
          </a:p>
          <a:p>
            <a:pPr algn="just"/>
            <a:r>
              <a:rPr lang="en-US" b="1" dirty="0">
                <a:solidFill>
                  <a:schemeClr val="tx1"/>
                </a:solidFill>
                <a:latin typeface="Times New Roman" panose="02020603050405020304" pitchFamily="18" charset="0"/>
                <a:cs typeface="Times New Roman" panose="02020603050405020304" pitchFamily="18" charset="0"/>
              </a:rPr>
              <a:t>Optimization of Model Performance</a:t>
            </a:r>
            <a:r>
              <a:rPr lang="en-US" dirty="0">
                <a:solidFill>
                  <a:schemeClr val="tx1"/>
                </a:solidFill>
                <a:latin typeface="Times New Roman" panose="02020603050405020304" pitchFamily="18" charset="0"/>
                <a:cs typeface="Times New Roman" panose="02020603050405020304" pitchFamily="18" charset="0"/>
              </a:rPr>
              <a:t>: To explore the impact of adding CNN, LSTM, and LRCN layers, leading to the development of a high-accuracy model (96%) for detecting weeds in agricultural images.</a:t>
            </a:r>
          </a:p>
          <a:p>
            <a:pPr algn="just"/>
            <a:r>
              <a:rPr lang="en-US" b="1" dirty="0">
                <a:solidFill>
                  <a:schemeClr val="tx1"/>
                </a:solidFill>
                <a:latin typeface="Times New Roman" panose="02020603050405020304" pitchFamily="18" charset="0"/>
                <a:cs typeface="Times New Roman" panose="02020603050405020304" pitchFamily="18" charset="0"/>
              </a:rPr>
              <a:t>Generative AI-Based RAG Chatbot Integration</a:t>
            </a:r>
            <a:r>
              <a:rPr lang="en-US" dirty="0">
                <a:solidFill>
                  <a:schemeClr val="tx1"/>
                </a:solidFill>
                <a:latin typeface="Times New Roman" panose="02020603050405020304" pitchFamily="18" charset="0"/>
                <a:cs typeface="Times New Roman" panose="02020603050405020304" pitchFamily="18" charset="0"/>
              </a:rPr>
              <a:t>: To build a Generative AI-powered RAG chatbot that provides farmers with real-time assistance on various topics, including weed identification, preventive measures, herbicide recommendations, and their correct usage.</a:t>
            </a:r>
          </a:p>
          <a:p>
            <a:pPr algn="just"/>
            <a:r>
              <a:rPr lang="en-US" b="1" dirty="0">
                <a:solidFill>
                  <a:schemeClr val="tx1"/>
                </a:solidFill>
                <a:latin typeface="Times New Roman" panose="02020603050405020304" pitchFamily="18" charset="0"/>
                <a:cs typeface="Times New Roman" panose="02020603050405020304" pitchFamily="18" charset="0"/>
              </a:rPr>
              <a:t>User-Friendly Interface</a:t>
            </a:r>
            <a:r>
              <a:rPr lang="en-US" dirty="0">
                <a:solidFill>
                  <a:schemeClr val="tx1"/>
                </a:solidFill>
                <a:latin typeface="Times New Roman" panose="02020603050405020304" pitchFamily="18" charset="0"/>
                <a:cs typeface="Times New Roman" panose="02020603050405020304" pitchFamily="18" charset="0"/>
              </a:rPr>
              <a:t>: To create an intuitive, accessible system that allows farmers, even with limited technical knowledge, to easily upload images, obtain weed detection results, and get relevant agricultural guidance.</a:t>
            </a:r>
          </a:p>
        </p:txBody>
      </p:sp>
      <p:sp>
        <p:nvSpPr>
          <p:cNvPr id="4" name="Slide Number Placeholder 3">
            <a:extLst>
              <a:ext uri="{FF2B5EF4-FFF2-40B4-BE49-F238E27FC236}">
                <a16:creationId xmlns:a16="http://schemas.microsoft.com/office/drawing/2014/main" id="{F1C75A47-27AC-5187-BD24-69C2D17D668B}"/>
              </a:ext>
            </a:extLst>
          </p:cNvPr>
          <p:cNvSpPr>
            <a:spLocks noGrp="1"/>
          </p:cNvSpPr>
          <p:nvPr>
            <p:ph type="sldNum" sz="quarter" idx="12"/>
          </p:nvPr>
        </p:nvSpPr>
        <p:spPr/>
        <p:txBody>
          <a:bodyPr>
            <a:normAutofit lnSpcReduction="10000"/>
          </a:bodyPr>
          <a:lstStyle/>
          <a:p>
            <a:fld id="{99A98606-10CC-4876-811F-5AF59FAFB594}" type="slidenum">
              <a:rPr lang="en-IN" smtClean="0"/>
              <a:t>4</a:t>
            </a:fld>
            <a:endParaRPr lang="en-IN"/>
          </a:p>
        </p:txBody>
      </p:sp>
      <p:sp>
        <p:nvSpPr>
          <p:cNvPr id="5" name="Title 1">
            <a:extLst>
              <a:ext uri="{FF2B5EF4-FFF2-40B4-BE49-F238E27FC236}">
                <a16:creationId xmlns:a16="http://schemas.microsoft.com/office/drawing/2014/main" id="{C83BC89B-7718-559D-CB3A-42ACF4D4579A}"/>
              </a:ext>
            </a:extLst>
          </p:cNvPr>
          <p:cNvSpPr>
            <a:spLocks noGrp="1"/>
          </p:cNvSpPr>
          <p:nvPr>
            <p:ph type="title"/>
          </p:nvPr>
        </p:nvSpPr>
        <p:spPr>
          <a:xfrm>
            <a:off x="524787" y="346212"/>
            <a:ext cx="6739613" cy="845047"/>
          </a:xfrm>
        </p:spPr>
        <p:txBody>
          <a:bodyPr>
            <a:normAutofit/>
          </a:bodyPr>
          <a:lstStyle/>
          <a:p>
            <a:r>
              <a:rPr lang="en-IN" sz="3600" dirty="0">
                <a:latin typeface="Times New Roman" panose="02020603050405020304" pitchFamily="18" charset="0"/>
                <a:cs typeface="Times New Roman" panose="02020603050405020304" pitchFamily="18" charset="0"/>
              </a:rPr>
              <a:t>Objective of the Project</a:t>
            </a:r>
          </a:p>
        </p:txBody>
      </p:sp>
      <p:cxnSp>
        <p:nvCxnSpPr>
          <p:cNvPr id="6" name="Straight Connector 5">
            <a:extLst>
              <a:ext uri="{FF2B5EF4-FFF2-40B4-BE49-F238E27FC236}">
                <a16:creationId xmlns:a16="http://schemas.microsoft.com/office/drawing/2014/main" id="{23A18EA4-96C9-F206-C2A8-9ED720B54234}"/>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585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38FD5-E8FF-6174-599F-C1BBB15110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22A5DA-8DCE-A78E-0A75-29CC25B7C77C}"/>
              </a:ext>
            </a:extLst>
          </p:cNvPr>
          <p:cNvSpPr>
            <a:spLocks noGrp="1"/>
          </p:cNvSpPr>
          <p:nvPr>
            <p:ph idx="1"/>
          </p:nvPr>
        </p:nvSpPr>
        <p:spPr>
          <a:xfrm>
            <a:off x="631613" y="1608667"/>
            <a:ext cx="9217152" cy="4351337"/>
          </a:xfrm>
        </p:spPr>
        <p:txBody>
          <a:bodyPr>
            <a:normAutofit fontScale="92500" lnSpcReduction="20000"/>
          </a:bodyPr>
          <a:lstStyle/>
          <a:p>
            <a:pPr algn="just"/>
            <a:r>
              <a:rPr lang="en-US" b="1" dirty="0">
                <a:solidFill>
                  <a:schemeClr val="tx1"/>
                </a:solidFill>
                <a:latin typeface="Times New Roman" panose="02020603050405020304" pitchFamily="18" charset="0"/>
                <a:cs typeface="Times New Roman" panose="02020603050405020304" pitchFamily="18" charset="0"/>
              </a:rPr>
              <a:t>Weed Detection</a:t>
            </a:r>
            <a:r>
              <a:rPr lang="en-US" dirty="0">
                <a:solidFill>
                  <a:schemeClr val="tx1"/>
                </a:solidFill>
                <a:latin typeface="Times New Roman" panose="02020603050405020304" pitchFamily="18" charset="0"/>
                <a:cs typeface="Times New Roman" panose="02020603050405020304" pitchFamily="18" charset="0"/>
              </a:rPr>
              <a:t>: The system will support the identification of various weed species from images taken by farmers, making weed management more efficient and precise.</a:t>
            </a:r>
          </a:p>
          <a:p>
            <a:pPr algn="just"/>
            <a:r>
              <a:rPr lang="en-US" b="1" dirty="0">
                <a:solidFill>
                  <a:schemeClr val="tx1"/>
                </a:solidFill>
                <a:latin typeface="Times New Roman" panose="02020603050405020304" pitchFamily="18" charset="0"/>
                <a:cs typeface="Times New Roman" panose="02020603050405020304" pitchFamily="18" charset="0"/>
              </a:rPr>
              <a:t>Transfer Learning Implementation</a:t>
            </a:r>
            <a:r>
              <a:rPr lang="en-US" dirty="0">
                <a:solidFill>
                  <a:schemeClr val="tx1"/>
                </a:solidFill>
                <a:latin typeface="Times New Roman" panose="02020603050405020304" pitchFamily="18" charset="0"/>
                <a:cs typeface="Times New Roman" panose="02020603050405020304" pitchFamily="18" charset="0"/>
              </a:rPr>
              <a:t>: To use pre-trained models like Inception, </a:t>
            </a:r>
            <a:r>
              <a:rPr lang="en-US" dirty="0" err="1">
                <a:solidFill>
                  <a:schemeClr val="tx1"/>
                </a:solidFill>
                <a:latin typeface="Times New Roman" panose="02020603050405020304" pitchFamily="18" charset="0"/>
                <a:cs typeface="Times New Roman" panose="02020603050405020304" pitchFamily="18" charset="0"/>
              </a:rPr>
              <a:t>Xception</a:t>
            </a:r>
            <a:r>
              <a:rPr lang="en-US" dirty="0">
                <a:solidFill>
                  <a:schemeClr val="tx1"/>
                </a:solidFill>
                <a:latin typeface="Times New Roman" panose="02020603050405020304" pitchFamily="18" charset="0"/>
                <a:cs typeface="Times New Roman" panose="02020603050405020304" pitchFamily="18" charset="0"/>
              </a:rPr>
              <a:t>, VGG16, and VGG19 and enhance their performance by adding custom CNN layers, resulting in improved accuracy for weed detection.</a:t>
            </a:r>
          </a:p>
          <a:p>
            <a:pPr algn="just"/>
            <a:r>
              <a:rPr lang="en-US" b="1" dirty="0">
                <a:solidFill>
                  <a:schemeClr val="tx1"/>
                </a:solidFill>
                <a:latin typeface="Times New Roman" panose="02020603050405020304" pitchFamily="18" charset="0"/>
                <a:cs typeface="Times New Roman" panose="02020603050405020304" pitchFamily="18" charset="0"/>
              </a:rPr>
              <a:t>Transfer Learning Models</a:t>
            </a:r>
            <a:r>
              <a:rPr lang="en-US" dirty="0">
                <a:solidFill>
                  <a:schemeClr val="tx1"/>
                </a:solidFill>
                <a:latin typeface="Times New Roman" panose="02020603050405020304" pitchFamily="18" charset="0"/>
                <a:cs typeface="Times New Roman" panose="02020603050405020304" pitchFamily="18" charset="0"/>
              </a:rPr>
              <a:t>: The project focuses on applying multiple pre-trained deep learning models, followed by customizing them with additional layers to enhance weed detection performance. The solution will be adaptable to future model updates and improvements.</a:t>
            </a:r>
          </a:p>
          <a:p>
            <a:pPr algn="just"/>
            <a:r>
              <a:rPr lang="en-US" b="1" dirty="0">
                <a:solidFill>
                  <a:schemeClr val="tx1"/>
                </a:solidFill>
                <a:latin typeface="Times New Roman" panose="02020603050405020304" pitchFamily="18" charset="0"/>
                <a:cs typeface="Times New Roman" panose="02020603050405020304" pitchFamily="18" charset="0"/>
              </a:rPr>
              <a:t>Real-Time Assistance via Chatbot</a:t>
            </a:r>
            <a:r>
              <a:rPr lang="en-US" dirty="0">
                <a:solidFill>
                  <a:schemeClr val="tx1"/>
                </a:solidFill>
                <a:latin typeface="Times New Roman" panose="02020603050405020304" pitchFamily="18" charset="0"/>
                <a:cs typeface="Times New Roman" panose="02020603050405020304" pitchFamily="18" charset="0"/>
              </a:rPr>
              <a:t>: The chatbot will serve as an interactive, AI-driven assistant capable of answering farmers' queries related to weeds, their control, and the best practices in weed management.</a:t>
            </a:r>
            <a:endParaRPr lang="en-US" b="1" dirty="0">
              <a:solidFill>
                <a:schemeClr val="tx1"/>
              </a:solidFill>
              <a:latin typeface="Times New Roman" panose="02020603050405020304" pitchFamily="18" charset="0"/>
              <a:cs typeface="Times New Roman" panose="02020603050405020304" pitchFamily="18" charset="0"/>
            </a:endParaRPr>
          </a:p>
          <a:p>
            <a:pPr algn="just"/>
            <a:r>
              <a:rPr lang="en-US" b="1" dirty="0">
                <a:solidFill>
                  <a:schemeClr val="tx1"/>
                </a:solidFill>
                <a:latin typeface="Times New Roman" panose="02020603050405020304" pitchFamily="18" charset="0"/>
                <a:cs typeface="Times New Roman" panose="02020603050405020304" pitchFamily="18" charset="0"/>
              </a:rPr>
              <a:t>Herbicide Guidance</a:t>
            </a:r>
            <a:r>
              <a:rPr lang="en-US" dirty="0">
                <a:solidFill>
                  <a:schemeClr val="tx1"/>
                </a:solidFill>
                <a:latin typeface="Times New Roman" panose="02020603050405020304" pitchFamily="18" charset="0"/>
                <a:cs typeface="Times New Roman" panose="02020603050405020304" pitchFamily="18" charset="0"/>
              </a:rPr>
              <a:t>: The system will recommend herbicides specific to the identified weed species and provide information on their correct application, ensuring proper usage and minimizing environmental impact.</a:t>
            </a:r>
          </a:p>
        </p:txBody>
      </p:sp>
      <p:sp>
        <p:nvSpPr>
          <p:cNvPr id="4" name="Slide Number Placeholder 3">
            <a:extLst>
              <a:ext uri="{FF2B5EF4-FFF2-40B4-BE49-F238E27FC236}">
                <a16:creationId xmlns:a16="http://schemas.microsoft.com/office/drawing/2014/main" id="{90D478CC-D223-5138-E302-CF8127C29A77}"/>
              </a:ext>
            </a:extLst>
          </p:cNvPr>
          <p:cNvSpPr>
            <a:spLocks noGrp="1"/>
          </p:cNvSpPr>
          <p:nvPr>
            <p:ph type="sldNum" sz="quarter" idx="12"/>
          </p:nvPr>
        </p:nvSpPr>
        <p:spPr/>
        <p:txBody>
          <a:bodyPr>
            <a:normAutofit lnSpcReduction="10000"/>
          </a:bodyPr>
          <a:lstStyle/>
          <a:p>
            <a:fld id="{99A98606-10CC-4876-811F-5AF59FAFB594}" type="slidenum">
              <a:rPr lang="en-IN" smtClean="0"/>
              <a:t>5</a:t>
            </a:fld>
            <a:endParaRPr lang="en-IN"/>
          </a:p>
        </p:txBody>
      </p:sp>
      <p:sp>
        <p:nvSpPr>
          <p:cNvPr id="5" name="Title 1">
            <a:extLst>
              <a:ext uri="{FF2B5EF4-FFF2-40B4-BE49-F238E27FC236}">
                <a16:creationId xmlns:a16="http://schemas.microsoft.com/office/drawing/2014/main" id="{ED6125A7-A15B-0806-587F-5AC93402F745}"/>
              </a:ext>
            </a:extLst>
          </p:cNvPr>
          <p:cNvSpPr>
            <a:spLocks noGrp="1"/>
          </p:cNvSpPr>
          <p:nvPr>
            <p:ph type="title"/>
          </p:nvPr>
        </p:nvSpPr>
        <p:spPr>
          <a:xfrm>
            <a:off x="524787" y="346212"/>
            <a:ext cx="6739613" cy="845047"/>
          </a:xfrm>
        </p:spPr>
        <p:txBody>
          <a:bodyPr>
            <a:normAutofit/>
          </a:bodyPr>
          <a:lstStyle/>
          <a:p>
            <a:r>
              <a:rPr lang="en-IN" sz="3600" dirty="0">
                <a:latin typeface="Times New Roman" panose="02020603050405020304" pitchFamily="18" charset="0"/>
                <a:cs typeface="Times New Roman" panose="02020603050405020304" pitchFamily="18" charset="0"/>
              </a:rPr>
              <a:t>Scope of the Project</a:t>
            </a:r>
          </a:p>
        </p:txBody>
      </p:sp>
      <p:cxnSp>
        <p:nvCxnSpPr>
          <p:cNvPr id="6" name="Straight Connector 5">
            <a:extLst>
              <a:ext uri="{FF2B5EF4-FFF2-40B4-BE49-F238E27FC236}">
                <a16:creationId xmlns:a16="http://schemas.microsoft.com/office/drawing/2014/main" id="{CEBCA4BF-72E5-5C44-7875-0598FD3A3F30}"/>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0557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6AE3C-8F72-3CB5-C37A-E183BAC4C320}"/>
              </a:ext>
            </a:extLst>
          </p:cNvPr>
          <p:cNvSpPr>
            <a:spLocks noGrp="1"/>
          </p:cNvSpPr>
          <p:nvPr>
            <p:ph idx="1"/>
          </p:nvPr>
        </p:nvSpPr>
        <p:spPr>
          <a:xfrm>
            <a:off x="524787" y="1506060"/>
            <a:ext cx="10541146" cy="4351337"/>
          </a:xfrm>
        </p:spPr>
        <p:txBody>
          <a:bodyPr>
            <a:normAutofit fontScale="92500" lnSpcReduction="20000"/>
          </a:bodyPr>
          <a:lstStyle/>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a:solidFill>
                  <a:schemeClr val="tx1"/>
                </a:solidFill>
                <a:latin typeface="Times New Roman" panose="02020603050405020304" pitchFamily="18" charset="0"/>
                <a:cs typeface="Times New Roman" panose="02020603050405020304" pitchFamily="18" charset="0"/>
              </a:rPr>
              <a:t>Weeds pose a significant challenge to agricultural productivity by competing with crops for essential resources such as nutrients, water, and sunlight. Traditional weed management techniques, including manual weeding and chemical herbicides, are labor-intensive, time-consuming, and often environmentally harmful. Existing automated weed classification models lack accuracy and adaptability across different field conditions, while advisory systems provide only static, pre-programmed responses.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To address these issues, this project aims to develop an AI-driven Weed Classification and Advisory System using hybrid deep learning models (VGG16, VGG19, DenseNet201, </a:t>
            </a:r>
            <a:r>
              <a:rPr lang="en-US" dirty="0" err="1">
                <a:solidFill>
                  <a:schemeClr val="tx1"/>
                </a:solidFill>
                <a:latin typeface="Times New Roman" panose="02020603050405020304" pitchFamily="18" charset="0"/>
                <a:cs typeface="Times New Roman" panose="02020603050405020304" pitchFamily="18" charset="0"/>
              </a:rPr>
              <a:t>Xception</a:t>
            </a:r>
            <a:r>
              <a:rPr lang="en-US" dirty="0">
                <a:solidFill>
                  <a:schemeClr val="tx1"/>
                </a:solidFill>
                <a:latin typeface="Times New Roman" panose="02020603050405020304" pitchFamily="18" charset="0"/>
                <a:cs typeface="Times New Roman" panose="02020603050405020304" pitchFamily="18" charset="0"/>
              </a:rPr>
              <a:t>) enhanced with CNN, LSTM, and LRNN layers for improved accuracy in weed identification. Additionally, a Retrieval-Augmented Generation (RAG)-based chatbot will provide real-time insights on the impact of specific weeds, preventive measures, and appropriate herbicide application, thereby assisting farmers in making informed decisions.  </a:t>
            </a:r>
          </a:p>
          <a:p>
            <a:pPr marL="0" indent="0" algn="just">
              <a:buNone/>
            </a:pPr>
            <a:r>
              <a:rPr lang="en-US" dirty="0">
                <a:solidFill>
                  <a:schemeClr val="tx1"/>
                </a:solidFill>
                <a:latin typeface="Times New Roman" panose="02020603050405020304" pitchFamily="18" charset="0"/>
                <a:cs typeface="Times New Roman" panose="02020603050405020304" pitchFamily="18" charset="0"/>
              </a:rPr>
              <a:t>This integrated approach enhances precision agriculture by offering real-time weed detection, advisory services, and sustainable weed control strategies, reducing manual efforts and promoting eco-friendly farming practices.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9DA509C-0AE2-43BD-BE15-EB05D2ABA2C7}"/>
              </a:ext>
            </a:extLst>
          </p:cNvPr>
          <p:cNvSpPr>
            <a:spLocks noGrp="1"/>
          </p:cNvSpPr>
          <p:nvPr>
            <p:ph type="sldNum" sz="quarter" idx="12"/>
          </p:nvPr>
        </p:nvSpPr>
        <p:spPr/>
        <p:txBody>
          <a:bodyPr>
            <a:normAutofit lnSpcReduction="10000"/>
          </a:bodyPr>
          <a:lstStyle/>
          <a:p>
            <a:fld id="{99A98606-10CC-4876-811F-5AF59FAFB594}" type="slidenum">
              <a:rPr lang="en-IN" smtClean="0"/>
              <a:t>6</a:t>
            </a:fld>
            <a:endParaRPr lang="en-IN"/>
          </a:p>
        </p:txBody>
      </p:sp>
      <p:sp>
        <p:nvSpPr>
          <p:cNvPr id="5" name="Title 1">
            <a:extLst>
              <a:ext uri="{FF2B5EF4-FFF2-40B4-BE49-F238E27FC236}">
                <a16:creationId xmlns:a16="http://schemas.microsoft.com/office/drawing/2014/main" id="{AEDD35B1-7DE8-2C3E-4F43-79CEA49DA131}"/>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Problem Statement</a:t>
            </a:r>
          </a:p>
        </p:txBody>
      </p:sp>
      <p:cxnSp>
        <p:nvCxnSpPr>
          <p:cNvPr id="6" name="Straight Connector 5">
            <a:extLst>
              <a:ext uri="{FF2B5EF4-FFF2-40B4-BE49-F238E27FC236}">
                <a16:creationId xmlns:a16="http://schemas.microsoft.com/office/drawing/2014/main" id="{D20F0905-81BA-856D-C0E8-D96D42579B05}"/>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389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768CE-6D82-94FF-1AD6-838621696E1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C3411-94EC-39B6-930D-CE6E4BEBFCED}"/>
              </a:ext>
            </a:extLst>
          </p:cNvPr>
          <p:cNvSpPr>
            <a:spLocks noGrp="1"/>
          </p:cNvSpPr>
          <p:nvPr>
            <p:ph idx="1"/>
          </p:nvPr>
        </p:nvSpPr>
        <p:spPr>
          <a:xfrm>
            <a:off x="524787" y="1315404"/>
            <a:ext cx="10524213" cy="5043058"/>
          </a:xfrm>
        </p:spPr>
        <p:txBody>
          <a:bodyPr>
            <a:noAutofit/>
          </a:bodyPr>
          <a:lstStyle/>
          <a:p>
            <a:pPr marL="0" indent="0" algn="just">
              <a:buNone/>
            </a:pPr>
            <a:r>
              <a:rPr lang="en-US" sz="1800" b="1" dirty="0">
                <a:solidFill>
                  <a:schemeClr val="tx1"/>
                </a:solidFill>
                <a:latin typeface="Times New Roman" panose="02020603050405020304" pitchFamily="18" charset="0"/>
                <a:cs typeface="Times New Roman" panose="02020603050405020304" pitchFamily="18" charset="0"/>
              </a:rPr>
              <a:t>1. Transfer Learning</a:t>
            </a:r>
          </a:p>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 technique where a pre-trained deep learning model (trained on a large dataset like ImageNet) is adapted to a new task with minimal retraining.</a:t>
            </a:r>
          </a:p>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Used in our project with </a:t>
            </a:r>
            <a:r>
              <a:rPr lang="en-US" sz="1800" b="1" dirty="0">
                <a:solidFill>
                  <a:schemeClr val="tx1"/>
                </a:solidFill>
                <a:latin typeface="Times New Roman" panose="02020603050405020304" pitchFamily="18" charset="0"/>
                <a:cs typeface="Times New Roman" panose="02020603050405020304" pitchFamily="18" charset="0"/>
              </a:rPr>
              <a:t>VGG16, VGG19, DenseNet201, and </a:t>
            </a:r>
            <a:r>
              <a:rPr lang="en-US" sz="1800" b="1" dirty="0" err="1">
                <a:solidFill>
                  <a:schemeClr val="tx1"/>
                </a:solidFill>
                <a:latin typeface="Times New Roman" panose="02020603050405020304" pitchFamily="18" charset="0"/>
                <a:cs typeface="Times New Roman" panose="02020603050405020304" pitchFamily="18" charset="0"/>
              </a:rPr>
              <a:t>Xception</a:t>
            </a:r>
            <a:r>
              <a:rPr lang="en-US" sz="1800" dirty="0">
                <a:solidFill>
                  <a:schemeClr val="tx1"/>
                </a:solidFill>
                <a:latin typeface="Times New Roman" panose="02020603050405020304" pitchFamily="18" charset="0"/>
                <a:cs typeface="Times New Roman" panose="02020603050405020304" pitchFamily="18" charset="0"/>
              </a:rPr>
              <a:t> to improve weed classification accuracy.</a:t>
            </a:r>
          </a:p>
          <a:p>
            <a:pPr marL="0" indent="0" algn="just">
              <a:buNone/>
            </a:pPr>
            <a:r>
              <a:rPr lang="en-US" sz="1800" b="1" dirty="0">
                <a:solidFill>
                  <a:schemeClr val="tx1"/>
                </a:solidFill>
                <a:latin typeface="Times New Roman" panose="02020603050405020304" pitchFamily="18" charset="0"/>
                <a:cs typeface="Times New Roman" panose="02020603050405020304" pitchFamily="18" charset="0"/>
              </a:rPr>
              <a:t>2. Convolutional Neural Networks (CNNs)</a:t>
            </a:r>
          </a:p>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 specialized deep learning model designed for image recognition and classification.</a:t>
            </a:r>
          </a:p>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Uses convolutional layers to detect spatial features like edges, textures, and patterns in images.</a:t>
            </a:r>
          </a:p>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Our project enhances CNN-based models with additional layers for better classification.</a:t>
            </a:r>
          </a:p>
          <a:p>
            <a:pPr marL="0" indent="0" algn="just">
              <a:buNone/>
            </a:pPr>
            <a:r>
              <a:rPr lang="en-US" sz="1800" b="1" dirty="0">
                <a:solidFill>
                  <a:schemeClr val="tx1"/>
                </a:solidFill>
                <a:latin typeface="Times New Roman" panose="02020603050405020304" pitchFamily="18" charset="0"/>
                <a:cs typeface="Times New Roman" panose="02020603050405020304" pitchFamily="18" charset="0"/>
              </a:rPr>
              <a:t>3. Long Short-Term Memory (LSTM)</a:t>
            </a:r>
          </a:p>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 type of </a:t>
            </a:r>
            <a:r>
              <a:rPr lang="en-US" sz="1800" b="1" dirty="0">
                <a:solidFill>
                  <a:schemeClr val="tx1"/>
                </a:solidFill>
                <a:latin typeface="Times New Roman" panose="02020603050405020304" pitchFamily="18" charset="0"/>
                <a:cs typeface="Times New Roman" panose="02020603050405020304" pitchFamily="18" charset="0"/>
              </a:rPr>
              <a:t>Recurrent Neural Network (RNN)</a:t>
            </a:r>
            <a:r>
              <a:rPr lang="en-US" sz="1800" dirty="0">
                <a:solidFill>
                  <a:schemeClr val="tx1"/>
                </a:solidFill>
                <a:latin typeface="Times New Roman" panose="02020603050405020304" pitchFamily="18" charset="0"/>
                <a:cs typeface="Times New Roman" panose="02020603050405020304" pitchFamily="18" charset="0"/>
              </a:rPr>
              <a:t> that can learn sequential dependencies over time.</a:t>
            </a:r>
          </a:p>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Used in our project to analyze </a:t>
            </a:r>
            <a:r>
              <a:rPr lang="en-US" sz="1800" b="1" dirty="0">
                <a:solidFill>
                  <a:schemeClr val="tx1"/>
                </a:solidFill>
                <a:latin typeface="Times New Roman" panose="02020603050405020304" pitchFamily="18" charset="0"/>
                <a:cs typeface="Times New Roman" panose="02020603050405020304" pitchFamily="18" charset="0"/>
              </a:rPr>
              <a:t>patterns in weed images</a:t>
            </a:r>
            <a:r>
              <a:rPr lang="en-US" sz="1800" dirty="0">
                <a:solidFill>
                  <a:schemeClr val="tx1"/>
                </a:solidFill>
                <a:latin typeface="Times New Roman" panose="02020603050405020304" pitchFamily="18" charset="0"/>
                <a:cs typeface="Times New Roman" panose="02020603050405020304" pitchFamily="18" charset="0"/>
              </a:rPr>
              <a:t>, improving classification by considering spatial and temporal features.</a:t>
            </a:r>
          </a:p>
          <a:p>
            <a:pPr marL="0" indent="0" algn="just">
              <a:buNone/>
            </a:pP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8A292BC-893E-9D9F-CA57-426145D4E8CF}"/>
              </a:ext>
            </a:extLst>
          </p:cNvPr>
          <p:cNvSpPr>
            <a:spLocks noGrp="1"/>
          </p:cNvSpPr>
          <p:nvPr>
            <p:ph type="sldNum" sz="quarter" idx="12"/>
          </p:nvPr>
        </p:nvSpPr>
        <p:spPr/>
        <p:txBody>
          <a:bodyPr>
            <a:normAutofit lnSpcReduction="10000"/>
          </a:bodyPr>
          <a:lstStyle/>
          <a:p>
            <a:fld id="{99A98606-10CC-4876-811F-5AF59FAFB594}" type="slidenum">
              <a:rPr lang="en-IN" smtClean="0"/>
              <a:t>7</a:t>
            </a:fld>
            <a:endParaRPr lang="en-IN"/>
          </a:p>
        </p:txBody>
      </p:sp>
      <p:sp>
        <p:nvSpPr>
          <p:cNvPr id="5" name="Title 1">
            <a:extLst>
              <a:ext uri="{FF2B5EF4-FFF2-40B4-BE49-F238E27FC236}">
                <a16:creationId xmlns:a16="http://schemas.microsoft.com/office/drawing/2014/main" id="{5BDC63E1-D93D-635F-BE83-0E59DB32A111}"/>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Basic Concepts</a:t>
            </a:r>
          </a:p>
        </p:txBody>
      </p:sp>
      <p:cxnSp>
        <p:nvCxnSpPr>
          <p:cNvPr id="6" name="Straight Connector 5">
            <a:extLst>
              <a:ext uri="{FF2B5EF4-FFF2-40B4-BE49-F238E27FC236}">
                <a16:creationId xmlns:a16="http://schemas.microsoft.com/office/drawing/2014/main" id="{35C907CA-1AEE-B663-9C4E-D8D3B9F46FBF}"/>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882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0964-4DAA-EEA1-3FC5-9C32DBC7DF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8E4B8-6264-FEE1-3F5B-E7E30F755BE1}"/>
              </a:ext>
            </a:extLst>
          </p:cNvPr>
          <p:cNvSpPr>
            <a:spLocks noGrp="1"/>
          </p:cNvSpPr>
          <p:nvPr>
            <p:ph idx="1"/>
          </p:nvPr>
        </p:nvSpPr>
        <p:spPr>
          <a:xfrm>
            <a:off x="524787" y="1315404"/>
            <a:ext cx="10768053" cy="5043058"/>
          </a:xfrm>
        </p:spPr>
        <p:txBody>
          <a:bodyPr>
            <a:normAutofit/>
          </a:bodyPr>
          <a:lstStyle/>
          <a:p>
            <a:pPr marL="0" indent="0" algn="just">
              <a:buNone/>
            </a:pPr>
            <a:r>
              <a:rPr lang="en-US" sz="1800" b="1" dirty="0">
                <a:solidFill>
                  <a:schemeClr val="tx1"/>
                </a:solidFill>
                <a:latin typeface="Times New Roman" panose="02020603050405020304" pitchFamily="18" charset="0"/>
                <a:cs typeface="Times New Roman" panose="02020603050405020304" pitchFamily="18" charset="0"/>
              </a:rPr>
              <a:t>4. Lightweight Recurrent Neural Networks (LRNNs)</a:t>
            </a:r>
          </a:p>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 simplified version of traditional RNNs designed to be more computationally efficient.</a:t>
            </a:r>
          </a:p>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Helps in maintaining model efficiency while preserving important sequential information.</a:t>
            </a:r>
          </a:p>
          <a:p>
            <a:pPr marL="0" indent="0" algn="just">
              <a:buNone/>
            </a:pPr>
            <a:r>
              <a:rPr lang="en-US" sz="1800" b="1" dirty="0">
                <a:solidFill>
                  <a:schemeClr val="tx1"/>
                </a:solidFill>
                <a:latin typeface="Times New Roman" panose="02020603050405020304" pitchFamily="18" charset="0"/>
                <a:cs typeface="Times New Roman" panose="02020603050405020304" pitchFamily="18" charset="0"/>
              </a:rPr>
              <a:t>5. Retrieval-Augmented Generation (RAG) Model</a:t>
            </a:r>
          </a:p>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 combination of </a:t>
            </a:r>
            <a:r>
              <a:rPr lang="en-US" sz="1800" b="1" dirty="0">
                <a:solidFill>
                  <a:schemeClr val="tx1"/>
                </a:solidFill>
                <a:latin typeface="Times New Roman" panose="02020603050405020304" pitchFamily="18" charset="0"/>
                <a:cs typeface="Times New Roman" panose="02020603050405020304" pitchFamily="18" charset="0"/>
              </a:rPr>
              <a:t>retrieval-based</a:t>
            </a:r>
            <a:r>
              <a:rPr lang="en-US" sz="1800" dirty="0">
                <a:solidFill>
                  <a:schemeClr val="tx1"/>
                </a:solidFill>
                <a:latin typeface="Times New Roman" panose="02020603050405020304" pitchFamily="18" charset="0"/>
                <a:cs typeface="Times New Roman" panose="02020603050405020304" pitchFamily="18" charset="0"/>
              </a:rPr>
              <a:t> and </a:t>
            </a:r>
            <a:r>
              <a:rPr lang="en-US" sz="1800" b="1" dirty="0">
                <a:solidFill>
                  <a:schemeClr val="tx1"/>
                </a:solidFill>
                <a:latin typeface="Times New Roman" panose="02020603050405020304" pitchFamily="18" charset="0"/>
                <a:cs typeface="Times New Roman" panose="02020603050405020304" pitchFamily="18" charset="0"/>
              </a:rPr>
              <a:t>generative AI</a:t>
            </a:r>
            <a:r>
              <a:rPr lang="en-US" sz="1800" dirty="0">
                <a:solidFill>
                  <a:schemeClr val="tx1"/>
                </a:solidFill>
                <a:latin typeface="Times New Roman" panose="02020603050405020304" pitchFamily="18" charset="0"/>
                <a:cs typeface="Times New Roman" panose="02020603050405020304" pitchFamily="18" charset="0"/>
              </a:rPr>
              <a:t> techniques.</a:t>
            </a:r>
          </a:p>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Retrieves relevant information from a knowledge base and generates human-like responses.</a:t>
            </a:r>
          </a:p>
          <a:p>
            <a:pPr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Used in our chatbot to provide real-time </a:t>
            </a:r>
            <a:r>
              <a:rPr lang="en-US" sz="1800" b="1" dirty="0">
                <a:solidFill>
                  <a:schemeClr val="tx1"/>
                </a:solidFill>
                <a:latin typeface="Times New Roman" panose="02020603050405020304" pitchFamily="18" charset="0"/>
                <a:cs typeface="Times New Roman" panose="02020603050405020304" pitchFamily="18" charset="0"/>
              </a:rPr>
              <a:t>weed impact analysis, prevention strategies, and herbicide recommendations</a:t>
            </a:r>
            <a:r>
              <a:rPr lang="en-US" sz="18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67678D53-7578-3449-6ABA-0DAB2F59363A}"/>
              </a:ext>
            </a:extLst>
          </p:cNvPr>
          <p:cNvSpPr>
            <a:spLocks noGrp="1"/>
          </p:cNvSpPr>
          <p:nvPr>
            <p:ph type="sldNum" sz="quarter" idx="12"/>
          </p:nvPr>
        </p:nvSpPr>
        <p:spPr/>
        <p:txBody>
          <a:bodyPr>
            <a:normAutofit lnSpcReduction="10000"/>
          </a:bodyPr>
          <a:lstStyle/>
          <a:p>
            <a:fld id="{99A98606-10CC-4876-811F-5AF59FAFB594}" type="slidenum">
              <a:rPr lang="en-IN" smtClean="0"/>
              <a:t>8</a:t>
            </a:fld>
            <a:endParaRPr lang="en-IN"/>
          </a:p>
        </p:txBody>
      </p:sp>
      <p:sp>
        <p:nvSpPr>
          <p:cNvPr id="5" name="Title 1">
            <a:extLst>
              <a:ext uri="{FF2B5EF4-FFF2-40B4-BE49-F238E27FC236}">
                <a16:creationId xmlns:a16="http://schemas.microsoft.com/office/drawing/2014/main" id="{83AA419E-4915-7E6D-C871-CE1DB923B389}"/>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Basic Concepts</a:t>
            </a:r>
          </a:p>
        </p:txBody>
      </p:sp>
      <p:cxnSp>
        <p:nvCxnSpPr>
          <p:cNvPr id="6" name="Straight Connector 5">
            <a:extLst>
              <a:ext uri="{FF2B5EF4-FFF2-40B4-BE49-F238E27FC236}">
                <a16:creationId xmlns:a16="http://schemas.microsoft.com/office/drawing/2014/main" id="{D91FE54C-6E19-9758-CA4E-0E526F37F89D}"/>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93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DE1E4-2BE8-EEE8-6067-21357BB80A1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7F8A1B-12FB-A0FE-3867-E03470C4F38E}"/>
              </a:ext>
            </a:extLst>
          </p:cNvPr>
          <p:cNvSpPr>
            <a:spLocks noGrp="1"/>
          </p:cNvSpPr>
          <p:nvPr>
            <p:ph type="sldNum" sz="quarter" idx="12"/>
          </p:nvPr>
        </p:nvSpPr>
        <p:spPr/>
        <p:txBody>
          <a:bodyPr>
            <a:normAutofit lnSpcReduction="10000"/>
          </a:bodyPr>
          <a:lstStyle/>
          <a:p>
            <a:fld id="{99A98606-10CC-4876-811F-5AF59FAFB594}" type="slidenum">
              <a:rPr lang="en-IN" smtClean="0"/>
              <a:t>9</a:t>
            </a:fld>
            <a:endParaRPr lang="en-IN"/>
          </a:p>
        </p:txBody>
      </p:sp>
      <p:sp>
        <p:nvSpPr>
          <p:cNvPr id="5" name="Title 1">
            <a:extLst>
              <a:ext uri="{FF2B5EF4-FFF2-40B4-BE49-F238E27FC236}">
                <a16:creationId xmlns:a16="http://schemas.microsoft.com/office/drawing/2014/main" id="{B482EA26-0E6B-0CA6-B34B-C68A8045AE98}"/>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Literature Survey</a:t>
            </a:r>
          </a:p>
        </p:txBody>
      </p:sp>
      <p:cxnSp>
        <p:nvCxnSpPr>
          <p:cNvPr id="6" name="Straight Connector 5">
            <a:extLst>
              <a:ext uri="{FF2B5EF4-FFF2-40B4-BE49-F238E27FC236}">
                <a16:creationId xmlns:a16="http://schemas.microsoft.com/office/drawing/2014/main" id="{D6E9671A-2D0E-A973-798B-CC66DCFAD4C5}"/>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51D7C36C-9929-67B0-81CC-7A8572A4BF06}"/>
              </a:ext>
            </a:extLst>
          </p:cNvPr>
          <p:cNvGraphicFramePr>
            <a:graphicFrameLocks noGrp="1"/>
          </p:cNvGraphicFramePr>
          <p:nvPr>
            <p:extLst>
              <p:ext uri="{D42A27DB-BD31-4B8C-83A1-F6EECF244321}">
                <p14:modId xmlns:p14="http://schemas.microsoft.com/office/powerpoint/2010/main" val="3898186322"/>
              </p:ext>
            </p:extLst>
          </p:nvPr>
        </p:nvGraphicFramePr>
        <p:xfrm>
          <a:off x="610130" y="1253067"/>
          <a:ext cx="10438870" cy="5394960"/>
        </p:xfrm>
        <a:graphic>
          <a:graphicData uri="http://schemas.openxmlformats.org/drawingml/2006/table">
            <a:tbl>
              <a:tblPr firstRow="1" bandRow="1">
                <a:tableStyleId>{5C22544A-7EE6-4342-B048-85BDC9FD1C3A}</a:tableStyleId>
              </a:tblPr>
              <a:tblGrid>
                <a:gridCol w="2195153">
                  <a:extLst>
                    <a:ext uri="{9D8B030D-6E8A-4147-A177-3AD203B41FA5}">
                      <a16:colId xmlns:a16="http://schemas.microsoft.com/office/drawing/2014/main" val="4186843268"/>
                    </a:ext>
                  </a:extLst>
                </a:gridCol>
                <a:gridCol w="1281119">
                  <a:extLst>
                    <a:ext uri="{9D8B030D-6E8A-4147-A177-3AD203B41FA5}">
                      <a16:colId xmlns:a16="http://schemas.microsoft.com/office/drawing/2014/main" val="2389364425"/>
                    </a:ext>
                  </a:extLst>
                </a:gridCol>
                <a:gridCol w="1123299">
                  <a:extLst>
                    <a:ext uri="{9D8B030D-6E8A-4147-A177-3AD203B41FA5}">
                      <a16:colId xmlns:a16="http://schemas.microsoft.com/office/drawing/2014/main" val="4161117509"/>
                    </a:ext>
                  </a:extLst>
                </a:gridCol>
                <a:gridCol w="5839299">
                  <a:extLst>
                    <a:ext uri="{9D8B030D-6E8A-4147-A177-3AD203B41FA5}">
                      <a16:colId xmlns:a16="http://schemas.microsoft.com/office/drawing/2014/main" val="930790474"/>
                    </a:ext>
                  </a:extLst>
                </a:gridCol>
              </a:tblGrid>
              <a:tr h="570540">
                <a:tc>
                  <a:txBody>
                    <a:bodyPr/>
                    <a:lstStyle/>
                    <a:p>
                      <a:pPr algn="l"/>
                      <a:r>
                        <a:rPr lang="en-US" sz="1600" dirty="0">
                          <a:latin typeface="Times New Roman" panose="02020603050405020304" pitchFamily="18" charset="0"/>
                          <a:cs typeface="Times New Roman" panose="02020603050405020304" pitchFamily="18" charset="0"/>
                        </a:rPr>
                        <a:t>Title</a:t>
                      </a:r>
                      <a:endParaRPr lang="en-IN" sz="1600" dirty="0">
                        <a:latin typeface="Times New Roman" panose="02020603050405020304" pitchFamily="18" charset="0"/>
                        <a:cs typeface="Times New Roman" panose="02020603050405020304" pitchFamily="18" charset="0"/>
                      </a:endParaRPr>
                    </a:p>
                  </a:txBody>
                  <a:tcPr>
                    <a:solidFill>
                      <a:schemeClr val="tx1"/>
                    </a:solidFill>
                  </a:tcPr>
                </a:tc>
                <a:tc>
                  <a:txBody>
                    <a:bodyPr/>
                    <a:lstStyle/>
                    <a:p>
                      <a:pPr algn="l"/>
                      <a:r>
                        <a:rPr lang="en-US" sz="1600" dirty="0">
                          <a:latin typeface="Times New Roman" panose="02020603050405020304" pitchFamily="18" charset="0"/>
                          <a:cs typeface="Times New Roman" panose="02020603050405020304" pitchFamily="18" charset="0"/>
                        </a:rPr>
                        <a:t>Author</a:t>
                      </a:r>
                      <a:endParaRPr lang="en-IN" sz="1600" dirty="0">
                        <a:latin typeface="Times New Roman" panose="02020603050405020304" pitchFamily="18" charset="0"/>
                        <a:cs typeface="Times New Roman" panose="02020603050405020304" pitchFamily="18" charset="0"/>
                      </a:endParaRPr>
                    </a:p>
                  </a:txBody>
                  <a:tcPr>
                    <a:solidFill>
                      <a:schemeClr val="tx1"/>
                    </a:solidFill>
                  </a:tcPr>
                </a:tc>
                <a:tc>
                  <a:txBody>
                    <a:bodyPr/>
                    <a:lstStyle/>
                    <a:p>
                      <a:pPr algn="l"/>
                      <a:r>
                        <a:rPr lang="en-US" sz="1600" dirty="0">
                          <a:latin typeface="Times New Roman" panose="02020603050405020304" pitchFamily="18" charset="0"/>
                          <a:cs typeface="Times New Roman" panose="02020603050405020304" pitchFamily="18" charset="0"/>
                        </a:rPr>
                        <a:t>Year of Publication</a:t>
                      </a:r>
                      <a:endParaRPr lang="en-IN" sz="1600" dirty="0">
                        <a:latin typeface="Times New Roman" panose="02020603050405020304" pitchFamily="18" charset="0"/>
                        <a:cs typeface="Times New Roman" panose="02020603050405020304" pitchFamily="18" charset="0"/>
                      </a:endParaRPr>
                    </a:p>
                  </a:txBody>
                  <a:tcPr>
                    <a:solidFill>
                      <a:schemeClr val="tx1"/>
                    </a:solidFill>
                  </a:tcPr>
                </a:tc>
                <a:tc>
                  <a:txBody>
                    <a:bodyPr/>
                    <a:lstStyle/>
                    <a:p>
                      <a:pPr algn="l"/>
                      <a:r>
                        <a:rPr lang="en-US" sz="1600" dirty="0">
                          <a:latin typeface="Times New Roman" panose="02020603050405020304" pitchFamily="18" charset="0"/>
                          <a:cs typeface="Times New Roman" panose="02020603050405020304" pitchFamily="18" charset="0"/>
                        </a:rPr>
                        <a:t>Limitations</a:t>
                      </a:r>
                      <a:endParaRPr lang="en-IN" sz="1600" dirty="0">
                        <a:latin typeface="Times New Roman" panose="02020603050405020304" pitchFamily="18" charset="0"/>
                        <a:cs typeface="Times New Roman" panose="02020603050405020304" pitchFamily="18" charset="0"/>
                      </a:endParaRPr>
                    </a:p>
                  </a:txBody>
                  <a:tcPr>
                    <a:solidFill>
                      <a:schemeClr val="tx1"/>
                    </a:solidFill>
                  </a:tcPr>
                </a:tc>
                <a:extLst>
                  <a:ext uri="{0D108BD9-81ED-4DB2-BD59-A6C34878D82A}">
                    <a16:rowId xmlns:a16="http://schemas.microsoft.com/office/drawing/2014/main" val="3282639598"/>
                  </a:ext>
                </a:extLst>
              </a:tr>
              <a:tr h="1960901">
                <a:tc>
                  <a:txBody>
                    <a:bodyPr/>
                    <a:lstStyle/>
                    <a:p>
                      <a:pPr algn="l"/>
                      <a:r>
                        <a:rPr lang="en-US" sz="1600" dirty="0">
                          <a:latin typeface="Times New Roman" panose="02020603050405020304" pitchFamily="18" charset="0"/>
                          <a:cs typeface="Times New Roman" panose="02020603050405020304" pitchFamily="18" charset="0"/>
                        </a:rPr>
                        <a:t>CNN and LSTM Hybrid Model for Weed Identification</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fi-FI" sz="1600" dirty="0">
                          <a:latin typeface="Times New Roman" panose="02020603050405020304" pitchFamily="18" charset="0"/>
                          <a:cs typeface="Times New Roman" panose="02020603050405020304" pitchFamily="18" charset="0"/>
                        </a:rPr>
                        <a:t>Mahajan, Kumar and Gupta</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2022</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The study by Mahajan et al. (2022) introduces a CNN-LSTM hybrid model for weed identification, but it has some limitations. The model is computationally complex, requiring significant resources for training and inference, making deployment on low-power devices challenging. It is also prone to overfitting, especially with small or imbalanced datasets, affecting generalization. Additionally, achieving real-time weed detection may be difficult without high-performance hardware and extensive labeled datasets.</a:t>
                      </a:r>
                    </a:p>
                  </a:txBody>
                  <a:tcPr/>
                </a:tc>
                <a:extLst>
                  <a:ext uri="{0D108BD9-81ED-4DB2-BD59-A6C34878D82A}">
                    <a16:rowId xmlns:a16="http://schemas.microsoft.com/office/drawing/2014/main" val="1693920382"/>
                  </a:ext>
                </a:extLst>
              </a:tr>
              <a:tr h="2429176">
                <a:tc>
                  <a:txBody>
                    <a:bodyPr/>
                    <a:lstStyle/>
                    <a:p>
                      <a:pPr algn="l"/>
                      <a:r>
                        <a:rPr lang="en-US" sz="1600" dirty="0">
                          <a:latin typeface="Times New Roman" panose="02020603050405020304" pitchFamily="18" charset="0"/>
                          <a:cs typeface="Times New Roman" panose="02020603050405020304" pitchFamily="18" charset="0"/>
                        </a:rPr>
                        <a:t>Deep Learning Approaches for Weed Detection in Grasslands: A CNN-Based Approach</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dirty="0">
                          <a:latin typeface="Times New Roman" panose="02020603050405020304" pitchFamily="18" charset="0"/>
                          <a:cs typeface="Times New Roman" panose="02020603050405020304" pitchFamily="18" charset="0"/>
                        </a:rPr>
                        <a:t>Mortensen</a:t>
                      </a:r>
                    </a:p>
                  </a:txBody>
                  <a:tcPr/>
                </a:tc>
                <a:tc>
                  <a:txBody>
                    <a:bodyPr/>
                    <a:lstStyle/>
                    <a:p>
                      <a:pPr algn="just"/>
                      <a:r>
                        <a:rPr lang="en-US" sz="1600" dirty="0">
                          <a:latin typeface="Times New Roman" panose="02020603050405020304" pitchFamily="18" charset="0"/>
                          <a:cs typeface="Times New Roman" panose="02020603050405020304" pitchFamily="18" charset="0"/>
                        </a:rPr>
                        <a:t>2021</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The study by Mortensen et al. (2021) presents a CNN-based approach for weed detection in grasslands but has limitations. It requires high computational resources, making deployment in low-power agricultural settings difficult. The model also depends on large, high-quality labeled datasets, which are labor-intensive to collect. Additionally, variations in lighting, weed growth stages, and similarities between weeds and crops affect accuracy and generalization. Addressing these issues requires optimized architectures, data augmentation, and diverse datasets for better real-world performance.</a:t>
                      </a:r>
                    </a:p>
                  </a:txBody>
                  <a:tcPr/>
                </a:tc>
                <a:extLst>
                  <a:ext uri="{0D108BD9-81ED-4DB2-BD59-A6C34878D82A}">
                    <a16:rowId xmlns:a16="http://schemas.microsoft.com/office/drawing/2014/main" val="4191253083"/>
                  </a:ext>
                </a:extLst>
              </a:tr>
            </a:tbl>
          </a:graphicData>
        </a:graphic>
      </p:graphicFrame>
    </p:spTree>
    <p:extLst>
      <p:ext uri="{BB962C8B-B14F-4D97-AF65-F5344CB8AC3E}">
        <p14:creationId xmlns:p14="http://schemas.microsoft.com/office/powerpoint/2010/main" val="3264406930"/>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276</TotalTime>
  <Words>3385</Words>
  <Application>Microsoft Office PowerPoint</Application>
  <PresentationFormat>Widescreen</PresentationFormat>
  <Paragraphs>264</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Aptos</vt:lpstr>
      <vt:lpstr>Arial</vt:lpstr>
      <vt:lpstr>Baskerville Old Face</vt:lpstr>
      <vt:lpstr>Bookman Old Style</vt:lpstr>
      <vt:lpstr>Calibri</vt:lpstr>
      <vt:lpstr>Century Schoolbook</vt:lpstr>
      <vt:lpstr>Gautami</vt:lpstr>
      <vt:lpstr>Times New Roman</vt:lpstr>
      <vt:lpstr>Wingdings</vt:lpstr>
      <vt:lpstr>Wingdings 2</vt:lpstr>
      <vt:lpstr>View</vt:lpstr>
      <vt:lpstr>AI-Driven Weed Classification and Advisory System Using Deep Learning and RAG-Based Chatbot</vt:lpstr>
      <vt:lpstr>Contents</vt:lpstr>
      <vt:lpstr>Abstract</vt:lpstr>
      <vt:lpstr>Objective of the Project</vt:lpstr>
      <vt:lpstr>Scope of the Project</vt:lpstr>
      <vt:lpstr>Problem Statement</vt:lpstr>
      <vt:lpstr>Basic Concepts</vt:lpstr>
      <vt:lpstr>Basic Concepts</vt:lpstr>
      <vt:lpstr>Literature Survey</vt:lpstr>
      <vt:lpstr>Literature Survey</vt:lpstr>
      <vt:lpstr>Drawbacks in Existing Systems</vt:lpstr>
      <vt:lpstr>Proposed System</vt:lpstr>
      <vt:lpstr>Methodology</vt:lpstr>
      <vt:lpstr>Algorithm</vt:lpstr>
      <vt:lpstr>Implementation</vt:lpstr>
      <vt:lpstr>Implementation</vt:lpstr>
      <vt:lpstr>Implementation</vt:lpstr>
      <vt:lpstr>Dataset</vt:lpstr>
      <vt:lpstr>Results</vt:lpstr>
      <vt:lpstr>Conclusion</vt:lpstr>
      <vt:lpstr>Future Work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John</dc:creator>
  <cp:lastModifiedBy>surya naidu mangaraju</cp:lastModifiedBy>
  <cp:revision>95</cp:revision>
  <dcterms:created xsi:type="dcterms:W3CDTF">2025-01-07T14:40:58Z</dcterms:created>
  <dcterms:modified xsi:type="dcterms:W3CDTF">2025-04-25T09:05:07Z</dcterms:modified>
</cp:coreProperties>
</file>