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4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20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973222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sp>
        <p:nvSpPr>
          <p:cNvPr id="5" name="Text 1"/>
          <p:cNvSpPr/>
          <p:nvPr/>
        </p:nvSpPr>
        <p:spPr>
          <a:xfrm>
            <a:off x="833199" y="715923"/>
            <a:ext cx="7477601" cy="1666399"/>
          </a:xfrm>
          <a:prstGeom prst="rect">
            <a:avLst/>
          </a:prstGeom>
          <a:noFill/>
          <a:ln/>
        </p:spPr>
        <p:txBody>
          <a:bodyPr wrap="square" rtlCol="0" anchor="t"/>
          <a:lstStyle/>
          <a:p>
            <a:pPr marL="0" indent="0">
              <a:lnSpc>
                <a:spcPts val="6561"/>
              </a:lnSpc>
              <a:buNone/>
            </a:pPr>
            <a:endParaRPr lang="en-US" sz="5249" dirty="0"/>
          </a:p>
        </p:txBody>
      </p:sp>
      <p:sp>
        <p:nvSpPr>
          <p:cNvPr id="6" name="Text 2"/>
          <p:cNvSpPr/>
          <p:nvPr/>
        </p:nvSpPr>
        <p:spPr>
          <a:xfrm>
            <a:off x="833199" y="2715578"/>
            <a:ext cx="7477601" cy="1777008"/>
          </a:xfrm>
          <a:prstGeom prst="rect">
            <a:avLst/>
          </a:prstGeom>
          <a:noFill/>
          <a:ln/>
        </p:spPr>
        <p:txBody>
          <a:bodyPr wrap="square" rtlCol="0" anchor="t"/>
          <a:lstStyle/>
          <a:p>
            <a:pPr marL="0" indent="0">
              <a:lnSpc>
                <a:spcPts val="2799"/>
              </a:lnSpc>
              <a:buNone/>
            </a:pPr>
            <a:endParaRPr lang="en-US" sz="1750" dirty="0"/>
          </a:p>
        </p:txBody>
      </p:sp>
      <p:sp>
        <p:nvSpPr>
          <p:cNvPr id="7" name="Text 3"/>
          <p:cNvSpPr/>
          <p:nvPr/>
        </p:nvSpPr>
        <p:spPr>
          <a:xfrm>
            <a:off x="833199" y="4742498"/>
            <a:ext cx="7477601" cy="2132409"/>
          </a:xfrm>
          <a:prstGeom prst="rect">
            <a:avLst/>
          </a:prstGeom>
          <a:noFill/>
          <a:ln/>
        </p:spPr>
        <p:txBody>
          <a:bodyPr wrap="square" rtlCol="0" anchor="t"/>
          <a:lstStyle/>
          <a:p>
            <a:pPr marL="0" indent="0">
              <a:lnSpc>
                <a:spcPts val="2799"/>
              </a:lnSpc>
              <a:buNone/>
            </a:pPr>
            <a:endParaRPr lang="en-US" sz="1750" dirty="0"/>
          </a:p>
        </p:txBody>
      </p:sp>
      <p:sp>
        <p:nvSpPr>
          <p:cNvPr id="10" name="Text 5"/>
          <p:cNvSpPr/>
          <p:nvPr/>
        </p:nvSpPr>
        <p:spPr>
          <a:xfrm>
            <a:off x="1299686" y="7124819"/>
            <a:ext cx="1065133" cy="388858"/>
          </a:xfrm>
          <a:prstGeom prst="rect">
            <a:avLst/>
          </a:prstGeom>
          <a:noFill/>
          <a:ln/>
        </p:spPr>
        <p:txBody>
          <a:bodyPr wrap="none" rtlCol="0" anchor="t"/>
          <a:lstStyle/>
          <a:p>
            <a:pPr marL="0" indent="0" algn="l">
              <a:lnSpc>
                <a:spcPts val="3062"/>
              </a:lnSpc>
              <a:buNone/>
            </a:pPr>
            <a:endParaRPr lang="en-US" sz="2187" dirty="0"/>
          </a:p>
        </p:txBody>
      </p:sp>
      <p:sp>
        <p:nvSpPr>
          <p:cNvPr id="4" name="Rectangle 3">
            <a:extLst>
              <a:ext uri="{FF2B5EF4-FFF2-40B4-BE49-F238E27FC236}">
                <a16:creationId xmlns:a16="http://schemas.microsoft.com/office/drawing/2014/main" id="{22792A8D-745E-E954-85AF-6BEFA518A011}"/>
              </a:ext>
            </a:extLst>
          </p:cNvPr>
          <p:cNvSpPr/>
          <p:nvPr/>
        </p:nvSpPr>
        <p:spPr>
          <a:xfrm>
            <a:off x="3193773" y="2070408"/>
            <a:ext cx="9170505" cy="4290635"/>
          </a:xfrm>
          <a:prstGeom prst="rect">
            <a:avLst/>
          </a:prstGeom>
          <a:solidFill>
            <a:srgbClr val="2A1E37"/>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31AA4F0A-DC23-10E4-4A0C-1DA8B2B16BD7}"/>
              </a:ext>
            </a:extLst>
          </p:cNvPr>
          <p:cNvSpPr txBox="1"/>
          <p:nvPr/>
        </p:nvSpPr>
        <p:spPr>
          <a:xfrm>
            <a:off x="-1201003" y="3278714"/>
            <a:ext cx="13750811" cy="2677656"/>
          </a:xfrm>
          <a:prstGeom prst="rect">
            <a:avLst/>
          </a:prstGeom>
          <a:noFill/>
        </p:spPr>
        <p:txBody>
          <a:bodyPr wrap="square" rtlCol="0">
            <a:spAutoFit/>
          </a:bodyPr>
          <a:lstStyle/>
          <a:p>
            <a:pPr algn="ctr"/>
            <a:r>
              <a:rPr lang="en-US" sz="2400" dirty="0">
                <a:solidFill>
                  <a:schemeClr val="bg1"/>
                </a:solidFill>
              </a:rPr>
              <a:t>NAME: SURYA SJ</a:t>
            </a:r>
          </a:p>
          <a:p>
            <a:pPr algn="ctr"/>
            <a:endParaRPr lang="en-US" sz="2400" dirty="0">
              <a:solidFill>
                <a:schemeClr val="bg1"/>
              </a:solidFill>
            </a:endParaRPr>
          </a:p>
          <a:p>
            <a:pPr algn="ctr"/>
            <a:r>
              <a:rPr lang="en-US" sz="2400" dirty="0">
                <a:solidFill>
                  <a:schemeClr val="bg1"/>
                </a:solidFill>
              </a:rPr>
              <a:t>                NM ID:</a:t>
            </a:r>
            <a:r>
              <a:rPr lang="en-IN" sz="2400" dirty="0">
                <a:solidFill>
                  <a:schemeClr val="bg1"/>
                </a:solidFill>
              </a:rPr>
              <a:t> au412721205050</a:t>
            </a:r>
          </a:p>
          <a:p>
            <a:pPr algn="ctr"/>
            <a:endParaRPr lang="en-IN" sz="2400" dirty="0">
              <a:solidFill>
                <a:schemeClr val="bg1"/>
              </a:solidFill>
            </a:endParaRPr>
          </a:p>
          <a:p>
            <a:pPr algn="ctr"/>
            <a:r>
              <a:rPr lang="en-IN" sz="2400" dirty="0">
                <a:solidFill>
                  <a:schemeClr val="bg1"/>
                </a:solidFill>
              </a:rPr>
              <a:t>                                                                               PROJECT TITTLE:  </a:t>
            </a:r>
            <a:r>
              <a:rPr lang="en-US" sz="2400" dirty="0">
                <a:solidFill>
                  <a:srgbClr val="C6BFEE"/>
                </a:solidFill>
                <a:latin typeface="Prompt" pitchFamily="34" charset="0"/>
                <a:ea typeface="Prompt" pitchFamily="34" charset="-122"/>
                <a:cs typeface="Prompt" pitchFamily="34" charset="-120"/>
              </a:rPr>
              <a:t>Stock Market Prediction Using GAN</a:t>
            </a:r>
            <a:endParaRPr lang="en-US" sz="2400" dirty="0"/>
          </a:p>
          <a:p>
            <a:pPr algn="ctr"/>
            <a:r>
              <a:rPr lang="en-IN" sz="2400" dirty="0">
                <a:solidFill>
                  <a:schemeClr val="bg1"/>
                </a:solidFill>
              </a:rPr>
              <a:t> </a:t>
            </a:r>
            <a:endParaRPr lang="en-US" sz="2400" dirty="0">
              <a:solidFill>
                <a:schemeClr val="bg1"/>
              </a:solidFill>
            </a:endParaRPr>
          </a:p>
          <a:p>
            <a:endParaRPr lang="en-IN" sz="2400" dirty="0"/>
          </a:p>
        </p:txBody>
      </p:sp>
    </p:spTree>
    <p:extLst>
      <p:ext uri="{BB962C8B-B14F-4D97-AF65-F5344CB8AC3E}">
        <p14:creationId xmlns:p14="http://schemas.microsoft.com/office/powerpoint/2010/main" val="93750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386"/>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31386"/>
          </a:xfrm>
          <a:prstGeom prst="rect">
            <a:avLst/>
          </a:prstGeom>
        </p:spPr>
      </p:pic>
      <p:sp>
        <p:nvSpPr>
          <p:cNvPr id="5" name="Shape 1"/>
          <p:cNvSpPr/>
          <p:nvPr/>
        </p:nvSpPr>
        <p:spPr>
          <a:xfrm>
            <a:off x="0" y="0"/>
            <a:ext cx="14630400" cy="8231386"/>
          </a:xfrm>
          <a:prstGeom prst="rect">
            <a:avLst/>
          </a:prstGeom>
          <a:solidFill>
            <a:srgbClr val="0B0C23">
              <a:alpha val="80000"/>
            </a:srgbClr>
          </a:solidFill>
          <a:ln/>
        </p:spPr>
        <p:txBody>
          <a:bodyPr/>
          <a:lstStyle/>
          <a:p>
            <a:endParaRPr lang="en-IN"/>
          </a:p>
        </p:txBody>
      </p:sp>
      <p:sp>
        <p:nvSpPr>
          <p:cNvPr id="6" name="Text 2"/>
          <p:cNvSpPr/>
          <p:nvPr/>
        </p:nvSpPr>
        <p:spPr>
          <a:xfrm>
            <a:off x="3488769" y="498396"/>
            <a:ext cx="7652742" cy="1132761"/>
          </a:xfrm>
          <a:prstGeom prst="rect">
            <a:avLst/>
          </a:prstGeom>
          <a:noFill/>
          <a:ln/>
        </p:spPr>
        <p:txBody>
          <a:bodyPr wrap="square" rtlCol="0" anchor="t"/>
          <a:lstStyle/>
          <a:p>
            <a:pPr marL="0" indent="0">
              <a:lnSpc>
                <a:spcPts val="4460"/>
              </a:lnSpc>
              <a:buNone/>
            </a:pPr>
            <a:r>
              <a:rPr lang="en-US" sz="3568" dirty="0">
                <a:solidFill>
                  <a:srgbClr val="C6BFEE"/>
                </a:solidFill>
                <a:latin typeface="Prompt" pitchFamily="34" charset="0"/>
                <a:ea typeface="Prompt" pitchFamily="34" charset="-122"/>
                <a:cs typeface="Prompt" pitchFamily="34" charset="-120"/>
              </a:rPr>
              <a:t>SOLUTION AND ITS VALUE PROPOSITION</a:t>
            </a:r>
            <a:endParaRPr lang="en-US" sz="3568" dirty="0"/>
          </a:p>
        </p:txBody>
      </p:sp>
      <p:sp>
        <p:nvSpPr>
          <p:cNvPr id="7" name="Text 3"/>
          <p:cNvSpPr/>
          <p:nvPr/>
        </p:nvSpPr>
        <p:spPr>
          <a:xfrm>
            <a:off x="3488769" y="1902976"/>
            <a:ext cx="7652742" cy="1449586"/>
          </a:xfrm>
          <a:prstGeom prst="rect">
            <a:avLst/>
          </a:prstGeom>
          <a:noFill/>
          <a:ln/>
        </p:spPr>
        <p:txBody>
          <a:bodyPr wrap="square" rtlCol="0" anchor="t"/>
          <a:lstStyle/>
          <a:p>
            <a:pPr marL="0" indent="0">
              <a:lnSpc>
                <a:spcPts val="2283"/>
              </a:lnSpc>
              <a:buNone/>
            </a:pPr>
            <a:r>
              <a:rPr lang="en-US" sz="1427" dirty="0">
                <a:solidFill>
                  <a:srgbClr val="DAD8E9"/>
                </a:solidFill>
                <a:latin typeface="Mukta" pitchFamily="34" charset="0"/>
                <a:ea typeface="Mukta" pitchFamily="34" charset="-122"/>
                <a:cs typeface="Mukta" pitchFamily="34" charset="-120"/>
              </a:rPr>
              <a:t>When it comes to stock market prediction, the value proposition of using Generative Adversarial Networks (GANs) is significant. GANs have the capability to generate synthetic data that closely resembles the actual data. This is particularly valuable in the stock market context, where historical data and patterns play a crucial role. By leveraging GANs, our solution aims to provide accurate and reliable predictions for stock market movements, empowering investors to make informed decisions.</a:t>
            </a:r>
            <a:endParaRPr lang="en-US" sz="1427" dirty="0"/>
          </a:p>
        </p:txBody>
      </p:sp>
      <p:sp>
        <p:nvSpPr>
          <p:cNvPr id="8" name="Text 4"/>
          <p:cNvSpPr/>
          <p:nvPr/>
        </p:nvSpPr>
        <p:spPr>
          <a:xfrm>
            <a:off x="3488769" y="3556397"/>
            <a:ext cx="7652742" cy="1449586"/>
          </a:xfrm>
          <a:prstGeom prst="rect">
            <a:avLst/>
          </a:prstGeom>
          <a:noFill/>
          <a:ln/>
        </p:spPr>
        <p:txBody>
          <a:bodyPr wrap="square" rtlCol="0" anchor="t"/>
          <a:lstStyle/>
          <a:p>
            <a:pPr marL="0" indent="0">
              <a:lnSpc>
                <a:spcPts val="2283"/>
              </a:lnSpc>
              <a:buNone/>
            </a:pPr>
            <a:r>
              <a:rPr lang="en-US" sz="1427" dirty="0">
                <a:solidFill>
                  <a:srgbClr val="DAD8E9"/>
                </a:solidFill>
                <a:latin typeface="Mukta" pitchFamily="34" charset="0"/>
                <a:ea typeface="Mukta" pitchFamily="34" charset="-122"/>
                <a:cs typeface="Mukta" pitchFamily="34" charset="-120"/>
              </a:rPr>
              <a:t>Furthermore, the GAN-based approach brings the potential for enhanced risk management, as it allows for the generation of diverse scenarios and what-if analyses. This can help investors and traders to better assess the potential outcomes and mitigate risks effectively. Additionally, the innovative use of GANs in stock market prediction sets our solution apart, offering a unique and cutting-edge methodology that is essential for the current and future landscape of financial technology.</a:t>
            </a:r>
            <a:endParaRPr lang="en-US" sz="1427" dirty="0"/>
          </a:p>
        </p:txBody>
      </p:sp>
      <p:sp>
        <p:nvSpPr>
          <p:cNvPr id="9" name="Text 5"/>
          <p:cNvSpPr/>
          <p:nvPr/>
        </p:nvSpPr>
        <p:spPr>
          <a:xfrm>
            <a:off x="3488769" y="5332481"/>
            <a:ext cx="7652742" cy="1449586"/>
          </a:xfrm>
          <a:prstGeom prst="rect">
            <a:avLst/>
          </a:prstGeom>
          <a:noFill/>
          <a:ln/>
        </p:spPr>
        <p:txBody>
          <a:bodyPr wrap="square" rtlCol="0" anchor="t"/>
          <a:lstStyle/>
          <a:p>
            <a:pPr marL="0" indent="0">
              <a:lnSpc>
                <a:spcPts val="2283"/>
              </a:lnSpc>
              <a:buNone/>
            </a:pPr>
            <a:r>
              <a:rPr lang="en-US" sz="1427" dirty="0">
                <a:solidFill>
                  <a:srgbClr val="DAD8E9"/>
                </a:solidFill>
                <a:latin typeface="Mukta" pitchFamily="34" charset="0"/>
                <a:ea typeface="Mukta" pitchFamily="34" charset="-122"/>
                <a:cs typeface="Mukta" pitchFamily="34" charset="-120"/>
              </a:rPr>
              <a:t>With a focus on the needs of undergraduate and graduate students in college, our solution's value proposition extends to providing a deep understanding of advanced machine learning techniques applied to real-world financial datasets. This not only empowers students with practical knowledge but also prepares them for the evolving demands of the industry, equipping them with skills that are highly sought after in the job market.</a:t>
            </a:r>
            <a:endParaRPr lang="en-US" sz="1427" dirty="0"/>
          </a:p>
        </p:txBody>
      </p:sp>
      <p:sp>
        <p:nvSpPr>
          <p:cNvPr id="10" name="Text 6"/>
          <p:cNvSpPr/>
          <p:nvPr/>
        </p:nvSpPr>
        <p:spPr>
          <a:xfrm>
            <a:off x="3488769" y="6863239"/>
            <a:ext cx="7652742" cy="869752"/>
          </a:xfrm>
          <a:prstGeom prst="rect">
            <a:avLst/>
          </a:prstGeom>
          <a:noFill/>
          <a:ln/>
        </p:spPr>
        <p:txBody>
          <a:bodyPr wrap="square" rtlCol="0" anchor="t"/>
          <a:lstStyle/>
          <a:p>
            <a:pPr marL="0" indent="0">
              <a:lnSpc>
                <a:spcPts val="2283"/>
              </a:lnSpc>
              <a:buNone/>
            </a:pPr>
            <a:r>
              <a:rPr lang="en-US" sz="1427" dirty="0">
                <a:solidFill>
                  <a:srgbClr val="DAD8E9"/>
                </a:solidFill>
                <a:latin typeface="Mukta" pitchFamily="34" charset="0"/>
                <a:ea typeface="Mukta" pitchFamily="34" charset="-122"/>
                <a:cs typeface="Mukta" pitchFamily="34" charset="-120"/>
              </a:rPr>
              <a:t>This comprehensive and forward-thinking approach positions our solution as a leader in the field of stock market prediction, offering both practical utility and educational value to the next generation of financial professionals.</a:t>
            </a:r>
            <a:endParaRPr lang="en-US" sz="1427"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918805"/>
            <a:ext cx="6665952" cy="833199"/>
          </a:xfrm>
          <a:prstGeom prst="rect">
            <a:avLst/>
          </a:prstGeom>
          <a:noFill/>
          <a:ln/>
        </p:spPr>
        <p:txBody>
          <a:bodyPr wrap="non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Conclusion</a:t>
            </a:r>
            <a:endParaRPr lang="en-US" sz="5249" dirty="0"/>
          </a:p>
        </p:txBody>
      </p:sp>
      <p:sp>
        <p:nvSpPr>
          <p:cNvPr id="6" name="Text 2"/>
          <p:cNvSpPr/>
          <p:nvPr/>
        </p:nvSpPr>
        <p:spPr>
          <a:xfrm>
            <a:off x="6319599" y="2085261"/>
            <a:ext cx="7477601" cy="284321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After a comprehensive exploration of the Stock market prediction using GAN, it's clear that this project holds immense potential in leveraging the capabilities of Generative Adversarial Networks to anticipate market trends. The utilization of GANs in forecasting stock market behavior has presented novel avenues for analytical insights and predictive accuracy. Throughout the journey, we've delved into the intricacies of GANs, data collection, preprocessing, model architecture, and the value proposition of our solution. By harnessing the power of GANs, we're poised to revolutionize the landscape of stock market forecasting.</a:t>
            </a:r>
            <a:endParaRPr lang="en-US" sz="1750" dirty="0"/>
          </a:p>
        </p:txBody>
      </p:sp>
      <p:sp>
        <p:nvSpPr>
          <p:cNvPr id="7" name="Text 3"/>
          <p:cNvSpPr/>
          <p:nvPr/>
        </p:nvSpPr>
        <p:spPr>
          <a:xfrm>
            <a:off x="6319599" y="5178385"/>
            <a:ext cx="7477601"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With a focus on providing an in-depth understanding of the project, this presentation aimed to cater to both undergraduate and graduate students. The envisaged end users will derive immense benefit from the profound technical and analytical aspects covered in this endeavor. As we embrace the future of stock market prediction through GANs, this project stands as a testament to innovation, analytical prowess, and the pursuit of excellence.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715923"/>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Stock Market Prediction Using GAN</a:t>
            </a:r>
            <a:endParaRPr lang="en-US" sz="5249" dirty="0"/>
          </a:p>
        </p:txBody>
      </p:sp>
      <p:sp>
        <p:nvSpPr>
          <p:cNvPr id="6" name="Text 2"/>
          <p:cNvSpPr/>
          <p:nvPr/>
        </p:nvSpPr>
        <p:spPr>
          <a:xfrm>
            <a:off x="833199" y="2715578"/>
            <a:ext cx="7477601"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project on stock market prediction using Generative Adversarial Networks (GAN) aims to leverage advanced machine learning techniques to forecast market trends and make data-driven investment decisions. GAN, a powerful deep learning model, will be employed to analyze historical stock market data and generate predictive insights for future market behavior.</a:t>
            </a:r>
            <a:endParaRPr lang="en-US" sz="1750" dirty="0"/>
          </a:p>
        </p:txBody>
      </p:sp>
      <p:sp>
        <p:nvSpPr>
          <p:cNvPr id="7" name="Text 3"/>
          <p:cNvSpPr/>
          <p:nvPr/>
        </p:nvSpPr>
        <p:spPr>
          <a:xfrm>
            <a:off x="833199" y="4742498"/>
            <a:ext cx="7477601"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project will provide an opportunity for undergraduate and graduate students in college to delve into the intersection of finance and artificial intelligence. Through this endeavor, students will gain hands-on experience in implementing cutting-edge technologies to solve real-world financial challenges, preparing them for the evolving landscape of quantitative finance and machine learning in industry.</a:t>
            </a:r>
            <a:endParaRPr lang="en-US" sz="1750" dirty="0"/>
          </a:p>
        </p:txBody>
      </p:sp>
      <p:sp>
        <p:nvSpPr>
          <p:cNvPr id="8" name="Shape 4"/>
          <p:cNvSpPr/>
          <p:nvPr/>
        </p:nvSpPr>
        <p:spPr>
          <a:xfrm>
            <a:off x="833199" y="7141488"/>
            <a:ext cx="355402" cy="355402"/>
          </a:xfrm>
          <a:prstGeom prst="roundRect">
            <a:avLst>
              <a:gd name="adj" fmla="val 25726039"/>
            </a:avLst>
          </a:prstGeom>
          <a:noFill/>
          <a:ln w="7620">
            <a:solidFill>
              <a:srgbClr val="FFFFFF"/>
            </a:solidFill>
            <a:prstDash val="solid"/>
          </a:ln>
        </p:spPr>
        <p:txBody>
          <a:bodyPr/>
          <a:lstStyle/>
          <a:p>
            <a:endParaRPr lang="en-IN"/>
          </a:p>
        </p:txBody>
      </p:sp>
      <p:sp>
        <p:nvSpPr>
          <p:cNvPr id="10" name="Text 5"/>
          <p:cNvSpPr/>
          <p:nvPr/>
        </p:nvSpPr>
        <p:spPr>
          <a:xfrm>
            <a:off x="1299686" y="7124819"/>
            <a:ext cx="1065133"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2624376" y="721400"/>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Agenda</a:t>
            </a:r>
            <a:endParaRPr lang="en-US" sz="4374" dirty="0"/>
          </a:p>
        </p:txBody>
      </p:sp>
      <p:sp>
        <p:nvSpPr>
          <p:cNvPr id="5" name="Shape 2"/>
          <p:cNvSpPr/>
          <p:nvPr/>
        </p:nvSpPr>
        <p:spPr>
          <a:xfrm>
            <a:off x="2624376" y="1860113"/>
            <a:ext cx="4579739" cy="2708791"/>
          </a:xfrm>
          <a:prstGeom prst="roundRect">
            <a:avLst>
              <a:gd name="adj" fmla="val 3691"/>
            </a:avLst>
          </a:prstGeom>
          <a:solidFill>
            <a:srgbClr val="542C49"/>
          </a:solidFill>
          <a:ln w="7620">
            <a:solidFill>
              <a:srgbClr val="6D4562"/>
            </a:solidFill>
            <a:prstDash val="solid"/>
          </a:ln>
        </p:spPr>
        <p:txBody>
          <a:bodyPr/>
          <a:lstStyle/>
          <a:p>
            <a:endParaRPr lang="en-IN"/>
          </a:p>
        </p:txBody>
      </p:sp>
      <p:sp>
        <p:nvSpPr>
          <p:cNvPr id="6" name="Text 3"/>
          <p:cNvSpPr/>
          <p:nvPr/>
        </p:nvSpPr>
        <p:spPr>
          <a:xfrm>
            <a:off x="2854166" y="2089904"/>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Introduction to GAN</a:t>
            </a:r>
            <a:endParaRPr lang="en-US" sz="2187" dirty="0"/>
          </a:p>
        </p:txBody>
      </p:sp>
      <p:sp>
        <p:nvSpPr>
          <p:cNvPr id="7" name="Text 4"/>
          <p:cNvSpPr/>
          <p:nvPr/>
        </p:nvSpPr>
        <p:spPr>
          <a:xfrm>
            <a:off x="2854166" y="2570321"/>
            <a:ext cx="4120158"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 agenda will start with an overview of Generative Adversarial Networks (GANs), explaining the concept, working, and its significance in stock market prediction.</a:t>
            </a:r>
            <a:endParaRPr lang="en-US" sz="1750" dirty="0"/>
          </a:p>
        </p:txBody>
      </p:sp>
      <p:sp>
        <p:nvSpPr>
          <p:cNvPr id="8" name="Shape 5"/>
          <p:cNvSpPr/>
          <p:nvPr/>
        </p:nvSpPr>
        <p:spPr>
          <a:xfrm>
            <a:off x="7426285" y="1860113"/>
            <a:ext cx="4579739" cy="2708791"/>
          </a:xfrm>
          <a:prstGeom prst="roundRect">
            <a:avLst>
              <a:gd name="adj" fmla="val 3691"/>
            </a:avLst>
          </a:prstGeom>
          <a:solidFill>
            <a:srgbClr val="542C49"/>
          </a:solidFill>
          <a:ln w="7620">
            <a:solidFill>
              <a:srgbClr val="6D4562"/>
            </a:solidFill>
            <a:prstDash val="solid"/>
          </a:ln>
        </p:spPr>
        <p:txBody>
          <a:bodyPr/>
          <a:lstStyle/>
          <a:p>
            <a:endParaRPr lang="en-IN"/>
          </a:p>
        </p:txBody>
      </p:sp>
      <p:sp>
        <p:nvSpPr>
          <p:cNvPr id="9" name="Text 6"/>
          <p:cNvSpPr/>
          <p:nvPr/>
        </p:nvSpPr>
        <p:spPr>
          <a:xfrm>
            <a:off x="7656076" y="2089904"/>
            <a:ext cx="4120158"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Data Collection and Preprocessing</a:t>
            </a:r>
            <a:endParaRPr lang="en-US" sz="2187" dirty="0"/>
          </a:p>
        </p:txBody>
      </p:sp>
      <p:sp>
        <p:nvSpPr>
          <p:cNvPr id="10" name="Text 7"/>
          <p:cNvSpPr/>
          <p:nvPr/>
        </p:nvSpPr>
        <p:spPr>
          <a:xfrm>
            <a:off x="7656076" y="2917507"/>
            <a:ext cx="4120158"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This section will cover the crucial process of collecting and preprocessing the data required for training the GAN model for stock market prediction.</a:t>
            </a:r>
            <a:endParaRPr lang="en-US" sz="1750" dirty="0"/>
          </a:p>
        </p:txBody>
      </p:sp>
      <p:sp>
        <p:nvSpPr>
          <p:cNvPr id="11" name="Shape 8"/>
          <p:cNvSpPr/>
          <p:nvPr/>
        </p:nvSpPr>
        <p:spPr>
          <a:xfrm>
            <a:off x="2624376" y="4791075"/>
            <a:ext cx="4579739" cy="2717006"/>
          </a:xfrm>
          <a:prstGeom prst="roundRect">
            <a:avLst>
              <a:gd name="adj" fmla="val 3680"/>
            </a:avLst>
          </a:prstGeom>
          <a:solidFill>
            <a:srgbClr val="542C49"/>
          </a:solidFill>
          <a:ln w="7620">
            <a:solidFill>
              <a:srgbClr val="6D4562"/>
            </a:solidFill>
            <a:prstDash val="solid"/>
          </a:ln>
        </p:spPr>
        <p:txBody>
          <a:bodyPr/>
          <a:lstStyle/>
          <a:p>
            <a:endParaRPr lang="en-IN"/>
          </a:p>
        </p:txBody>
      </p:sp>
      <p:sp>
        <p:nvSpPr>
          <p:cNvPr id="12" name="Text 9"/>
          <p:cNvSpPr/>
          <p:nvPr/>
        </p:nvSpPr>
        <p:spPr>
          <a:xfrm>
            <a:off x="2854166" y="5020866"/>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Model Architecture</a:t>
            </a:r>
            <a:endParaRPr lang="en-US" sz="2187" dirty="0"/>
          </a:p>
        </p:txBody>
      </p:sp>
      <p:sp>
        <p:nvSpPr>
          <p:cNvPr id="13" name="Text 10"/>
          <p:cNvSpPr/>
          <p:nvPr/>
        </p:nvSpPr>
        <p:spPr>
          <a:xfrm>
            <a:off x="2854166" y="5368052"/>
            <a:ext cx="4120158" cy="185852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Explanation of the specific model architecture designed for stock market prediction using GAN, including details on the layers, activation functions, and optimization techniques.</a:t>
            </a:r>
            <a:endParaRPr lang="en-US" sz="1750" dirty="0"/>
          </a:p>
        </p:txBody>
      </p:sp>
      <p:sp>
        <p:nvSpPr>
          <p:cNvPr id="14" name="Shape 11"/>
          <p:cNvSpPr/>
          <p:nvPr/>
        </p:nvSpPr>
        <p:spPr>
          <a:xfrm>
            <a:off x="7426285" y="4791075"/>
            <a:ext cx="4579739" cy="2717006"/>
          </a:xfrm>
          <a:prstGeom prst="roundRect">
            <a:avLst>
              <a:gd name="adj" fmla="val 3680"/>
            </a:avLst>
          </a:prstGeom>
          <a:solidFill>
            <a:srgbClr val="542C49"/>
          </a:solidFill>
          <a:ln w="7620">
            <a:solidFill>
              <a:srgbClr val="6D4562"/>
            </a:solidFill>
            <a:prstDash val="solid"/>
          </a:ln>
        </p:spPr>
        <p:txBody>
          <a:bodyPr/>
          <a:lstStyle/>
          <a:p>
            <a:endParaRPr lang="en-IN"/>
          </a:p>
        </p:txBody>
      </p:sp>
      <p:sp>
        <p:nvSpPr>
          <p:cNvPr id="15" name="Text 12"/>
          <p:cNvSpPr/>
          <p:nvPr/>
        </p:nvSpPr>
        <p:spPr>
          <a:xfrm>
            <a:off x="7656076" y="4901475"/>
            <a:ext cx="4120158" cy="694373"/>
          </a:xfrm>
          <a:prstGeom prst="rect">
            <a:avLst/>
          </a:prstGeom>
          <a:noFill/>
          <a:ln/>
        </p:spPr>
        <p:txBody>
          <a:bodyPr wrap="squar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End Users and Solution's Value Proposition</a:t>
            </a:r>
            <a:endParaRPr lang="en-US" sz="2187" dirty="0"/>
          </a:p>
        </p:txBody>
      </p:sp>
      <p:sp>
        <p:nvSpPr>
          <p:cNvPr id="16" name="Text 13"/>
          <p:cNvSpPr/>
          <p:nvPr/>
        </p:nvSpPr>
        <p:spPr>
          <a:xfrm>
            <a:off x="7656076" y="5706247"/>
            <a:ext cx="4120158" cy="1659612"/>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An insight into the end users of the stock market prediction model, along with the value proposition it offers in the world of financial analysis and decision-making.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649248"/>
            <a:ext cx="7477601" cy="2083118"/>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Understanding GAN (Generative Adversarial Network)</a:t>
            </a:r>
            <a:endParaRPr lang="en-US" sz="4374" dirty="0"/>
          </a:p>
        </p:txBody>
      </p:sp>
      <p:sp>
        <p:nvSpPr>
          <p:cNvPr id="6" name="Text 2"/>
          <p:cNvSpPr/>
          <p:nvPr/>
        </p:nvSpPr>
        <p:spPr>
          <a:xfrm>
            <a:off x="833199" y="3065621"/>
            <a:ext cx="7477601" cy="2487811"/>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As we delve into the intricate world of Generative Adversarial Networks (GAN), it's essential to comprehend the fundamental workings of this powerful machine learning framework. GAN, introduced by Ian Goodfellow and his colleagues in 2014, consists of two neural networks, the generator, and the discriminator, engaged in a competitive and cooperative learning process. While the generator fabricates data, the discriminator evaluates it, with both networks striving to outsmart each other.</a:t>
            </a:r>
            <a:endParaRPr lang="en-US" sz="1750" dirty="0"/>
          </a:p>
        </p:txBody>
      </p:sp>
      <p:sp>
        <p:nvSpPr>
          <p:cNvPr id="7" name="Text 3"/>
          <p:cNvSpPr/>
          <p:nvPr/>
        </p:nvSpPr>
        <p:spPr>
          <a:xfrm>
            <a:off x="833199" y="5803344"/>
            <a:ext cx="7477601" cy="1777008"/>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Through this symbiotic relationship, GAN empowers the creation of artificial data exhibiting remarkable similarity to real-world data, making it a revolutionary tool for modeling complex and realistic distributions. Its applications span various domains, including image synthesis, voice generation, and video manipulation, presenting a profound impact on the advancement of artificial intelligence.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912858"/>
            <a:ext cx="555498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Problem Statement</a:t>
            </a:r>
            <a:endParaRPr lang="en-US" sz="4374" dirty="0"/>
          </a:p>
        </p:txBody>
      </p:sp>
      <p:sp>
        <p:nvSpPr>
          <p:cNvPr id="6" name="Text 2"/>
          <p:cNvSpPr/>
          <p:nvPr/>
        </p:nvSpPr>
        <p:spPr>
          <a:xfrm>
            <a:off x="6675001" y="2940487"/>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Stock Volatility:</a:t>
            </a:r>
            <a:r>
              <a:rPr lang="en-US" sz="1750" dirty="0">
                <a:solidFill>
                  <a:srgbClr val="DAD8E9"/>
                </a:solidFill>
                <a:latin typeface="Mukta" pitchFamily="34" charset="0"/>
                <a:ea typeface="Mukta" pitchFamily="34" charset="-122"/>
                <a:cs typeface="Mukta" pitchFamily="34" charset="-120"/>
              </a:rPr>
              <a:t> One of the key problems in stock market prediction is the high volatility of the market, making it challenging to accurately model future price movements.</a:t>
            </a:r>
            <a:endParaRPr lang="en-US" sz="1750" dirty="0"/>
          </a:p>
        </p:txBody>
      </p:sp>
      <p:sp>
        <p:nvSpPr>
          <p:cNvPr id="7" name="Text 3"/>
          <p:cNvSpPr/>
          <p:nvPr/>
        </p:nvSpPr>
        <p:spPr>
          <a:xfrm>
            <a:off x="6675001" y="4095512"/>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Impact of External Factors:</a:t>
            </a:r>
            <a:r>
              <a:rPr lang="en-US" sz="1750" dirty="0">
                <a:solidFill>
                  <a:srgbClr val="DAD8E9"/>
                </a:solidFill>
                <a:latin typeface="Mukta" pitchFamily="34" charset="0"/>
                <a:ea typeface="Mukta" pitchFamily="34" charset="-122"/>
                <a:cs typeface="Mukta" pitchFamily="34" charset="-120"/>
              </a:rPr>
              <a:t> Factors external to the market, such as geopolitical events, economic indicators, and natural disasters, can significantly affect stock prices, adding complexity to prediction models.</a:t>
            </a:r>
            <a:endParaRPr lang="en-US" sz="1750" dirty="0"/>
          </a:p>
        </p:txBody>
      </p:sp>
      <p:sp>
        <p:nvSpPr>
          <p:cNvPr id="8" name="Text 4"/>
          <p:cNvSpPr/>
          <p:nvPr/>
        </p:nvSpPr>
        <p:spPr>
          <a:xfrm>
            <a:off x="6675001" y="5534879"/>
            <a:ext cx="7122200" cy="1066205"/>
          </a:xfrm>
          <a:prstGeom prst="rect">
            <a:avLst/>
          </a:prstGeom>
          <a:noFill/>
          <a:ln/>
        </p:spPr>
        <p:txBody>
          <a:bodyPr wrap="square" rtlCol="0" anchor="t"/>
          <a:lstStyle/>
          <a:p>
            <a:pPr marL="342900" indent="-342900" algn="l">
              <a:lnSpc>
                <a:spcPts val="2799"/>
              </a:lnSpc>
              <a:buSzPct val="100000"/>
              <a:buChar char="•"/>
            </a:pPr>
            <a:r>
              <a:rPr lang="en-US" sz="1750" b="1" dirty="0">
                <a:solidFill>
                  <a:srgbClr val="DAD8E9"/>
                </a:solidFill>
                <a:latin typeface="Mukta" pitchFamily="34" charset="0"/>
                <a:ea typeface="Mukta" pitchFamily="34" charset="-122"/>
                <a:cs typeface="Mukta" pitchFamily="34" charset="-120"/>
              </a:rPr>
              <a:t>Market Inefficiencies:</a:t>
            </a:r>
            <a:r>
              <a:rPr lang="en-US" sz="1750" dirty="0">
                <a:solidFill>
                  <a:srgbClr val="DAD8E9"/>
                </a:solidFill>
                <a:latin typeface="Mukta" pitchFamily="34" charset="0"/>
                <a:ea typeface="Mukta" pitchFamily="34" charset="-122"/>
                <a:cs typeface="Mukta" pitchFamily="34" charset="-120"/>
              </a:rPr>
              <a:t> Identifying and leveraging market inefficiencies for predictive insights is crucial but requires robust techniques to process and interpret data effectively.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195"/>
          </a:xfrm>
          <a:prstGeom prst="rect">
            <a:avLst/>
          </a:prstGeom>
          <a:solidFill>
            <a:srgbClr val="0B0C23">
              <a:alpha val="75000"/>
            </a:srgbClr>
          </a:solidFill>
          <a:ln/>
        </p:spPr>
        <p:txBody>
          <a:bodyPr/>
          <a:lstStyle/>
          <a:p>
            <a:endParaRPr lang="en-IN"/>
          </a:p>
        </p:txBody>
      </p:sp>
      <p:sp>
        <p:nvSpPr>
          <p:cNvPr id="4" name="Text 1"/>
          <p:cNvSpPr/>
          <p:nvPr/>
        </p:nvSpPr>
        <p:spPr>
          <a:xfrm>
            <a:off x="3079313" y="551736"/>
            <a:ext cx="8445222" cy="626983"/>
          </a:xfrm>
          <a:prstGeom prst="rect">
            <a:avLst/>
          </a:prstGeom>
          <a:noFill/>
          <a:ln/>
        </p:spPr>
        <p:txBody>
          <a:bodyPr wrap="none" rtlCol="0" anchor="t"/>
          <a:lstStyle/>
          <a:p>
            <a:pPr marL="0" indent="0">
              <a:lnSpc>
                <a:spcPts val="4937"/>
              </a:lnSpc>
              <a:buNone/>
            </a:pPr>
            <a:r>
              <a:rPr lang="en-US" sz="3950" dirty="0">
                <a:solidFill>
                  <a:srgbClr val="C6BFEE"/>
                </a:solidFill>
                <a:latin typeface="Prompt" pitchFamily="34" charset="0"/>
                <a:ea typeface="Prompt" pitchFamily="34" charset="-122"/>
                <a:cs typeface="Prompt" pitchFamily="34" charset="-120"/>
              </a:rPr>
              <a:t>Data collection and preprocessing</a:t>
            </a:r>
            <a:endParaRPr lang="en-US" sz="3950" dirty="0"/>
          </a:p>
        </p:txBody>
      </p:sp>
      <p:pic>
        <p:nvPicPr>
          <p:cNvPr id="5" name="Image 1" descr="preencoded.png"/>
          <p:cNvPicPr>
            <a:picLocks noChangeAspect="1"/>
          </p:cNvPicPr>
          <p:nvPr/>
        </p:nvPicPr>
        <p:blipFill>
          <a:blip r:embed="rId4"/>
          <a:stretch>
            <a:fillRect/>
          </a:stretch>
        </p:blipFill>
        <p:spPr>
          <a:xfrm>
            <a:off x="3079313" y="1579959"/>
            <a:ext cx="4085392" cy="2524958"/>
          </a:xfrm>
          <a:prstGeom prst="rect">
            <a:avLst/>
          </a:prstGeom>
        </p:spPr>
      </p:pic>
      <p:sp>
        <p:nvSpPr>
          <p:cNvPr id="6" name="Text 2"/>
          <p:cNvSpPr/>
          <p:nvPr/>
        </p:nvSpPr>
        <p:spPr>
          <a:xfrm>
            <a:off x="3079313" y="4355663"/>
            <a:ext cx="2508052" cy="313492"/>
          </a:xfrm>
          <a:prstGeom prst="rect">
            <a:avLst/>
          </a:prstGeom>
          <a:noFill/>
          <a:ln/>
        </p:spPr>
        <p:txBody>
          <a:bodyPr wrap="none" rtlCol="0" anchor="t"/>
          <a:lstStyle/>
          <a:p>
            <a:pPr marL="0" indent="0" algn="l">
              <a:lnSpc>
                <a:spcPts val="2469"/>
              </a:lnSpc>
              <a:buNone/>
            </a:pPr>
            <a:r>
              <a:rPr lang="en-US" sz="1975" dirty="0">
                <a:solidFill>
                  <a:srgbClr val="DAD8E9"/>
                </a:solidFill>
                <a:latin typeface="Prompt" pitchFamily="34" charset="0"/>
                <a:ea typeface="Prompt" pitchFamily="34" charset="-122"/>
                <a:cs typeface="Prompt" pitchFamily="34" charset="-120"/>
              </a:rPr>
              <a:t>Data Collection</a:t>
            </a:r>
            <a:endParaRPr lang="en-US" sz="1975" dirty="0"/>
          </a:p>
        </p:txBody>
      </p:sp>
      <p:sp>
        <p:nvSpPr>
          <p:cNvPr id="7" name="Text 3"/>
          <p:cNvSpPr/>
          <p:nvPr/>
        </p:nvSpPr>
        <p:spPr>
          <a:xfrm>
            <a:off x="3079313" y="4789527"/>
            <a:ext cx="4085392" cy="2888933"/>
          </a:xfrm>
          <a:prstGeom prst="rect">
            <a:avLst/>
          </a:prstGeom>
          <a:noFill/>
          <a:ln/>
        </p:spPr>
        <p:txBody>
          <a:bodyPr wrap="square" rtlCol="0" anchor="t"/>
          <a:lstStyle/>
          <a:p>
            <a:pPr marL="0" indent="0" algn="l">
              <a:lnSpc>
                <a:spcPts val="2528"/>
              </a:lnSpc>
              <a:buNone/>
            </a:pPr>
            <a:r>
              <a:rPr lang="en-US" sz="1580" dirty="0">
                <a:solidFill>
                  <a:srgbClr val="DAD8E9"/>
                </a:solidFill>
                <a:latin typeface="Mukta" pitchFamily="34" charset="0"/>
                <a:ea typeface="Mukta" pitchFamily="34" charset="-122"/>
                <a:cs typeface="Mukta" pitchFamily="34" charset="-120"/>
              </a:rPr>
              <a:t>Before initiating the predictive process, a critical step involves data collection. This encompasses gathering historical stock market data, including stock prices, trading volumes, market indices, and other relevant financial indicators. The data collected must be expansive and comprehensive, covering various time intervals and market conditions to ensure the robustness of the predictive model.</a:t>
            </a:r>
            <a:endParaRPr lang="en-US" sz="1580" dirty="0"/>
          </a:p>
        </p:txBody>
      </p:sp>
      <p:pic>
        <p:nvPicPr>
          <p:cNvPr id="8" name="Image 2" descr="preencoded.png"/>
          <p:cNvPicPr>
            <a:picLocks noChangeAspect="1"/>
          </p:cNvPicPr>
          <p:nvPr/>
        </p:nvPicPr>
        <p:blipFill>
          <a:blip r:embed="rId5"/>
          <a:stretch>
            <a:fillRect/>
          </a:stretch>
        </p:blipFill>
        <p:spPr>
          <a:xfrm>
            <a:off x="7465576" y="1579959"/>
            <a:ext cx="4085511" cy="2524958"/>
          </a:xfrm>
          <a:prstGeom prst="rect">
            <a:avLst/>
          </a:prstGeom>
        </p:spPr>
      </p:pic>
      <p:sp>
        <p:nvSpPr>
          <p:cNvPr id="9" name="Text 4"/>
          <p:cNvSpPr/>
          <p:nvPr/>
        </p:nvSpPr>
        <p:spPr>
          <a:xfrm>
            <a:off x="7465576" y="4355663"/>
            <a:ext cx="2508052" cy="313492"/>
          </a:xfrm>
          <a:prstGeom prst="rect">
            <a:avLst/>
          </a:prstGeom>
          <a:noFill/>
          <a:ln/>
        </p:spPr>
        <p:txBody>
          <a:bodyPr wrap="none" rtlCol="0" anchor="t"/>
          <a:lstStyle/>
          <a:p>
            <a:pPr marL="0" indent="0" algn="l">
              <a:lnSpc>
                <a:spcPts val="2469"/>
              </a:lnSpc>
              <a:buNone/>
            </a:pPr>
            <a:r>
              <a:rPr lang="en-US" sz="1975" dirty="0">
                <a:solidFill>
                  <a:srgbClr val="DAD8E9"/>
                </a:solidFill>
                <a:latin typeface="Prompt" pitchFamily="34" charset="0"/>
                <a:ea typeface="Prompt" pitchFamily="34" charset="-122"/>
                <a:cs typeface="Prompt" pitchFamily="34" charset="-120"/>
              </a:rPr>
              <a:t>Data Preprocessing</a:t>
            </a:r>
            <a:endParaRPr lang="en-US" sz="1975" dirty="0"/>
          </a:p>
        </p:txBody>
      </p:sp>
      <p:sp>
        <p:nvSpPr>
          <p:cNvPr id="10" name="Text 5"/>
          <p:cNvSpPr/>
          <p:nvPr/>
        </p:nvSpPr>
        <p:spPr>
          <a:xfrm>
            <a:off x="7465576" y="4789527"/>
            <a:ext cx="4085511" cy="2567940"/>
          </a:xfrm>
          <a:prstGeom prst="rect">
            <a:avLst/>
          </a:prstGeom>
          <a:noFill/>
          <a:ln/>
        </p:spPr>
        <p:txBody>
          <a:bodyPr wrap="square" rtlCol="0" anchor="t"/>
          <a:lstStyle/>
          <a:p>
            <a:pPr marL="0" indent="0" algn="l">
              <a:lnSpc>
                <a:spcPts val="2528"/>
              </a:lnSpc>
              <a:buNone/>
            </a:pPr>
            <a:r>
              <a:rPr lang="en-US" sz="1580" dirty="0">
                <a:solidFill>
                  <a:srgbClr val="DAD8E9"/>
                </a:solidFill>
                <a:latin typeface="Mukta" pitchFamily="34" charset="0"/>
                <a:ea typeface="Mukta" pitchFamily="34" charset="-122"/>
                <a:cs typeface="Mukta" pitchFamily="34" charset="-120"/>
              </a:rPr>
              <a:t>Once the data is accumulated, preprocessing plays a pivotal role. This involves data cleaning, normalization, and feature engineering to transform the raw data into a suitable format for the GAN model. It includes handling missing values, outlier detection, and ensuring that the data is consistent and free from anomalies that could impact the prediction accuracy.</a:t>
            </a:r>
            <a:endParaRPr lang="en-US" sz="15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4031575" y="427673"/>
            <a:ext cx="6567130" cy="972026"/>
          </a:xfrm>
          <a:prstGeom prst="rect">
            <a:avLst/>
          </a:prstGeom>
          <a:noFill/>
          <a:ln/>
        </p:spPr>
        <p:txBody>
          <a:bodyPr wrap="square" rtlCol="0" anchor="t"/>
          <a:lstStyle/>
          <a:p>
            <a:pPr marL="0" indent="0">
              <a:lnSpc>
                <a:spcPts val="3827"/>
              </a:lnSpc>
              <a:buNone/>
            </a:pPr>
            <a:r>
              <a:rPr lang="en-US" sz="3062" dirty="0">
                <a:solidFill>
                  <a:srgbClr val="C6BFEE"/>
                </a:solidFill>
                <a:latin typeface="Prompt" pitchFamily="34" charset="0"/>
                <a:ea typeface="Prompt" pitchFamily="34" charset="-122"/>
                <a:cs typeface="Prompt" pitchFamily="34" charset="-120"/>
              </a:rPr>
              <a:t>Model architecture for stock market prediction</a:t>
            </a:r>
            <a:endParaRPr lang="en-US" sz="3062" dirty="0"/>
          </a:p>
        </p:txBody>
      </p:sp>
      <p:sp>
        <p:nvSpPr>
          <p:cNvPr id="5" name="Text 2"/>
          <p:cNvSpPr/>
          <p:nvPr/>
        </p:nvSpPr>
        <p:spPr>
          <a:xfrm>
            <a:off x="1380147" y="2054313"/>
            <a:ext cx="1758596" cy="972026"/>
          </a:xfrm>
          <a:prstGeom prst="rect">
            <a:avLst/>
          </a:prstGeom>
          <a:noFill/>
          <a:ln/>
        </p:spPr>
        <p:txBody>
          <a:bodyPr wrap="square" rtlCol="0" anchor="t"/>
          <a:lstStyle/>
          <a:p>
            <a:pPr marL="0" indent="0">
              <a:lnSpc>
                <a:spcPts val="1914"/>
              </a:lnSpc>
              <a:buNone/>
            </a:pPr>
            <a:r>
              <a:rPr lang="en-US" sz="1531" dirty="0">
                <a:solidFill>
                  <a:srgbClr val="C6BFEE"/>
                </a:solidFill>
                <a:latin typeface="Prompt" pitchFamily="34" charset="0"/>
                <a:ea typeface="Prompt" pitchFamily="34" charset="-122"/>
                <a:cs typeface="Prompt" pitchFamily="34" charset="-120"/>
              </a:rPr>
              <a:t>Recurrent Neural Networks (RNNs)</a:t>
            </a:r>
            <a:endParaRPr lang="en-US" sz="1531" dirty="0"/>
          </a:p>
        </p:txBody>
      </p:sp>
      <p:sp>
        <p:nvSpPr>
          <p:cNvPr id="6" name="Text 3"/>
          <p:cNvSpPr/>
          <p:nvPr/>
        </p:nvSpPr>
        <p:spPr>
          <a:xfrm>
            <a:off x="256478" y="3040320"/>
            <a:ext cx="3136181" cy="4228267"/>
          </a:xfrm>
          <a:prstGeom prst="rect">
            <a:avLst/>
          </a:prstGeom>
          <a:noFill/>
          <a:ln/>
        </p:spPr>
        <p:txBody>
          <a:bodyPr wrap="square" rtlCol="0" anchor="t"/>
          <a:lstStyle/>
          <a:p>
            <a:pPr marL="0" indent="0">
              <a:lnSpc>
                <a:spcPts val="1960"/>
              </a:lnSpc>
              <a:buNone/>
            </a:pPr>
            <a:r>
              <a:rPr lang="en-US" sz="1600" dirty="0">
                <a:solidFill>
                  <a:srgbClr val="DAD8E9"/>
                </a:solidFill>
                <a:latin typeface="Times New Roman" panose="02020603050405020304" pitchFamily="18" charset="0"/>
                <a:ea typeface="Mukta" pitchFamily="34" charset="-122"/>
                <a:cs typeface="Times New Roman" panose="02020603050405020304" pitchFamily="18" charset="0"/>
              </a:rPr>
              <a:t>RNNs are powerful in capturing sequential dependencies in time series data. They are capable of remembering past information and using it to make predictions. In stock market prediction, RNNs are used to analyze the time series data of stock prices and identify patterns that can help in forecasting future trends.</a:t>
            </a:r>
            <a:endParaRPr lang="en-US" sz="1600" dirty="0">
              <a:latin typeface="Times New Roman" panose="02020603050405020304" pitchFamily="18" charset="0"/>
              <a:cs typeface="Times New Roman" panose="02020603050405020304" pitchFamily="18" charset="0"/>
            </a:endParaRPr>
          </a:p>
        </p:txBody>
      </p:sp>
      <p:sp>
        <p:nvSpPr>
          <p:cNvPr id="7" name="Text 4"/>
          <p:cNvSpPr/>
          <p:nvPr/>
        </p:nvSpPr>
        <p:spPr>
          <a:xfrm>
            <a:off x="4209995" y="2027917"/>
            <a:ext cx="1633245" cy="729020"/>
          </a:xfrm>
          <a:prstGeom prst="rect">
            <a:avLst/>
          </a:prstGeom>
          <a:noFill/>
          <a:ln/>
        </p:spPr>
        <p:txBody>
          <a:bodyPr wrap="square" rtlCol="0" anchor="t"/>
          <a:lstStyle/>
          <a:p>
            <a:pPr marL="0" indent="0">
              <a:lnSpc>
                <a:spcPts val="1914"/>
              </a:lnSpc>
              <a:buNone/>
            </a:pPr>
            <a:r>
              <a:rPr lang="en-US" sz="1531" dirty="0">
                <a:solidFill>
                  <a:srgbClr val="C6BFEE"/>
                </a:solidFill>
                <a:latin typeface="Prompt" pitchFamily="34" charset="0"/>
                <a:ea typeface="Prompt" pitchFamily="34" charset="-122"/>
                <a:cs typeface="Prompt" pitchFamily="34" charset="-120"/>
              </a:rPr>
              <a:t>Long Short-Term Memory (LSTM)</a:t>
            </a:r>
            <a:endParaRPr lang="en-US" sz="1531" dirty="0"/>
          </a:p>
        </p:txBody>
      </p:sp>
      <p:sp>
        <p:nvSpPr>
          <p:cNvPr id="8" name="Text 5"/>
          <p:cNvSpPr/>
          <p:nvPr/>
        </p:nvSpPr>
        <p:spPr>
          <a:xfrm>
            <a:off x="3641343" y="3001037"/>
            <a:ext cx="3004784" cy="5223153"/>
          </a:xfrm>
          <a:prstGeom prst="rect">
            <a:avLst/>
          </a:prstGeom>
          <a:noFill/>
          <a:ln/>
        </p:spPr>
        <p:txBody>
          <a:bodyPr wrap="square" rtlCol="0" anchor="t"/>
          <a:lstStyle/>
          <a:p>
            <a:pPr marL="0" indent="0">
              <a:lnSpc>
                <a:spcPts val="1960"/>
              </a:lnSpc>
              <a:buNone/>
            </a:pPr>
            <a:r>
              <a:rPr lang="en-US" sz="1600" dirty="0">
                <a:solidFill>
                  <a:srgbClr val="DAD8E9"/>
                </a:solidFill>
                <a:latin typeface="Times New Roman" panose="02020603050405020304" pitchFamily="18" charset="0"/>
                <a:ea typeface="Mukta" pitchFamily="34" charset="-122"/>
                <a:cs typeface="Times New Roman" panose="02020603050405020304" pitchFamily="18" charset="0"/>
              </a:rPr>
              <a:t>LSTMs are a type of RNN that is well-suited for making predictions based on time series data. They are designed to learn long-term dependencies, making them effective in capturing the complex and non-linear relationships present in stock market data. LSTM networks can retain information over long periods, making them suitable for analyzing and predicting stock market movements.</a:t>
            </a:r>
            <a:endParaRPr lang="en-US" sz="1600" dirty="0">
              <a:latin typeface="Times New Roman" panose="02020603050405020304" pitchFamily="18" charset="0"/>
              <a:cs typeface="Times New Roman" panose="02020603050405020304" pitchFamily="18" charset="0"/>
            </a:endParaRPr>
          </a:p>
        </p:txBody>
      </p:sp>
      <p:sp>
        <p:nvSpPr>
          <p:cNvPr id="9" name="Text 6"/>
          <p:cNvSpPr/>
          <p:nvPr/>
        </p:nvSpPr>
        <p:spPr>
          <a:xfrm>
            <a:off x="7592375" y="2027917"/>
            <a:ext cx="1900475" cy="972026"/>
          </a:xfrm>
          <a:prstGeom prst="rect">
            <a:avLst/>
          </a:prstGeom>
          <a:noFill/>
          <a:ln/>
        </p:spPr>
        <p:txBody>
          <a:bodyPr wrap="square" rtlCol="0" anchor="t"/>
          <a:lstStyle/>
          <a:p>
            <a:pPr marL="0" indent="0">
              <a:lnSpc>
                <a:spcPts val="1914"/>
              </a:lnSpc>
              <a:buNone/>
            </a:pPr>
            <a:r>
              <a:rPr lang="en-US" sz="1531" dirty="0">
                <a:solidFill>
                  <a:srgbClr val="C6BFEE"/>
                </a:solidFill>
                <a:latin typeface="Prompt" pitchFamily="34" charset="0"/>
                <a:ea typeface="Prompt" pitchFamily="34" charset="-122"/>
                <a:cs typeface="Prompt" pitchFamily="34" charset="-120"/>
              </a:rPr>
              <a:t>Convolutional Neural Networks (CNNs)</a:t>
            </a:r>
            <a:endParaRPr lang="en-US" sz="1531" dirty="0"/>
          </a:p>
        </p:txBody>
      </p:sp>
      <p:sp>
        <p:nvSpPr>
          <p:cNvPr id="10" name="Text 7"/>
          <p:cNvSpPr/>
          <p:nvPr/>
        </p:nvSpPr>
        <p:spPr>
          <a:xfrm>
            <a:off x="7158811" y="2983132"/>
            <a:ext cx="2767602" cy="4476988"/>
          </a:xfrm>
          <a:prstGeom prst="rect">
            <a:avLst/>
          </a:prstGeom>
          <a:noFill/>
          <a:ln/>
        </p:spPr>
        <p:txBody>
          <a:bodyPr wrap="square" rtlCol="0" anchor="t"/>
          <a:lstStyle/>
          <a:p>
            <a:pPr marL="0" indent="0">
              <a:lnSpc>
                <a:spcPts val="1960"/>
              </a:lnSpc>
              <a:buNone/>
            </a:pPr>
            <a:r>
              <a:rPr lang="en-US" sz="1600" dirty="0">
                <a:solidFill>
                  <a:srgbClr val="DAD8E9"/>
                </a:solidFill>
                <a:latin typeface="Times New Roman" panose="02020603050405020304" pitchFamily="18" charset="0"/>
                <a:ea typeface="Mukta" pitchFamily="34" charset="-122"/>
                <a:cs typeface="Times New Roman" panose="02020603050405020304" pitchFamily="18" charset="0"/>
              </a:rPr>
              <a:t>CNNs can be used to extract relevant features from stock market data. By applying convolution operations, CNNs can identify patterns and trends in the input data. In the context of stock market prediction, CNNs can be used to analyze historical data and extract key information that may be indicative of future market movements.</a:t>
            </a:r>
            <a:endParaRPr lang="en-US" sz="1600" dirty="0">
              <a:latin typeface="Times New Roman" panose="02020603050405020304" pitchFamily="18" charset="0"/>
              <a:cs typeface="Times New Roman" panose="02020603050405020304" pitchFamily="18" charset="0"/>
            </a:endParaRPr>
          </a:p>
        </p:txBody>
      </p:sp>
      <p:sp>
        <p:nvSpPr>
          <p:cNvPr id="11" name="Text 8"/>
          <p:cNvSpPr/>
          <p:nvPr/>
        </p:nvSpPr>
        <p:spPr>
          <a:xfrm>
            <a:off x="10598704" y="2029011"/>
            <a:ext cx="2515129" cy="972026"/>
          </a:xfrm>
          <a:prstGeom prst="rect">
            <a:avLst/>
          </a:prstGeom>
          <a:noFill/>
          <a:ln/>
        </p:spPr>
        <p:txBody>
          <a:bodyPr wrap="square" rtlCol="0" anchor="t"/>
          <a:lstStyle/>
          <a:p>
            <a:pPr marL="0" indent="0">
              <a:lnSpc>
                <a:spcPts val="1914"/>
              </a:lnSpc>
              <a:buNone/>
            </a:pPr>
            <a:r>
              <a:rPr lang="en-US" sz="1531" dirty="0">
                <a:solidFill>
                  <a:srgbClr val="C6BFEE"/>
                </a:solidFill>
                <a:latin typeface="Prompt" pitchFamily="34" charset="0"/>
                <a:ea typeface="Prompt" pitchFamily="34" charset="-122"/>
                <a:cs typeface="Prompt" pitchFamily="34" charset="-120"/>
              </a:rPr>
              <a:t>Generative Adversarial Networks (GANs)</a:t>
            </a:r>
            <a:endParaRPr lang="en-US" sz="1531" dirty="0"/>
          </a:p>
        </p:txBody>
      </p:sp>
      <p:sp>
        <p:nvSpPr>
          <p:cNvPr id="12" name="Text 9"/>
          <p:cNvSpPr/>
          <p:nvPr/>
        </p:nvSpPr>
        <p:spPr>
          <a:xfrm>
            <a:off x="10592890" y="3040320"/>
            <a:ext cx="4031696" cy="5223153"/>
          </a:xfrm>
          <a:prstGeom prst="rect">
            <a:avLst/>
          </a:prstGeom>
          <a:noFill/>
          <a:ln/>
        </p:spPr>
        <p:txBody>
          <a:bodyPr wrap="square" rtlCol="0" anchor="t"/>
          <a:lstStyle/>
          <a:p>
            <a:pPr marL="0" indent="0">
              <a:lnSpc>
                <a:spcPts val="1960"/>
              </a:lnSpc>
              <a:buNone/>
            </a:pPr>
            <a:r>
              <a:rPr lang="en-US" sz="1600" dirty="0">
                <a:solidFill>
                  <a:srgbClr val="DAD8E9"/>
                </a:solidFill>
                <a:latin typeface="Times New Roman" panose="02020603050405020304" pitchFamily="18" charset="0"/>
                <a:ea typeface="Mukta" pitchFamily="34" charset="-122"/>
                <a:cs typeface="Times New Roman" panose="02020603050405020304" pitchFamily="18" charset="0"/>
              </a:rPr>
              <a:t>GANs are utilized for generating synthetic financial data that closely resembles the real market scenarios. By using GANs, the model can create artificial but realistic data points, which can be extremely valuable for training and validating the predictive models. GANs can also aid in generating diverse market scenarios, which can enhance the robustness of the predictive architecture.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sp>
        <p:nvSpPr>
          <p:cNvPr id="4" name="Text 1"/>
          <p:cNvSpPr/>
          <p:nvPr/>
        </p:nvSpPr>
        <p:spPr>
          <a:xfrm>
            <a:off x="2571511" y="748161"/>
            <a:ext cx="691229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WOW IN YOUR SOLUTION</a:t>
            </a:r>
            <a:endParaRPr lang="en-US" sz="4374" dirty="0"/>
          </a:p>
        </p:txBody>
      </p:sp>
      <p:sp>
        <p:nvSpPr>
          <p:cNvPr id="5" name="Shape 2"/>
          <p:cNvSpPr/>
          <p:nvPr/>
        </p:nvSpPr>
        <p:spPr>
          <a:xfrm>
            <a:off x="2624376" y="2402527"/>
            <a:ext cx="388739" cy="388739"/>
          </a:xfrm>
          <a:prstGeom prst="roundRect">
            <a:avLst>
              <a:gd name="adj" fmla="val 25722"/>
            </a:avLst>
          </a:prstGeom>
          <a:solidFill>
            <a:srgbClr val="542C49"/>
          </a:solidFill>
          <a:ln w="7620">
            <a:solidFill>
              <a:srgbClr val="6D4562"/>
            </a:solidFill>
            <a:prstDash val="solid"/>
          </a:ln>
        </p:spPr>
        <p:txBody>
          <a:bodyPr/>
          <a:lstStyle/>
          <a:p>
            <a:endParaRPr lang="en-IN"/>
          </a:p>
        </p:txBody>
      </p:sp>
      <p:sp>
        <p:nvSpPr>
          <p:cNvPr id="6" name="Text 3"/>
          <p:cNvSpPr/>
          <p:nvPr/>
        </p:nvSpPr>
        <p:spPr>
          <a:xfrm>
            <a:off x="3235285" y="2402527"/>
            <a:ext cx="277749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Real-time Prediction</a:t>
            </a:r>
            <a:endParaRPr lang="en-US" sz="2187" dirty="0"/>
          </a:p>
        </p:txBody>
      </p:sp>
      <p:sp>
        <p:nvSpPr>
          <p:cNvPr id="7" name="Text 4"/>
          <p:cNvSpPr/>
          <p:nvPr/>
        </p:nvSpPr>
        <p:spPr>
          <a:xfrm>
            <a:off x="3149917" y="2821544"/>
            <a:ext cx="39688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Our GAN-based solution provides real-time predictions, enabling students to make informed decisions based on the latest market trends and developments.</a:t>
            </a:r>
            <a:endParaRPr lang="en-US" sz="1750" dirty="0"/>
          </a:p>
        </p:txBody>
      </p:sp>
      <p:sp>
        <p:nvSpPr>
          <p:cNvPr id="8" name="Shape 5"/>
          <p:cNvSpPr/>
          <p:nvPr/>
        </p:nvSpPr>
        <p:spPr>
          <a:xfrm>
            <a:off x="7426285" y="2394107"/>
            <a:ext cx="388739" cy="388739"/>
          </a:xfrm>
          <a:prstGeom prst="roundRect">
            <a:avLst>
              <a:gd name="adj" fmla="val 25722"/>
            </a:avLst>
          </a:prstGeom>
          <a:solidFill>
            <a:srgbClr val="542C49"/>
          </a:solidFill>
          <a:ln w="7620">
            <a:solidFill>
              <a:srgbClr val="6D4562"/>
            </a:solidFill>
            <a:prstDash val="solid"/>
          </a:ln>
        </p:spPr>
        <p:txBody>
          <a:bodyPr/>
          <a:lstStyle/>
          <a:p>
            <a:endParaRPr lang="en-IN"/>
          </a:p>
        </p:txBody>
      </p:sp>
      <p:sp>
        <p:nvSpPr>
          <p:cNvPr id="9" name="Text 6"/>
          <p:cNvSpPr/>
          <p:nvPr/>
        </p:nvSpPr>
        <p:spPr>
          <a:xfrm>
            <a:off x="7962533" y="2414883"/>
            <a:ext cx="3443288"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Interdisciplinary Learning</a:t>
            </a:r>
            <a:endParaRPr lang="en-US" sz="2187" dirty="0"/>
          </a:p>
        </p:txBody>
      </p:sp>
      <p:sp>
        <p:nvSpPr>
          <p:cNvPr id="10" name="Text 7"/>
          <p:cNvSpPr/>
          <p:nvPr/>
        </p:nvSpPr>
        <p:spPr>
          <a:xfrm>
            <a:off x="8037195" y="2749713"/>
            <a:ext cx="419099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Engage in a multidisciplinary approach by learning about both stock market dynamics and cutting-edge artificial intelligence technologies through hands-on experience.</a:t>
            </a:r>
            <a:endParaRPr lang="en-US" sz="1750" dirty="0"/>
          </a:p>
        </p:txBody>
      </p:sp>
      <p:sp>
        <p:nvSpPr>
          <p:cNvPr id="11" name="Shape 8"/>
          <p:cNvSpPr/>
          <p:nvPr/>
        </p:nvSpPr>
        <p:spPr>
          <a:xfrm>
            <a:off x="2624376" y="5024438"/>
            <a:ext cx="388739" cy="388739"/>
          </a:xfrm>
          <a:prstGeom prst="roundRect">
            <a:avLst>
              <a:gd name="adj" fmla="val 25722"/>
            </a:avLst>
          </a:prstGeom>
          <a:solidFill>
            <a:srgbClr val="542C49"/>
          </a:solidFill>
          <a:ln w="7620">
            <a:solidFill>
              <a:srgbClr val="6D4562"/>
            </a:solidFill>
            <a:prstDash val="solid"/>
          </a:ln>
        </p:spPr>
        <p:txBody>
          <a:bodyPr/>
          <a:lstStyle/>
          <a:p>
            <a:endParaRPr lang="en-IN"/>
          </a:p>
        </p:txBody>
      </p:sp>
      <p:sp>
        <p:nvSpPr>
          <p:cNvPr id="12" name="Text 9"/>
          <p:cNvSpPr/>
          <p:nvPr/>
        </p:nvSpPr>
        <p:spPr>
          <a:xfrm>
            <a:off x="3235285" y="5045154"/>
            <a:ext cx="2792373"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Practical Application</a:t>
            </a:r>
            <a:endParaRPr lang="en-US" sz="2187" dirty="0"/>
          </a:p>
        </p:txBody>
      </p:sp>
      <p:sp>
        <p:nvSpPr>
          <p:cNvPr id="13" name="Text 10"/>
          <p:cNvSpPr/>
          <p:nvPr/>
        </p:nvSpPr>
        <p:spPr>
          <a:xfrm>
            <a:off x="3235285" y="5525572"/>
            <a:ext cx="39688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Apply theoretical knowledge to practical scenarios, gaining valuable insights into the complexities of financial markets and the potential impact of AI-driven predictions.</a:t>
            </a:r>
            <a:endParaRPr lang="en-US" sz="1750" dirty="0"/>
          </a:p>
        </p:txBody>
      </p:sp>
      <p:sp>
        <p:nvSpPr>
          <p:cNvPr id="14" name="Shape 11"/>
          <p:cNvSpPr/>
          <p:nvPr/>
        </p:nvSpPr>
        <p:spPr>
          <a:xfrm>
            <a:off x="7426285" y="5024438"/>
            <a:ext cx="388739" cy="388739"/>
          </a:xfrm>
          <a:prstGeom prst="roundRect">
            <a:avLst>
              <a:gd name="adj" fmla="val 25722"/>
            </a:avLst>
          </a:prstGeom>
          <a:solidFill>
            <a:srgbClr val="542C49"/>
          </a:solidFill>
          <a:ln w="7620">
            <a:solidFill>
              <a:srgbClr val="6D4562"/>
            </a:solidFill>
            <a:prstDash val="solid"/>
          </a:ln>
        </p:spPr>
        <p:txBody>
          <a:bodyPr/>
          <a:lstStyle/>
          <a:p>
            <a:endParaRPr lang="en-IN"/>
          </a:p>
        </p:txBody>
      </p:sp>
      <p:sp>
        <p:nvSpPr>
          <p:cNvPr id="15" name="Text 12"/>
          <p:cNvSpPr/>
          <p:nvPr/>
        </p:nvSpPr>
        <p:spPr>
          <a:xfrm>
            <a:off x="8037195" y="5045154"/>
            <a:ext cx="300097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Ethical Considerations</a:t>
            </a:r>
            <a:endParaRPr lang="en-US" sz="2187" dirty="0"/>
          </a:p>
        </p:txBody>
      </p:sp>
      <p:sp>
        <p:nvSpPr>
          <p:cNvPr id="16" name="Text 13"/>
          <p:cNvSpPr/>
          <p:nvPr/>
        </p:nvSpPr>
        <p:spPr>
          <a:xfrm>
            <a:off x="8037195" y="5525572"/>
            <a:ext cx="3968829"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Explore the ethical implications of using AI in financial decision-making, fostering critical thinking and responsible use of technology in the financial sector.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135549"/>
          </a:xfrm>
          <a:prstGeom prst="rect">
            <a:avLst/>
          </a:prstGeom>
          <a:solidFill>
            <a:srgbClr val="0B0C23">
              <a:alpha val="75000"/>
            </a:srgbClr>
          </a:solidFill>
          <a:ln/>
        </p:spPr>
        <p:txBody>
          <a:bodyPr/>
          <a:lstStyle/>
          <a:p>
            <a:endParaRPr lang="en-IN"/>
          </a:p>
        </p:txBody>
      </p:sp>
      <p:sp>
        <p:nvSpPr>
          <p:cNvPr id="4" name="Text 1"/>
          <p:cNvSpPr/>
          <p:nvPr/>
        </p:nvSpPr>
        <p:spPr>
          <a:xfrm>
            <a:off x="3193018" y="536853"/>
            <a:ext cx="5775960" cy="610195"/>
          </a:xfrm>
          <a:prstGeom prst="rect">
            <a:avLst/>
          </a:prstGeom>
          <a:noFill/>
          <a:ln/>
        </p:spPr>
        <p:txBody>
          <a:bodyPr wrap="none" rtlCol="0" anchor="t"/>
          <a:lstStyle/>
          <a:p>
            <a:pPr marL="0" indent="0">
              <a:lnSpc>
                <a:spcPts val="4805"/>
              </a:lnSpc>
              <a:buNone/>
            </a:pPr>
            <a:r>
              <a:rPr lang="en-US" sz="3844" dirty="0">
                <a:solidFill>
                  <a:srgbClr val="C6BFEE"/>
                </a:solidFill>
                <a:latin typeface="Prompt" pitchFamily="34" charset="0"/>
                <a:ea typeface="Prompt" pitchFamily="34" charset="-122"/>
                <a:cs typeface="Prompt" pitchFamily="34" charset="-120"/>
              </a:rPr>
              <a:t>Who are the End Users?</a:t>
            </a:r>
            <a:endParaRPr lang="en-US" sz="3844" dirty="0"/>
          </a:p>
        </p:txBody>
      </p:sp>
      <p:pic>
        <p:nvPicPr>
          <p:cNvPr id="5" name="Image 1" descr="preencoded.png"/>
          <p:cNvPicPr>
            <a:picLocks noChangeAspect="1"/>
          </p:cNvPicPr>
          <p:nvPr/>
        </p:nvPicPr>
        <p:blipFill>
          <a:blip r:embed="rId4"/>
          <a:stretch>
            <a:fillRect/>
          </a:stretch>
        </p:blipFill>
        <p:spPr>
          <a:xfrm>
            <a:off x="1700902" y="1579793"/>
            <a:ext cx="390406" cy="390406"/>
          </a:xfrm>
          <a:prstGeom prst="rect">
            <a:avLst/>
          </a:prstGeom>
        </p:spPr>
      </p:pic>
      <p:sp>
        <p:nvSpPr>
          <p:cNvPr id="6" name="Text 2"/>
          <p:cNvSpPr/>
          <p:nvPr/>
        </p:nvSpPr>
        <p:spPr>
          <a:xfrm>
            <a:off x="1179760" y="2074426"/>
            <a:ext cx="2552819" cy="610076"/>
          </a:xfrm>
          <a:prstGeom prst="rect">
            <a:avLst/>
          </a:prstGeom>
          <a:noFill/>
          <a:ln/>
        </p:spPr>
        <p:txBody>
          <a:bodyPr wrap="square" rtlCol="0" anchor="t"/>
          <a:lstStyle/>
          <a:p>
            <a:pPr marL="0" indent="0" algn="l">
              <a:lnSpc>
                <a:spcPts val="2402"/>
              </a:lnSpc>
              <a:buNone/>
            </a:pPr>
            <a:r>
              <a:rPr lang="en-US" sz="1922" dirty="0">
                <a:solidFill>
                  <a:srgbClr val="DAD8E9"/>
                </a:solidFill>
                <a:latin typeface="Prompt" pitchFamily="34" charset="0"/>
                <a:ea typeface="Prompt" pitchFamily="34" charset="-122"/>
                <a:cs typeface="Prompt" pitchFamily="34" charset="-120"/>
              </a:rPr>
              <a:t>Undergraduate Students</a:t>
            </a:r>
            <a:endParaRPr lang="en-US" sz="1922" dirty="0"/>
          </a:p>
        </p:txBody>
      </p:sp>
      <p:sp>
        <p:nvSpPr>
          <p:cNvPr id="7" name="Text 3"/>
          <p:cNvSpPr/>
          <p:nvPr/>
        </p:nvSpPr>
        <p:spPr>
          <a:xfrm>
            <a:off x="866476" y="3049693"/>
            <a:ext cx="3179386" cy="4061460"/>
          </a:xfrm>
          <a:prstGeom prst="rect">
            <a:avLst/>
          </a:prstGeom>
          <a:noFill/>
          <a:ln/>
        </p:spPr>
        <p:txBody>
          <a:bodyPr wrap="square" rtlCol="0" anchor="t"/>
          <a:lstStyle/>
          <a:p>
            <a:pPr marL="0" indent="0" algn="l">
              <a:lnSpc>
                <a:spcPts val="2460"/>
              </a:lnSpc>
              <a:buNone/>
            </a:pPr>
            <a:r>
              <a:rPr lang="en-US" sz="1537" dirty="0">
                <a:solidFill>
                  <a:srgbClr val="DAD8E9"/>
                </a:solidFill>
                <a:latin typeface="Mukta" pitchFamily="34" charset="0"/>
                <a:ea typeface="Mukta" pitchFamily="34" charset="-122"/>
                <a:cs typeface="Mukta" pitchFamily="34" charset="-120"/>
              </a:rPr>
              <a:t>Undergraduate students pursuing degrees in finance, economics, or related fields are potential end users of the stock market prediction using GAN. They can benefit from using the predictive model to gain insights into market trends, understand the impact of varying parameters on stock prices, and refine their understanding of financial markets.</a:t>
            </a:r>
            <a:endParaRPr lang="en-US" sz="1537" dirty="0"/>
          </a:p>
        </p:txBody>
      </p:sp>
      <p:pic>
        <p:nvPicPr>
          <p:cNvPr id="8" name="Image 2" descr="preencoded.png"/>
          <p:cNvPicPr>
            <a:picLocks noChangeAspect="1"/>
          </p:cNvPicPr>
          <p:nvPr/>
        </p:nvPicPr>
        <p:blipFill>
          <a:blip r:embed="rId5"/>
          <a:stretch>
            <a:fillRect/>
          </a:stretch>
        </p:blipFill>
        <p:spPr>
          <a:xfrm>
            <a:off x="5428493" y="1547118"/>
            <a:ext cx="390406" cy="390406"/>
          </a:xfrm>
          <a:prstGeom prst="rect">
            <a:avLst/>
          </a:prstGeom>
        </p:spPr>
      </p:pic>
      <p:sp>
        <p:nvSpPr>
          <p:cNvPr id="9" name="Text 4"/>
          <p:cNvSpPr/>
          <p:nvPr/>
        </p:nvSpPr>
        <p:spPr>
          <a:xfrm>
            <a:off x="4912338" y="2104769"/>
            <a:ext cx="2552938" cy="312420"/>
          </a:xfrm>
          <a:prstGeom prst="rect">
            <a:avLst/>
          </a:prstGeom>
          <a:noFill/>
          <a:ln/>
        </p:spPr>
        <p:txBody>
          <a:bodyPr wrap="none" rtlCol="0" anchor="t"/>
          <a:lstStyle/>
          <a:p>
            <a:pPr marL="0" indent="0" algn="l">
              <a:lnSpc>
                <a:spcPts val="2460"/>
              </a:lnSpc>
              <a:buNone/>
            </a:pPr>
            <a:r>
              <a:rPr lang="en-US" sz="1920" dirty="0">
                <a:solidFill>
                  <a:srgbClr val="DAD8E9"/>
                </a:solidFill>
                <a:latin typeface="Prompt" panose="00000500000000000000" pitchFamily="2" charset="-34"/>
                <a:ea typeface="Mukta" pitchFamily="34" charset="-122"/>
                <a:cs typeface="Prompt" panose="00000500000000000000" pitchFamily="2" charset="-34"/>
              </a:rPr>
              <a:t>Finance Analysts</a:t>
            </a:r>
            <a:endParaRPr lang="en-US" sz="1920" dirty="0">
              <a:latin typeface="Prompt" panose="00000500000000000000" pitchFamily="2" charset="-34"/>
              <a:cs typeface="Prompt" panose="00000500000000000000" pitchFamily="2" charset="-34"/>
            </a:endParaRPr>
          </a:p>
        </p:txBody>
      </p:sp>
      <p:sp>
        <p:nvSpPr>
          <p:cNvPr id="10" name="Text 5"/>
          <p:cNvSpPr/>
          <p:nvPr/>
        </p:nvSpPr>
        <p:spPr>
          <a:xfrm>
            <a:off x="4469606" y="2971614"/>
            <a:ext cx="3670783" cy="4373880"/>
          </a:xfrm>
          <a:prstGeom prst="rect">
            <a:avLst/>
          </a:prstGeom>
          <a:noFill/>
          <a:ln/>
        </p:spPr>
        <p:txBody>
          <a:bodyPr wrap="square" rtlCol="0" anchor="t"/>
          <a:lstStyle/>
          <a:p>
            <a:pPr marL="0" indent="0" algn="l">
              <a:lnSpc>
                <a:spcPts val="2460"/>
              </a:lnSpc>
              <a:buNone/>
            </a:pPr>
            <a:r>
              <a:rPr lang="en-US" sz="1537" dirty="0">
                <a:solidFill>
                  <a:srgbClr val="DAD8E9"/>
                </a:solidFill>
                <a:latin typeface="Mukta" pitchFamily="34" charset="0"/>
                <a:ea typeface="Mukta" pitchFamily="34" charset="-122"/>
                <a:cs typeface="Mukta" pitchFamily="34" charset="-120"/>
              </a:rPr>
              <a:t>Finance analysts seeking to enhance their predictive modeling capabilities and stay ahead of market trends can leverage GAN-based stock market prediction to refine their forecasting strategies. This technology empowers them to delve into advanced machine learning methods, providing valuable insights for making informed investment decisions and optimizing their analytical approaches.</a:t>
            </a:r>
            <a:endParaRPr lang="en-US" sz="1537" dirty="0"/>
          </a:p>
        </p:txBody>
      </p:sp>
      <p:pic>
        <p:nvPicPr>
          <p:cNvPr id="12" name="Image 4" descr="preencoded.png"/>
          <p:cNvPicPr>
            <a:picLocks noChangeAspect="1"/>
          </p:cNvPicPr>
          <p:nvPr/>
        </p:nvPicPr>
        <p:blipFill>
          <a:blip r:embed="rId6"/>
          <a:stretch>
            <a:fillRect/>
          </a:stretch>
        </p:blipFill>
        <p:spPr>
          <a:xfrm>
            <a:off x="10512403" y="1615558"/>
            <a:ext cx="390406" cy="390406"/>
          </a:xfrm>
          <a:prstGeom prst="rect">
            <a:avLst/>
          </a:prstGeom>
        </p:spPr>
      </p:pic>
      <p:sp>
        <p:nvSpPr>
          <p:cNvPr id="13" name="Text 6"/>
          <p:cNvSpPr/>
          <p:nvPr/>
        </p:nvSpPr>
        <p:spPr>
          <a:xfrm>
            <a:off x="9487275" y="2155377"/>
            <a:ext cx="2440662" cy="305038"/>
          </a:xfrm>
          <a:prstGeom prst="rect">
            <a:avLst/>
          </a:prstGeom>
          <a:noFill/>
          <a:ln/>
        </p:spPr>
        <p:txBody>
          <a:bodyPr wrap="none" rtlCol="0" anchor="t"/>
          <a:lstStyle/>
          <a:p>
            <a:pPr marL="0" indent="0" algn="l">
              <a:lnSpc>
                <a:spcPts val="2402"/>
              </a:lnSpc>
              <a:buNone/>
            </a:pPr>
            <a:r>
              <a:rPr lang="en-US" sz="1922" dirty="0">
                <a:solidFill>
                  <a:srgbClr val="DAD8E9"/>
                </a:solidFill>
                <a:latin typeface="Prompt" pitchFamily="34" charset="0"/>
                <a:ea typeface="Prompt" pitchFamily="34" charset="-122"/>
                <a:cs typeface="Prompt" pitchFamily="34" charset="-120"/>
              </a:rPr>
              <a:t>Graduate Students</a:t>
            </a:r>
            <a:endParaRPr lang="en-US" sz="1922" dirty="0"/>
          </a:p>
        </p:txBody>
      </p:sp>
      <p:sp>
        <p:nvSpPr>
          <p:cNvPr id="14" name="Text 7"/>
          <p:cNvSpPr/>
          <p:nvPr/>
        </p:nvSpPr>
        <p:spPr>
          <a:xfrm>
            <a:off x="8840883" y="2983932"/>
            <a:ext cx="4151451" cy="4373880"/>
          </a:xfrm>
          <a:prstGeom prst="rect">
            <a:avLst/>
          </a:prstGeom>
          <a:noFill/>
          <a:ln/>
        </p:spPr>
        <p:txBody>
          <a:bodyPr wrap="square" rtlCol="0" anchor="t"/>
          <a:lstStyle/>
          <a:p>
            <a:pPr marL="0" indent="0" algn="l">
              <a:lnSpc>
                <a:spcPts val="2460"/>
              </a:lnSpc>
              <a:buNone/>
            </a:pPr>
            <a:r>
              <a:rPr lang="en-US" sz="1537" dirty="0">
                <a:solidFill>
                  <a:srgbClr val="DAD8E9"/>
                </a:solidFill>
                <a:latin typeface="Mukta" pitchFamily="34" charset="0"/>
                <a:ea typeface="Mukta" pitchFamily="34" charset="-122"/>
                <a:cs typeface="Mukta" pitchFamily="34" charset="-120"/>
              </a:rPr>
              <a:t>Graduate students specializing in quantitative finance, data science, machine learning, or similar disciplines can also be the end users of the stock market prediction using GAN. The advanced predictive capabilities provided by the model can aid them in conducting research, developing trading strategies, and gaining practical experience in real-world market dynamics.</a:t>
            </a:r>
            <a:endParaRPr lang="en-US" sz="153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1637</Words>
  <Application>Microsoft Office PowerPoint</Application>
  <PresentationFormat>Custom</PresentationFormat>
  <Paragraphs>74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Mukta</vt:lpstr>
      <vt:lpstr>Prompt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Surya sj</cp:lastModifiedBy>
  <cp:revision>11</cp:revision>
  <dcterms:created xsi:type="dcterms:W3CDTF">2024-04-03T16:15:34Z</dcterms:created>
  <dcterms:modified xsi:type="dcterms:W3CDTF">2024-04-04T10:48:27Z</dcterms:modified>
</cp:coreProperties>
</file>