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57" r:id="rId3"/>
    <p:sldId id="258" r:id="rId4"/>
    <p:sldId id="259" r:id="rId5"/>
    <p:sldId id="260" r:id="rId6"/>
    <p:sldId id="275" r:id="rId7"/>
    <p:sldId id="261" r:id="rId8"/>
    <p:sldId id="273" r:id="rId9"/>
    <p:sldId id="263" r:id="rId10"/>
    <p:sldId id="264" r:id="rId11"/>
    <p:sldId id="274" r:id="rId12"/>
    <p:sldId id="277" r:id="rId13"/>
    <p:sldId id="276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EC32-73A6-4E7E-B22A-A1F6C9AAD764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F0A2-A471-4AC0-BD4F-4121D36889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1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rya20221LCC0004/Paperp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/>
              <a:t>Chatbot For Journal Paper Publication System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CBC-G11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878456407"/>
              </p:ext>
            </p:extLst>
          </p:nvPr>
        </p:nvGraphicFramePr>
        <p:xfrm>
          <a:off x="553347" y="2721840"/>
          <a:ext cx="6369967" cy="31395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5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8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7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solidFill>
                            <a:schemeClr val="tx2"/>
                          </a:solidFill>
                        </a:rPr>
                        <a:t>ROLL NO                   </a:t>
                      </a:r>
                      <a:endParaRPr sz="1800" b="1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tx2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87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20221LCC0004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20211CCS0110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20211CCS0092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20221LCC0001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SURYA SAI PRAKASH Y V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BHARATH 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MANJUNATHA  B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/>
                        <a:t>CHANDAN H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7053942" y="2513340"/>
            <a:ext cx="5023757" cy="175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US" sz="24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Dr</a:t>
            </a: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Nagaraja S 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Associate Professor with Selection Grade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CSE7301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Review-4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 TECH</a:t>
            </a:r>
            <a:endParaRPr lang="en-US" sz="20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Anandaraj S P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2000" b="1" dirty="0"/>
              <a:t>Dr. </a:t>
            </a:r>
            <a:r>
              <a:rPr lang="en-IN" sz="2000" b="1" dirty="0" err="1"/>
              <a:t>Sharmasth</a:t>
            </a:r>
            <a:r>
              <a:rPr lang="en-IN" sz="2000" b="1" dirty="0"/>
              <a:t> Vali Y</a:t>
            </a:r>
            <a:endParaRPr lang="en-US" sz="20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improves efficiency by automating routine tasks and queries in the journal publication process.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user experience by providing real-time updates and clear guidance to authors and editors.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reduces the workload of editorial staff and speeds up communication.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 and feedback collection ensure accessibility and ongoing improvement.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chatbot streamlines the publication workflow, making the system more responsive and user-friendly.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IEEE Standard for System and Software Verification and Validation (IEEE Std 1012-2024)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IEEE Recommended Practice for Software Requirements Specifications (IEEE Std 830-2025)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-Fielding, R.T., "Architectural Styles and the Design of Network-based Software Architectures," 2023(REST dissertation)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IEEE Paper on Microservices Architecture (DOI: 10.1109/ICACCI.2016.7732187)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"Open Journal Systems: A Complete Guide to Online Publishing" (Public Knowledge Project)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143B-A833-435E-E504-1E5B04DB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SDG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6120-74F3-696F-2463-E7D4FF00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6995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SDG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Decent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Growth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10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lnSpc>
                <a:spcPct val="106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sustained,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inclusive,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sustainable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economic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growth,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productive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employment, and decent work for all.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lnSpc>
                <a:spcPts val="1540"/>
              </a:lnSpc>
              <a:buNone/>
            </a:pPr>
            <a:r>
              <a:rPr lang="en-US" sz="180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</a:rPr>
              <a:t>➤</a:t>
            </a:r>
            <a:r>
              <a:rPr lang="en-US" sz="1800" spc="355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</a:t>
            </a:r>
            <a:r>
              <a:rPr lang="en-US" sz="18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innovations</a:t>
            </a:r>
            <a:r>
              <a:rPr lang="en-US" sz="18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boost</a:t>
            </a:r>
            <a:r>
              <a:rPr lang="en-US" sz="18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</a:t>
            </a:r>
            <a:r>
              <a:rPr lang="en-US" sz="18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economies</a:t>
            </a:r>
            <a:r>
              <a:rPr lang="en-US" sz="18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improving</a:t>
            </a:r>
            <a:r>
              <a:rPr lang="en-US" sz="18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</a:t>
            </a:r>
            <a:r>
              <a:rPr lang="en-US" sz="18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services,</a:t>
            </a:r>
            <a:r>
              <a:rPr lang="en-US" sz="18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spcBef>
                <a:spcPts val="6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entrepreneurship,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opportunities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sector.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1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SDG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Industry,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Innovation,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Infrastructure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10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lnSpc>
                <a:spcPct val="106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resilient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infrastructure,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inclusive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sustainable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industrialization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foster</a:t>
            </a:r>
            <a:r>
              <a:rPr lang="en-US" sz="18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lnSpc>
                <a:spcPts val="1540"/>
              </a:lnSpc>
              <a:buNone/>
            </a:pPr>
            <a:r>
              <a:rPr lang="en-US" sz="180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</a:rPr>
              <a:t>➤</a:t>
            </a:r>
            <a:r>
              <a:rPr lang="en-US" sz="1800" spc="12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Encouraging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tech-based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travel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(apps,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tours,</a:t>
            </a:r>
            <a:r>
              <a:rPr lang="en-US" sz="18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platforms)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directly</a:t>
            </a:r>
            <a:r>
              <a:rPr lang="en-US" sz="18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spcBef>
                <a:spcPts val="6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modern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infrastructure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1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spcBef>
                <a:spcPts val="5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SDG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Sustainable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Cities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Communities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5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lnSpc>
                <a:spcPts val="1455"/>
              </a:lnSpc>
              <a:spcBef>
                <a:spcPts val="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cities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settlements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inclusive,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safe,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resilient,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sustainable.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lnSpc>
                <a:spcPct val="102000"/>
              </a:lnSpc>
              <a:buNone/>
            </a:pPr>
            <a:r>
              <a:rPr lang="en-US" sz="180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</a:rPr>
              <a:t>➤</a:t>
            </a:r>
            <a:r>
              <a:rPr lang="en-US" sz="1800" spc="-5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 innovations can improve urban tourism planning, preserve cultural heritage, and manage tourist flows for sustainable development.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3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SDG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Responsible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Consumption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10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6995">
              <a:lnSpc>
                <a:spcPts val="1455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sustainable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consumption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patterns.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Innovations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students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eco-friendly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tourism,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reducing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footprints, and encouraging responsible tourist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FA3A-8034-1CA1-9584-9D4E4196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48E5-D496-35D2-8C1E-BDA49A98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Surya20221LCC0004/</a:t>
            </a:r>
            <a:r>
              <a:rPr lang="en-IN" dirty="0" err="1">
                <a:hlinkClick r:id="rId2"/>
              </a:rPr>
              <a:t>Paperpal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56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Chatbot-Based Paper Publication System for efficient research paper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authors to submit papers, track status, and receive updates through a simple chatbot interface.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currently supports local file storage with scope for database integration and user authentication.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the submission and review process for both authors and administrators.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initiative aligns with Sustainable Development Goals by promoting quality education, innovation, and reduced inequalities.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paper submission systems often involve manual review processes and lack real-time interaction.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studies show that AI-powered chatbots enhance user engagement and streamline data collection.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also highlights the effectiveness of automated status tracking in academic publishing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chatbots in research workflows promotes accessibility, speed, and transparency.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builds upon these findings to offer a user-friendly, intelligent interface for paper publication.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2"/>
            <a:ext cx="10557565" cy="471711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web-based portal with a React frontend and Node.js/Express backend for paper submission.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local file storage initially, with future support for MongoDB database integration.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smart chatbot interface to assist users with submission status and queries.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user roles for authors and admins with authentication for secure access.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to display submitted papers dynamically on conference and archive pages.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authors in paper submission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on journal guidelines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submission status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reviewer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selection and communication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editorial workflow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frequently asked questions (FAQs)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revision and resubmission guidance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 and accessibility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multilingual support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feedback and improve services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D43E-825A-72CE-65EC-B653AD68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1F5FA-2940-74E0-4586-EEE3192B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37" y="1143000"/>
            <a:ext cx="5605925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1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0"/>
            <a:ext cx="4011084" cy="860612"/>
          </a:xfrm>
        </p:spPr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508390" y="6670681"/>
            <a:ext cx="848140" cy="5995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E7C61-43AC-D6BB-2854-F0B846835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7699511" cy="46910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Planning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and Technology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Natural Language Processing (NLP)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Dialogue Management Backend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Testing and Validation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Monitoring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(Gantt Chart)</a:t>
            </a:r>
            <a:endParaRPr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3B344-D781-200E-2EE2-2420E1476380}"/>
              </a:ext>
            </a:extLst>
          </p:cNvPr>
          <p:cNvSpPr txBox="1"/>
          <p:nvPr/>
        </p:nvSpPr>
        <p:spPr>
          <a:xfrm>
            <a:off x="6960093" y="1470926"/>
            <a:ext cx="158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4B4D88-517D-F543-B896-83743A686F4C}"/>
              </a:ext>
            </a:extLst>
          </p:cNvPr>
          <p:cNvGrpSpPr/>
          <p:nvPr/>
        </p:nvGrpSpPr>
        <p:grpSpPr>
          <a:xfrm>
            <a:off x="40251" y="1300630"/>
            <a:ext cx="2157274" cy="3579104"/>
            <a:chOff x="0" y="1303614"/>
            <a:chExt cx="2157274" cy="357910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4342569-9AD6-0CD8-5B9C-C2895C1349ED}"/>
                </a:ext>
              </a:extLst>
            </p:cNvPr>
            <p:cNvGrpSpPr/>
            <p:nvPr/>
          </p:nvGrpSpPr>
          <p:grpSpPr>
            <a:xfrm>
              <a:off x="284086" y="1303614"/>
              <a:ext cx="1589103" cy="475086"/>
              <a:chOff x="904350" y="1309349"/>
              <a:chExt cx="1589103" cy="47508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D520AAE-1D13-E1B0-0F1D-A44243D3DA5F}"/>
                  </a:ext>
                </a:extLst>
              </p:cNvPr>
              <p:cNvSpPr/>
              <p:nvPr/>
            </p:nvSpPr>
            <p:spPr>
              <a:xfrm>
                <a:off x="904350" y="1322770"/>
                <a:ext cx="1589103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AEFFCA-6453-36C5-0DDB-2710A80D7ACC}"/>
                  </a:ext>
                </a:extLst>
              </p:cNvPr>
              <p:cNvSpPr txBox="1"/>
              <p:nvPr/>
            </p:nvSpPr>
            <p:spPr>
              <a:xfrm>
                <a:off x="928147" y="1309349"/>
                <a:ext cx="1541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Review 0</a:t>
                </a:r>
                <a:endParaRPr lang="en-I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2341EE-70D1-52BC-90A1-263458E5CB1B}"/>
                </a:ext>
              </a:extLst>
            </p:cNvPr>
            <p:cNvSpPr/>
            <p:nvPr/>
          </p:nvSpPr>
          <p:spPr>
            <a:xfrm>
              <a:off x="0" y="2041864"/>
              <a:ext cx="2157274" cy="2840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D5A9F-7CE9-A61E-6E17-7D2A3D6D8881}"/>
              </a:ext>
            </a:extLst>
          </p:cNvPr>
          <p:cNvGrpSpPr/>
          <p:nvPr/>
        </p:nvGrpSpPr>
        <p:grpSpPr>
          <a:xfrm>
            <a:off x="2454786" y="1326686"/>
            <a:ext cx="2157274" cy="3556032"/>
            <a:chOff x="2461547" y="1326686"/>
            <a:chExt cx="2157274" cy="355603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10DD2D-2F30-A2C1-A002-89DBD21BDC67}"/>
                </a:ext>
              </a:extLst>
            </p:cNvPr>
            <p:cNvGrpSpPr/>
            <p:nvPr/>
          </p:nvGrpSpPr>
          <p:grpSpPr>
            <a:xfrm>
              <a:off x="2745633" y="1326686"/>
              <a:ext cx="1589103" cy="462798"/>
              <a:chOff x="3002994" y="1332422"/>
              <a:chExt cx="1589103" cy="4627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A9943-E696-06DA-8224-222EC317DBB1}"/>
                  </a:ext>
                </a:extLst>
              </p:cNvPr>
              <p:cNvSpPr/>
              <p:nvPr/>
            </p:nvSpPr>
            <p:spPr>
              <a:xfrm>
                <a:off x="3002994" y="1332422"/>
                <a:ext cx="1589103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B85B30-F6C7-A945-40B0-45244E1576D9}"/>
                  </a:ext>
                </a:extLst>
              </p:cNvPr>
              <p:cNvSpPr txBox="1"/>
              <p:nvPr/>
            </p:nvSpPr>
            <p:spPr>
              <a:xfrm>
                <a:off x="3036970" y="1333555"/>
                <a:ext cx="1541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Review 1</a:t>
                </a:r>
                <a:endParaRPr lang="en-I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F6E9D1-8ACE-B50D-8785-622C838870A7}"/>
                </a:ext>
              </a:extLst>
            </p:cNvPr>
            <p:cNvSpPr/>
            <p:nvPr/>
          </p:nvSpPr>
          <p:spPr>
            <a:xfrm>
              <a:off x="2461547" y="2041864"/>
              <a:ext cx="2157274" cy="2840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87D885-FB55-BD52-F986-267767CC5C7E}"/>
              </a:ext>
            </a:extLst>
          </p:cNvPr>
          <p:cNvGrpSpPr/>
          <p:nvPr/>
        </p:nvGrpSpPr>
        <p:grpSpPr>
          <a:xfrm>
            <a:off x="5014867" y="1311299"/>
            <a:ext cx="2157274" cy="3571419"/>
            <a:chOff x="5017363" y="1311299"/>
            <a:chExt cx="2157274" cy="357141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D75D2B1-3DB0-A547-EC1C-B562C9281014}"/>
                </a:ext>
              </a:extLst>
            </p:cNvPr>
            <p:cNvGrpSpPr/>
            <p:nvPr/>
          </p:nvGrpSpPr>
          <p:grpSpPr>
            <a:xfrm>
              <a:off x="5301449" y="1311299"/>
              <a:ext cx="1589103" cy="477052"/>
              <a:chOff x="5038324" y="1322772"/>
              <a:chExt cx="1589103" cy="47705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0E8FA4-CF13-D6BE-EE24-4BD8F359EE8F}"/>
                  </a:ext>
                </a:extLst>
              </p:cNvPr>
              <p:cNvSpPr/>
              <p:nvPr/>
            </p:nvSpPr>
            <p:spPr>
              <a:xfrm>
                <a:off x="5038324" y="1322772"/>
                <a:ext cx="1589103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1378DC-4CC6-7473-B0C1-0C8EE4BE9418}"/>
                  </a:ext>
                </a:extLst>
              </p:cNvPr>
              <p:cNvSpPr txBox="1"/>
              <p:nvPr/>
            </p:nvSpPr>
            <p:spPr>
              <a:xfrm>
                <a:off x="5062121" y="1338159"/>
                <a:ext cx="1541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Review 2</a:t>
                </a:r>
                <a:endParaRPr lang="en-I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FC8A73-F01C-C0F2-598B-CB77B1CD4298}"/>
                </a:ext>
              </a:extLst>
            </p:cNvPr>
            <p:cNvSpPr/>
            <p:nvPr/>
          </p:nvSpPr>
          <p:spPr>
            <a:xfrm>
              <a:off x="5017363" y="2041864"/>
              <a:ext cx="2157274" cy="2840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23994A-0E12-5980-794F-9FBC1D8621BA}"/>
              </a:ext>
            </a:extLst>
          </p:cNvPr>
          <p:cNvGrpSpPr/>
          <p:nvPr/>
        </p:nvGrpSpPr>
        <p:grpSpPr>
          <a:xfrm>
            <a:off x="7449570" y="1300630"/>
            <a:ext cx="2157274" cy="3582088"/>
            <a:chOff x="7435919" y="1300630"/>
            <a:chExt cx="2157274" cy="358208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91AA7D-58BC-1ECC-283F-9458511D8FAE}"/>
                </a:ext>
              </a:extLst>
            </p:cNvPr>
            <p:cNvGrpSpPr/>
            <p:nvPr/>
          </p:nvGrpSpPr>
          <p:grpSpPr>
            <a:xfrm>
              <a:off x="7709162" y="1300630"/>
              <a:ext cx="1610788" cy="472334"/>
              <a:chOff x="7286132" y="1312103"/>
              <a:chExt cx="1610788" cy="47233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FDBCFF-932E-AD36-C01E-E2250F279B43}"/>
                  </a:ext>
                </a:extLst>
              </p:cNvPr>
              <p:cNvSpPr/>
              <p:nvPr/>
            </p:nvSpPr>
            <p:spPr>
              <a:xfrm>
                <a:off x="7286132" y="1322772"/>
                <a:ext cx="1589103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D79FBB-4D25-5EA2-3C87-1D14FFA92ED8}"/>
                  </a:ext>
                </a:extLst>
              </p:cNvPr>
              <p:cNvSpPr txBox="1"/>
              <p:nvPr/>
            </p:nvSpPr>
            <p:spPr>
              <a:xfrm>
                <a:off x="7286132" y="1312103"/>
                <a:ext cx="1610788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Review 3</a:t>
                </a:r>
                <a:endParaRPr lang="en-I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24583A-52BC-4605-BE32-3CEC59C35F58}"/>
                </a:ext>
              </a:extLst>
            </p:cNvPr>
            <p:cNvSpPr/>
            <p:nvPr/>
          </p:nvSpPr>
          <p:spPr>
            <a:xfrm>
              <a:off x="7435919" y="2041864"/>
              <a:ext cx="2157274" cy="2840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02C76D-3570-AE0B-9BA7-242B3C6886D4}"/>
              </a:ext>
            </a:extLst>
          </p:cNvPr>
          <p:cNvGrpSpPr/>
          <p:nvPr/>
        </p:nvGrpSpPr>
        <p:grpSpPr>
          <a:xfrm>
            <a:off x="9853391" y="1311298"/>
            <a:ext cx="2157274" cy="3571420"/>
            <a:chOff x="9854475" y="1311298"/>
            <a:chExt cx="2157274" cy="35714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1A2C6BF-C7B4-593F-5128-3A5C2751EC85}"/>
                </a:ext>
              </a:extLst>
            </p:cNvPr>
            <p:cNvGrpSpPr/>
            <p:nvPr/>
          </p:nvGrpSpPr>
          <p:grpSpPr>
            <a:xfrm>
              <a:off x="10138561" y="1311298"/>
              <a:ext cx="1589103" cy="467401"/>
              <a:chOff x="9891697" y="1317034"/>
              <a:chExt cx="1589103" cy="46740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8E4EAA-1F29-C680-33EB-26724CE8B557}"/>
                  </a:ext>
                </a:extLst>
              </p:cNvPr>
              <p:cNvSpPr/>
              <p:nvPr/>
            </p:nvSpPr>
            <p:spPr>
              <a:xfrm>
                <a:off x="9891697" y="1322770"/>
                <a:ext cx="1589103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A7B378-5C3C-B8B3-CCBD-72B225BE7524}"/>
                  </a:ext>
                </a:extLst>
              </p:cNvPr>
              <p:cNvSpPr txBox="1"/>
              <p:nvPr/>
            </p:nvSpPr>
            <p:spPr>
              <a:xfrm>
                <a:off x="9915494" y="1317034"/>
                <a:ext cx="15653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Review 4</a:t>
                </a:r>
                <a:endParaRPr lang="en-IN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1AD915-0E87-2966-3094-B20805E6A35A}"/>
                </a:ext>
              </a:extLst>
            </p:cNvPr>
            <p:cNvSpPr/>
            <p:nvPr/>
          </p:nvSpPr>
          <p:spPr>
            <a:xfrm>
              <a:off x="9854475" y="2041864"/>
              <a:ext cx="2157274" cy="28408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751753F-399E-4B12-A140-57E19AA360F3}"/>
              </a:ext>
            </a:extLst>
          </p:cNvPr>
          <p:cNvSpPr/>
          <p:nvPr/>
        </p:nvSpPr>
        <p:spPr>
          <a:xfrm>
            <a:off x="1913028" y="4016586"/>
            <a:ext cx="732673" cy="3728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09D3C5B-ECC3-3643-4AE9-DDED5FAFD12C}"/>
              </a:ext>
            </a:extLst>
          </p:cNvPr>
          <p:cNvSpPr/>
          <p:nvPr/>
        </p:nvSpPr>
        <p:spPr>
          <a:xfrm>
            <a:off x="9415488" y="2302833"/>
            <a:ext cx="629929" cy="3728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59E107BB-DA59-CA63-4F15-3404A820F8C2}"/>
              </a:ext>
            </a:extLst>
          </p:cNvPr>
          <p:cNvSpPr/>
          <p:nvPr/>
        </p:nvSpPr>
        <p:spPr>
          <a:xfrm>
            <a:off x="6976489" y="3976681"/>
            <a:ext cx="732673" cy="3728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7CCD045-8AA8-9456-3FEC-D9D7553A998C}"/>
              </a:ext>
            </a:extLst>
          </p:cNvPr>
          <p:cNvSpPr/>
          <p:nvPr/>
        </p:nvSpPr>
        <p:spPr>
          <a:xfrm>
            <a:off x="4456572" y="2302833"/>
            <a:ext cx="732673" cy="3728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7008CB-253C-44D8-296C-2585EC8EBB7E}"/>
              </a:ext>
            </a:extLst>
          </p:cNvPr>
          <p:cNvSpPr txBox="1"/>
          <p:nvPr/>
        </p:nvSpPr>
        <p:spPr>
          <a:xfrm>
            <a:off x="2454786" y="2810338"/>
            <a:ext cx="2136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Analysis, Setting up of required environments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A28BEA-CBA7-97C6-D0EB-445E778A8028}"/>
              </a:ext>
            </a:extLst>
          </p:cNvPr>
          <p:cNvSpPr txBox="1"/>
          <p:nvPr/>
        </p:nvSpPr>
        <p:spPr>
          <a:xfrm>
            <a:off x="6761" y="2832735"/>
            <a:ext cx="2157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Selection, </a:t>
            </a:r>
            <a:r>
              <a:rPr lang="en-US" sz="2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 creation,</a:t>
            </a:r>
          </a:p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8652D-654E-4D7E-1A2B-3FC9085AABB1}"/>
              </a:ext>
            </a:extLst>
          </p:cNvPr>
          <p:cNvSpPr txBox="1"/>
          <p:nvPr/>
        </p:nvSpPr>
        <p:spPr>
          <a:xfrm>
            <a:off x="2454786" y="2065755"/>
            <a:ext cx="21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7F512D-2632-1F28-E46D-C7C1AD7BDDBE}"/>
              </a:ext>
            </a:extLst>
          </p:cNvPr>
          <p:cNvSpPr txBox="1"/>
          <p:nvPr/>
        </p:nvSpPr>
        <p:spPr>
          <a:xfrm>
            <a:off x="5007379" y="2091754"/>
            <a:ext cx="21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F03734-39CF-00C7-FC3E-7114CC1A955B}"/>
              </a:ext>
            </a:extLst>
          </p:cNvPr>
          <p:cNvSpPr txBox="1"/>
          <p:nvPr/>
        </p:nvSpPr>
        <p:spPr>
          <a:xfrm>
            <a:off x="7453239" y="2091754"/>
            <a:ext cx="21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C94F74-F428-26D8-B005-45CE7192DF99}"/>
              </a:ext>
            </a:extLst>
          </p:cNvPr>
          <p:cNvSpPr txBox="1"/>
          <p:nvPr/>
        </p:nvSpPr>
        <p:spPr>
          <a:xfrm>
            <a:off x="6761" y="2099322"/>
            <a:ext cx="215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CF505A-D288-F6E8-E8BB-4C4FCD88406B}"/>
              </a:ext>
            </a:extLst>
          </p:cNvPr>
          <p:cNvSpPr txBox="1"/>
          <p:nvPr/>
        </p:nvSpPr>
        <p:spPr>
          <a:xfrm>
            <a:off x="5078807" y="2838589"/>
            <a:ext cx="2137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&amp; Security Implementation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Validation</a:t>
            </a:r>
            <a:endParaRPr lang="en-US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6D17CF-798D-687A-4ABF-124EB2A21DAB}"/>
              </a:ext>
            </a:extLst>
          </p:cNvPr>
          <p:cNvSpPr txBox="1"/>
          <p:nvPr/>
        </p:nvSpPr>
        <p:spPr>
          <a:xfrm>
            <a:off x="7459554" y="2893039"/>
            <a:ext cx="2137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for error and debugging to check for bugs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06CCA3-1E8B-D724-AD2F-7C29DBE6225D}"/>
              </a:ext>
            </a:extLst>
          </p:cNvPr>
          <p:cNvSpPr txBox="1"/>
          <p:nvPr/>
        </p:nvSpPr>
        <p:spPr>
          <a:xfrm>
            <a:off x="9863375" y="3225208"/>
            <a:ext cx="213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Viva Voce</a:t>
            </a:r>
            <a:endParaRPr lang="en-IN" sz="2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1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proposed system significantly enhance the efficiency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9616BB-0EFB-B8C2-6CF8-7CD7CD3B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2392239"/>
            <a:ext cx="8432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paper submission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response to author and reviewer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tracking of manuscript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workload for editorial staff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communication between authors, reviewers, and editors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accuracy in handling FAQs and guidelines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 for diverse user 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 of actionable feedback for process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 for authors and editors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overall efficiency in journal publication workflow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153</TotalTime>
  <Words>917</Words>
  <Application>Microsoft Office PowerPoint</Application>
  <PresentationFormat>Widescreen</PresentationFormat>
  <Paragraphs>135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Segoe UI Symbol</vt:lpstr>
      <vt:lpstr>Times New Roman</vt:lpstr>
      <vt:lpstr>Verdana</vt:lpstr>
      <vt:lpstr>Wingdings</vt:lpstr>
      <vt:lpstr>Bioinformatics</vt:lpstr>
      <vt:lpstr>Chatbot For Journal Paper Publication System </vt:lpstr>
      <vt:lpstr>Introduction</vt:lpstr>
      <vt:lpstr>Literature Review</vt:lpstr>
      <vt:lpstr>Proposed Method</vt:lpstr>
      <vt:lpstr>Objectives</vt:lpstr>
      <vt:lpstr>ARCHITECTURE </vt:lpstr>
      <vt:lpstr>Methodology</vt:lpstr>
      <vt:lpstr>Timeline of the Project (Gantt Chart)</vt:lpstr>
      <vt:lpstr>Expected Outcomes</vt:lpstr>
      <vt:lpstr>Conclusion</vt:lpstr>
      <vt:lpstr>References (IEEE Paper format)</vt:lpstr>
      <vt:lpstr>SDG GOALS</vt:lpstr>
      <vt:lpstr>GITHUB 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SURYA ROHIT</cp:lastModifiedBy>
  <cp:revision>26</cp:revision>
  <dcterms:created xsi:type="dcterms:W3CDTF">2023-03-16T03:26:27Z</dcterms:created>
  <dcterms:modified xsi:type="dcterms:W3CDTF">2025-05-21T20:46:52Z</dcterms:modified>
</cp:coreProperties>
</file>