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3" r:id="rId14"/>
    <p:sldId id="1292"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2" d="100"/>
          <a:sy n="102" d="100"/>
        </p:scale>
        <p:origin x="-684" y="24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4" y="3956068"/>
            <a:ext cx="251997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a:solidFill>
                  <a:schemeClr val="tx1"/>
                </a:solidFill>
              </a:rPr>
              <a:t> </a:t>
            </a:r>
            <a:r>
              <a:rPr lang="en-US" sz="1100" dirty="0" smtClean="0">
                <a:solidFill>
                  <a:schemeClr val="tx1"/>
                </a:solidFill>
              </a:rPr>
              <a:t>P. Surya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511321205041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089957" y="3996512"/>
            <a:ext cx="308931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519454" y="601132"/>
            <a:ext cx="7886430" cy="666517"/>
          </a:xfrm>
        </p:spPr>
        <p:txBody>
          <a:bodyPr/>
          <a:lstStyle/>
          <a:p>
            <a:pPr algn="ctr"/>
            <a:r>
              <a:rPr lang="en-US" b="1" dirty="0"/>
              <a:t>Home Page</a:t>
            </a:r>
          </a:p>
        </p:txBody>
      </p:sp>
      <p:sp>
        <p:nvSpPr>
          <p:cNvPr id="3" name="Rectangle 2"/>
          <p:cNvSpPr/>
          <p:nvPr/>
        </p:nvSpPr>
        <p:spPr>
          <a:xfrm>
            <a:off x="427382" y="1078102"/>
            <a:ext cx="8070574" cy="2031325"/>
          </a:xfrm>
          <a:prstGeom prst="rect">
            <a:avLst/>
          </a:prstGeom>
        </p:spPr>
        <p:txBody>
          <a:bodyPr wrap="square">
            <a:spAutoFit/>
          </a:bodyPr>
          <a:lstStyle/>
          <a:p>
            <a:pPr fontAlgn="base"/>
            <a:r>
              <a:rPr lang="en-US" b="1" dirty="0"/>
              <a:t>  Benefits Section:</a:t>
            </a:r>
            <a:endParaRPr lang="en-US" sz="2800" b="1" dirty="0"/>
          </a:p>
          <a:p>
            <a:pPr marL="285750" lvl="1" indent="-285750" fontAlgn="base">
              <a:buFont typeface="Arial" pitchFamily="34" charset="0"/>
              <a:buChar char="•"/>
            </a:pPr>
            <a:r>
              <a:rPr lang="en-US" dirty="0"/>
              <a:t>Showcase the advantages of using your bus reservation system. Use bullet points, icons, or short descriptions to highlight features like:</a:t>
            </a:r>
            <a:endParaRPr lang="en-US" sz="2800" dirty="0"/>
          </a:p>
          <a:p>
            <a:pPr marL="285750" lvl="2" indent="-285750" fontAlgn="base">
              <a:buFont typeface="Arial" pitchFamily="34" charset="0"/>
              <a:buChar char="•"/>
            </a:pPr>
            <a:r>
              <a:rPr lang="en-US" dirty="0"/>
              <a:t>Secure online booking</a:t>
            </a:r>
            <a:endParaRPr lang="en-US" sz="2800" dirty="0"/>
          </a:p>
          <a:p>
            <a:pPr marL="285750" lvl="2" indent="-285750" fontAlgn="base">
              <a:buFont typeface="Arial" pitchFamily="34" charset="0"/>
              <a:buChar char="•"/>
            </a:pPr>
            <a:r>
              <a:rPr lang="en-US" dirty="0"/>
              <a:t>Wide range of routes and destinations</a:t>
            </a:r>
            <a:endParaRPr lang="en-US" sz="2800" dirty="0"/>
          </a:p>
          <a:p>
            <a:pPr marL="285750" lvl="2" indent="-285750" fontAlgn="base">
              <a:buFont typeface="Arial" pitchFamily="34" charset="0"/>
              <a:buChar char="•"/>
            </a:pPr>
            <a:r>
              <a:rPr lang="en-US" dirty="0"/>
              <a:t>Easy seat selection (if applicable)</a:t>
            </a:r>
            <a:endParaRPr lang="en-US" sz="2800" dirty="0"/>
          </a:p>
          <a:p>
            <a:pPr marL="285750" lvl="2" indent="-285750" fontAlgn="base">
              <a:buFont typeface="Arial" pitchFamily="34" charset="0"/>
              <a:buChar char="•"/>
            </a:pPr>
            <a:r>
              <a:rPr lang="en-US" dirty="0"/>
              <a:t>Multiple payment options</a:t>
            </a:r>
            <a:endParaRPr lang="en-US" sz="2800" dirty="0"/>
          </a:p>
          <a:p>
            <a:pPr marL="285750" lvl="2" indent="-285750" fontAlgn="base">
              <a:buFont typeface="Arial" pitchFamily="34" charset="0"/>
              <a:buChar char="•"/>
            </a:pPr>
            <a:r>
              <a:rPr lang="en-US" dirty="0"/>
              <a:t>Transparent cancellation policy</a:t>
            </a:r>
            <a:endParaRPr lang="en-US" sz="2800" dirty="0"/>
          </a:p>
          <a:p>
            <a:pPr marL="285750" lvl="2" indent="-285750" fontAlgn="base">
              <a:buFont typeface="Arial" pitchFamily="34" charset="0"/>
              <a:buChar char="•"/>
            </a:pPr>
            <a:r>
              <a:rPr lang="en-US" dirty="0"/>
              <a:t>Live journey tracking (if available)</a:t>
            </a:r>
            <a:endParaRPr lang="en-US" sz="2800" dirty="0"/>
          </a:p>
        </p:txBody>
      </p:sp>
      <p:sp>
        <p:nvSpPr>
          <p:cNvPr id="4" name="Rectangle 3"/>
          <p:cNvSpPr/>
          <p:nvPr/>
        </p:nvSpPr>
        <p:spPr>
          <a:xfrm>
            <a:off x="310425" y="3109427"/>
            <a:ext cx="8070573" cy="1600438"/>
          </a:xfrm>
          <a:prstGeom prst="rect">
            <a:avLst/>
          </a:prstGeom>
        </p:spPr>
        <p:txBody>
          <a:bodyPr wrap="square">
            <a:spAutoFit/>
          </a:bodyPr>
          <a:lstStyle/>
          <a:p>
            <a:pPr fontAlgn="base"/>
            <a:r>
              <a:rPr lang="en-US" b="1" dirty="0"/>
              <a:t> Additional Information:</a:t>
            </a:r>
            <a:endParaRPr lang="en-US" sz="2800" b="1" dirty="0"/>
          </a:p>
          <a:p>
            <a:pPr marL="285750" lvl="1" indent="-285750" fontAlgn="base">
              <a:buFont typeface="Arial" pitchFamily="34" charset="0"/>
              <a:buChar char="•"/>
            </a:pPr>
            <a:r>
              <a:rPr lang="en-US" b="1" dirty="0"/>
              <a:t>Popular Routes:</a:t>
            </a:r>
            <a:r>
              <a:rPr lang="en-US" dirty="0"/>
              <a:t> Display a list of frequently travelled routes to jumpstart users' searches. This can be static or update based on real-time data.</a:t>
            </a:r>
            <a:endParaRPr lang="en-US" sz="2800" b="1" dirty="0"/>
          </a:p>
          <a:p>
            <a:pPr marL="285750" lvl="1" indent="-285750" fontAlgn="base">
              <a:buFont typeface="Arial" pitchFamily="34" charset="0"/>
              <a:buChar char="•"/>
            </a:pPr>
            <a:r>
              <a:rPr lang="en-US" b="1" dirty="0"/>
              <a:t>How-To Guide:</a:t>
            </a:r>
            <a:r>
              <a:rPr lang="en-US" dirty="0"/>
              <a:t> Briefly explain the booking process in a step-by-step manner with visuals if possible.</a:t>
            </a:r>
            <a:endParaRPr lang="en-US" sz="2800" b="1" dirty="0"/>
          </a:p>
          <a:p>
            <a:pPr marL="285750" lvl="1" indent="-285750" fontAlgn="base">
              <a:buFont typeface="Arial" pitchFamily="34" charset="0"/>
              <a:buChar char="•"/>
            </a:pPr>
            <a:r>
              <a:rPr lang="en-US" b="1" dirty="0"/>
              <a:t>Customer Testimonials:</a:t>
            </a:r>
            <a:r>
              <a:rPr lang="en-US" dirty="0"/>
              <a:t> Include positive quotes or reviews from satisfied customers to build trust.</a:t>
            </a:r>
            <a:endParaRPr lang="en-US" sz="2800" b="1" dirty="0"/>
          </a:p>
        </p:txBody>
      </p:sp>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About us 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52872" y="982050"/>
            <a:ext cx="8935278" cy="3179400"/>
          </a:xfrm>
        </p:spPr>
        <p:txBody>
          <a:bodyPr/>
          <a:lstStyle/>
          <a:p>
            <a:pPr marL="152396" indent="0">
              <a:buNone/>
            </a:pPr>
            <a:r>
              <a:rPr lang="en-US" sz="1100" b="1" dirty="0"/>
              <a:t> </a:t>
            </a:r>
            <a:r>
              <a:rPr lang="en-US" dirty="0"/>
              <a:t>The About Us page on your bus reservation system is your chance to tell your story and connect with your customers. Here's a      breakdown of the key content to include:</a:t>
            </a:r>
          </a:p>
          <a:p>
            <a:r>
              <a:rPr lang="en-US" b="1" dirty="0"/>
              <a:t>Company Overview:</a:t>
            </a:r>
            <a:endParaRPr lang="en-US" dirty="0"/>
          </a:p>
          <a:p>
            <a:pPr fontAlgn="base"/>
            <a:r>
              <a:rPr lang="en-US" dirty="0"/>
              <a:t>Briefly introduce our company and its mission.</a:t>
            </a:r>
          </a:p>
          <a:p>
            <a:pPr fontAlgn="base"/>
            <a:r>
              <a:rPr lang="en-US" dirty="0"/>
              <a:t>Highlight how your bus reservation system makes travel booking easier and more convenient.</a:t>
            </a:r>
          </a:p>
          <a:p>
            <a:pPr fontAlgn="base"/>
            <a:r>
              <a:rPr lang="en-US" dirty="0"/>
              <a:t>Share your company's values and commitment to customer satisfaction.</a:t>
            </a:r>
          </a:p>
          <a:p>
            <a:r>
              <a:rPr lang="en-US" dirty="0"/>
              <a:t/>
            </a:r>
            <a:br>
              <a:rPr lang="en-US" dirty="0"/>
            </a:br>
            <a:r>
              <a:rPr lang="en-US" b="1" dirty="0"/>
              <a:t>Benefits of Using Your Service:</a:t>
            </a:r>
            <a:endParaRPr lang="en-US" dirty="0"/>
          </a:p>
          <a:p>
            <a:pPr fontAlgn="base"/>
            <a:r>
              <a:rPr lang="en-US" dirty="0"/>
              <a:t>Briefly reiterate the key advantages of using your bus reservation system. You can touch upon points mentioned elsewhere on your website, like:</a:t>
            </a:r>
          </a:p>
          <a:p>
            <a:pPr fontAlgn="base"/>
            <a:r>
              <a:rPr lang="en-US" dirty="0"/>
              <a:t>Wide range of routes and destinations</a:t>
            </a:r>
          </a:p>
          <a:p>
            <a:pPr fontAlgn="base"/>
            <a:r>
              <a:rPr lang="en-US" dirty="0"/>
              <a:t>Secure online booking platform</a:t>
            </a:r>
          </a:p>
          <a:p>
            <a:pPr fontAlgn="base"/>
            <a:r>
              <a:rPr lang="en-US" dirty="0"/>
              <a:t>Competitive fares and special offers</a:t>
            </a:r>
          </a:p>
          <a:p>
            <a:pPr fontAlgn="base"/>
            <a:r>
              <a:rPr lang="en-US" dirty="0"/>
              <a:t>User-friendly interface and features</a:t>
            </a:r>
            <a:br>
              <a:rPr lang="en-US" dirty="0"/>
            </a:br>
            <a:r>
              <a:rPr lang="en-US" b="1" dirty="0"/>
              <a:t>contact Information:</a:t>
            </a:r>
            <a:endParaRPr lang="en-US" dirty="0"/>
          </a:p>
          <a:p>
            <a:pPr fontAlgn="base"/>
            <a:r>
              <a:rPr lang="en-US" dirty="0"/>
              <a:t>Email address</a:t>
            </a:r>
          </a:p>
          <a:p>
            <a:pPr fontAlgn="base"/>
            <a:r>
              <a:rPr lang="en-US" dirty="0"/>
              <a:t>Phone number </a:t>
            </a:r>
          </a:p>
          <a:p>
            <a:pPr fontAlgn="base"/>
            <a:r>
              <a:rPr lang="en-US" dirty="0"/>
              <a:t>Physical address</a:t>
            </a:r>
          </a:p>
          <a:p>
            <a:pPr fontAlgn="base"/>
            <a:r>
              <a:rPr lang="en-US" dirty="0"/>
              <a:t>Social media links</a:t>
            </a:r>
            <a:endParaRPr lang="en-US" sz="1100" dirty="0"/>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785" y="603102"/>
            <a:ext cx="7886430" cy="632649"/>
          </a:xfrm>
        </p:spPr>
        <p:txBody>
          <a:bodyPr/>
          <a:lstStyle/>
          <a:p>
            <a:pPr algn="ctr"/>
            <a:r>
              <a:rPr lang="en-US" sz="1600" b="1" dirty="0"/>
              <a:t>Service-Page</a:t>
            </a:r>
          </a:p>
        </p:txBody>
      </p:sp>
      <p:sp>
        <p:nvSpPr>
          <p:cNvPr id="3" name="Rectangle 2"/>
          <p:cNvSpPr/>
          <p:nvPr/>
        </p:nvSpPr>
        <p:spPr>
          <a:xfrm>
            <a:off x="198783" y="1123121"/>
            <a:ext cx="8945217" cy="3647152"/>
          </a:xfrm>
          <a:prstGeom prst="rect">
            <a:avLst/>
          </a:prstGeom>
        </p:spPr>
        <p:txBody>
          <a:bodyPr wrap="square">
            <a:spAutoFit/>
          </a:bodyPr>
          <a:lstStyle/>
          <a:p>
            <a:pPr fontAlgn="base"/>
            <a:r>
              <a:rPr lang="en-US" sz="1100" b="1" dirty="0"/>
              <a:t>Booking &amp; Ticketing:</a:t>
            </a:r>
            <a:r>
              <a:rPr lang="en-US" sz="1100" dirty="0"/>
              <a:t> Clearly explain the online booking process. You can include step-by-step instructions or a short video tutorial.</a:t>
            </a:r>
            <a:endParaRPr lang="en-US" sz="1100" b="1" dirty="0"/>
          </a:p>
          <a:p>
            <a:pPr fontAlgn="base"/>
            <a:r>
              <a:rPr lang="en-US" sz="1100" b="1" dirty="0"/>
              <a:t>Seat Selection (if applicable):</a:t>
            </a:r>
            <a:r>
              <a:rPr lang="en-US" sz="1100" dirty="0"/>
              <a:t> Detail the seat selection options available. Explain if users can choose specific seats, or if it's assigned during booking.</a:t>
            </a:r>
            <a:endParaRPr lang="en-US" sz="1100" b="1" dirty="0"/>
          </a:p>
          <a:p>
            <a:pPr fontAlgn="base"/>
            <a:r>
              <a:rPr lang="en-US" sz="1100" b="1" dirty="0"/>
              <a:t>Payment Options:</a:t>
            </a:r>
            <a:r>
              <a:rPr lang="en-US" sz="1100" dirty="0"/>
              <a:t> List all the payment methods accepted by your system. Include details on security measures taken to protect customer information.</a:t>
            </a:r>
            <a:endParaRPr lang="en-US" sz="1100" b="1" dirty="0"/>
          </a:p>
          <a:p>
            <a:pPr fontAlgn="base"/>
            <a:r>
              <a:rPr lang="en-US" sz="1100" b="1" dirty="0"/>
              <a:t>Ticket Management:</a:t>
            </a:r>
            <a:r>
              <a:rPr lang="en-US" sz="1100" dirty="0"/>
              <a:t> Explain how users can access, manage, and modify their bookings (if applicable). This could involve features like:</a:t>
            </a:r>
            <a:endParaRPr lang="en-US" sz="1100" b="1" dirty="0"/>
          </a:p>
          <a:p>
            <a:pPr lvl="1" fontAlgn="base"/>
            <a:r>
              <a:rPr lang="en-US" sz="1100" dirty="0"/>
              <a:t>Online ticket viewing and download</a:t>
            </a:r>
          </a:p>
          <a:p>
            <a:pPr lvl="1" fontAlgn="base"/>
            <a:r>
              <a:rPr lang="en-US" sz="1100" dirty="0"/>
              <a:t>Cancellation and refund policy</a:t>
            </a:r>
          </a:p>
          <a:p>
            <a:pPr lvl="1" fontAlgn="base"/>
            <a:r>
              <a:rPr lang="en-US" sz="1100" dirty="0"/>
              <a:t>Itinerary changes</a:t>
            </a:r>
          </a:p>
          <a:p>
            <a:r>
              <a:rPr lang="en-US" sz="1100" b="1" dirty="0"/>
              <a:t>Additional Services:</a:t>
            </a:r>
            <a:endParaRPr lang="en-US" sz="1100" dirty="0"/>
          </a:p>
          <a:p>
            <a:pPr fontAlgn="base"/>
            <a:r>
              <a:rPr lang="en-US" sz="1100" b="1" dirty="0"/>
              <a:t>Travel Add-Ons:</a:t>
            </a:r>
            <a:r>
              <a:rPr lang="en-US" sz="1100" dirty="0"/>
              <a:t> If you offer any additional services like travel insurance, meals, or onboard entertainment packages, explain them here.</a:t>
            </a:r>
            <a:endParaRPr lang="en-US" sz="1100" b="1" dirty="0"/>
          </a:p>
          <a:p>
            <a:pPr fontAlgn="base"/>
            <a:r>
              <a:rPr lang="en-US" sz="1100" b="1" dirty="0"/>
              <a:t>Loyalty Programs:</a:t>
            </a:r>
            <a:r>
              <a:rPr lang="en-US" sz="1100" dirty="0"/>
              <a:t> Promote any loyalty programs you have in place to reward frequent travelers. Explain how users can enroll and benefit from the program.</a:t>
            </a:r>
            <a:endParaRPr lang="en-US" sz="1100" b="1" dirty="0"/>
          </a:p>
          <a:p>
            <a:r>
              <a:rPr lang="en-US" sz="1100" b="1" dirty="0"/>
              <a:t>Customer Support:</a:t>
            </a:r>
            <a:endParaRPr lang="en-US" sz="1100" dirty="0"/>
          </a:p>
          <a:p>
            <a:pPr fontAlgn="base"/>
            <a:r>
              <a:rPr lang="en-US" sz="1100" b="1" dirty="0"/>
              <a:t>FAQ Section:</a:t>
            </a:r>
            <a:r>
              <a:rPr lang="en-US" sz="1100" dirty="0"/>
              <a:t> Address frequently asked questions (FAQs) related to booking, tickets, payments, and other services.</a:t>
            </a:r>
            <a:endParaRPr lang="en-US" sz="1100" b="1" dirty="0"/>
          </a:p>
          <a:p>
            <a:pPr fontAlgn="base"/>
            <a:r>
              <a:rPr lang="en-US" sz="1100" b="1" dirty="0"/>
              <a:t>Contact Information:</a:t>
            </a:r>
            <a:r>
              <a:rPr lang="en-US" sz="1100" dirty="0"/>
              <a:t> Provide multiple ways for customers to reach customer support, including phone numbers, email addresses, and a live chat option (if available).</a:t>
            </a:r>
            <a:endParaRPr lang="en-US" sz="1100" b="1" dirty="0"/>
          </a:p>
          <a:p>
            <a:r>
              <a:rPr lang="en-US" sz="1100" b="1" dirty="0"/>
              <a:t>Trust &amp; Security:</a:t>
            </a:r>
            <a:endParaRPr lang="en-US" sz="1100" dirty="0"/>
          </a:p>
          <a:p>
            <a:pPr fontAlgn="base"/>
            <a:r>
              <a:rPr lang="en-US" sz="1100" b="1" dirty="0"/>
              <a:t>Secure Transactions:</a:t>
            </a:r>
            <a:r>
              <a:rPr lang="en-US" sz="1100" dirty="0"/>
              <a:t> Briefly explain the security measures taken to protect customer data during online transactions. Consider including logos of trusted security partners.</a:t>
            </a:r>
            <a:endParaRPr lang="en-US" sz="1100" b="1" dirty="0"/>
          </a:p>
          <a:p>
            <a:pPr fontAlgn="base"/>
            <a:r>
              <a:rPr lang="en-US" sz="1100" b="1" dirty="0"/>
              <a:t>Terms &amp; Conditions:</a:t>
            </a:r>
            <a:r>
              <a:rPr lang="en-US" sz="1100" dirty="0"/>
              <a:t> Provide a link to the terms and conditions outlining the legal framework for using your service.</a:t>
            </a:r>
            <a:endParaRPr lang="en-US" sz="1100" b="1" dirty="0"/>
          </a:p>
        </p:txBody>
      </p:sp>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sz="1600" b="1" dirty="0"/>
              <a:t>Departments-Page</a:t>
            </a:r>
          </a:p>
        </p:txBody>
      </p:sp>
      <p:sp>
        <p:nvSpPr>
          <p:cNvPr id="3" name="Rectangle 2"/>
          <p:cNvSpPr/>
          <p:nvPr/>
        </p:nvSpPr>
        <p:spPr>
          <a:xfrm>
            <a:off x="188842" y="1117725"/>
            <a:ext cx="9044609" cy="3293209"/>
          </a:xfrm>
          <a:prstGeom prst="rect">
            <a:avLst/>
          </a:prstGeom>
        </p:spPr>
        <p:txBody>
          <a:bodyPr wrap="square">
            <a:spAutoFit/>
          </a:bodyPr>
          <a:lstStyle/>
          <a:p>
            <a:r>
              <a:rPr lang="en-US" sz="1200" dirty="0"/>
              <a:t>A dedicated department page on a bus reservation system might not be the most common feature. Bus reservation systems typically focus on the user journey of booking a bus ticket. However, there are a few ways this concept could be implemented:</a:t>
            </a:r>
          </a:p>
          <a:p>
            <a:r>
              <a:rPr lang="en-US" sz="1200" b="1" dirty="0"/>
              <a:t>1. Internal Department Information (For Admin Only):</a:t>
            </a:r>
            <a:endParaRPr lang="en-US" sz="1200" dirty="0"/>
          </a:p>
          <a:p>
            <a:r>
              <a:rPr lang="en-US" sz="1200" dirty="0"/>
              <a:t>This would be a restricted access page visible only to system administrators or staff. It could serve as a central hub for internal information related to different departments within the company, such as:</a:t>
            </a:r>
          </a:p>
          <a:p>
            <a:pPr fontAlgn="base"/>
            <a:r>
              <a:rPr lang="en-US" sz="1200" b="1" dirty="0"/>
              <a:t>Ticketing &amp; Sales:</a:t>
            </a:r>
            <a:r>
              <a:rPr lang="en-US" sz="1200" dirty="0"/>
              <a:t> Resources and tools for managing ticket bookings, fares, and promotions.</a:t>
            </a:r>
            <a:endParaRPr lang="en-US" sz="1200" b="1" dirty="0"/>
          </a:p>
          <a:p>
            <a:pPr fontAlgn="base"/>
            <a:r>
              <a:rPr lang="en-US" sz="1200" b="1" dirty="0"/>
              <a:t>Customer Support:</a:t>
            </a:r>
            <a:r>
              <a:rPr lang="en-US" sz="1200" dirty="0"/>
              <a:t> Information and guidelines for handling customer inquiries related to bookings, cancellations, and refunds.</a:t>
            </a:r>
            <a:endParaRPr lang="en-US" sz="1200" b="1" dirty="0"/>
          </a:p>
          <a:p>
            <a:pPr fontAlgn="base"/>
            <a:r>
              <a:rPr lang="en-US" sz="1200" b="1" dirty="0"/>
              <a:t>Operations:</a:t>
            </a:r>
            <a:r>
              <a:rPr lang="en-US" sz="1200" dirty="0"/>
              <a:t> Resources for managing bus schedules, routes, and partnerships with bus companies.</a:t>
            </a:r>
            <a:endParaRPr lang="en-US" sz="1200" b="1" dirty="0"/>
          </a:p>
          <a:p>
            <a:pPr fontAlgn="base"/>
            <a:r>
              <a:rPr lang="en-US" sz="1200" b="1" dirty="0"/>
              <a:t>Marketing &amp; Promotions:</a:t>
            </a:r>
            <a:r>
              <a:rPr lang="en-US" sz="1200" dirty="0"/>
              <a:t> Tools and guidelines for creating and managing marketing campaigns and promotional offers.</a:t>
            </a:r>
            <a:endParaRPr lang="en-US" sz="1200" b="1" dirty="0"/>
          </a:p>
          <a:p>
            <a:r>
              <a:rPr lang="en-US" sz="1200" b="1" dirty="0"/>
              <a:t>2. Partner Information Page (Public):</a:t>
            </a:r>
            <a:endParaRPr lang="en-US" sz="1200" dirty="0"/>
          </a:p>
          <a:p>
            <a:r>
              <a:rPr lang="en-US" sz="1200" dirty="0"/>
              <a:t>If your bus reservation system partners with various bus companies, a department page could serve as a directory. This would be a public-facing page showcasing your partner companies:</a:t>
            </a:r>
          </a:p>
          <a:p>
            <a:pPr fontAlgn="base"/>
            <a:r>
              <a:rPr lang="en-US" sz="1200" b="1" dirty="0"/>
              <a:t>List of Bus Companies:</a:t>
            </a:r>
            <a:r>
              <a:rPr lang="en-US" sz="1200" dirty="0"/>
              <a:t> Provide logos and links to the websites of your partner bus companies.</a:t>
            </a:r>
            <a:endParaRPr lang="en-US" sz="1200" b="1" dirty="0"/>
          </a:p>
          <a:p>
            <a:pPr fontAlgn="base"/>
            <a:r>
              <a:rPr lang="en-US" sz="1200" b="1" dirty="0"/>
              <a:t>Company Information:</a:t>
            </a:r>
            <a:r>
              <a:rPr lang="en-US" sz="1200" dirty="0"/>
              <a:t> Briefly introduce each partner company, highlighting their areas of operation and specialties (e.g., luxury buses, overnight journeys).</a:t>
            </a:r>
            <a:endParaRPr lang="en-US" sz="1200" b="1" dirty="0"/>
          </a:p>
          <a:p>
            <a:r>
              <a:rPr lang="en-US" sz="1200" b="1" dirty="0"/>
              <a:t>Customer Reviews (Optional):</a:t>
            </a:r>
            <a:r>
              <a:rPr lang="en-US" sz="1200" dirty="0"/>
              <a:t> If you have a system for collecting customer reviews on partnered bus companies, you can display them here to build trust and credibility.</a:t>
            </a:r>
          </a:p>
        </p:txBody>
      </p:sp>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543500" y="482174"/>
            <a:ext cx="7886430" cy="649583"/>
          </a:xfrm>
        </p:spPr>
        <p:txBody>
          <a:bodyPr/>
          <a:lstStyle/>
          <a:p>
            <a:pPr algn="ctr"/>
            <a:r>
              <a:rPr lang="en-US" sz="1600" b="1" dirty="0"/>
              <a:t>Blog-Page</a:t>
            </a:r>
          </a:p>
        </p:txBody>
      </p:sp>
      <p:sp>
        <p:nvSpPr>
          <p:cNvPr id="3" name="Rectangle 2"/>
          <p:cNvSpPr/>
          <p:nvPr/>
        </p:nvSpPr>
        <p:spPr>
          <a:xfrm>
            <a:off x="228598" y="1094808"/>
            <a:ext cx="8766313" cy="3416320"/>
          </a:xfrm>
          <a:prstGeom prst="rect">
            <a:avLst/>
          </a:prstGeom>
        </p:spPr>
        <p:txBody>
          <a:bodyPr wrap="square">
            <a:spAutoFit/>
          </a:bodyPr>
          <a:lstStyle/>
          <a:p>
            <a:pPr marL="285750" indent="-285750">
              <a:buFont typeface="Arial" pitchFamily="34" charset="0"/>
              <a:buChar char="•"/>
            </a:pPr>
            <a:r>
              <a:rPr lang="en-US" sz="1200" dirty="0"/>
              <a:t>A blog page on your bus reservation system can be a powerful tool to engage users, provide valuable information, and establish yourself as a travel resource. Here's a breakdown of the type of content you can include:</a:t>
            </a:r>
          </a:p>
          <a:p>
            <a:pPr marL="285750" indent="-285750">
              <a:buFont typeface="Arial" pitchFamily="34" charset="0"/>
              <a:buChar char="•"/>
            </a:pPr>
            <a:endParaRPr lang="en-US" sz="1200" dirty="0"/>
          </a:p>
          <a:p>
            <a:r>
              <a:rPr lang="en-US" sz="1200" b="1" dirty="0"/>
              <a:t>Travel Tips &amp; Guides:</a:t>
            </a:r>
            <a:endParaRPr lang="en-US" sz="1200" dirty="0"/>
          </a:p>
          <a:p>
            <a:pPr marL="285750" indent="-285750" fontAlgn="base">
              <a:buFont typeface="Arial" pitchFamily="34" charset="0"/>
              <a:buChar char="•"/>
            </a:pPr>
            <a:r>
              <a:rPr lang="en-US" sz="1200" dirty="0"/>
              <a:t>Create informative blog posts offering travel tips and destination guides relevant to the routes covered by your bus reservation system. This could include:</a:t>
            </a:r>
          </a:p>
          <a:p>
            <a:pPr marL="285750" lvl="1" indent="-285750" fontAlgn="base">
              <a:buFont typeface="Arial" pitchFamily="34" charset="0"/>
              <a:buChar char="•"/>
            </a:pPr>
            <a:r>
              <a:rPr lang="en-US" sz="1200" dirty="0"/>
              <a:t>Budget travel hacks for popular destinations.</a:t>
            </a:r>
          </a:p>
          <a:p>
            <a:pPr marL="285750" lvl="1" indent="-285750" fontAlgn="base">
              <a:buFont typeface="Arial" pitchFamily="34" charset="0"/>
              <a:buChar char="•"/>
            </a:pPr>
            <a:r>
              <a:rPr lang="en-US" sz="1200" dirty="0"/>
              <a:t>Packing tips for different types of bus journeys.</a:t>
            </a:r>
          </a:p>
          <a:p>
            <a:pPr marL="285750" lvl="1" indent="-285750" fontAlgn="base">
              <a:buFont typeface="Arial" pitchFamily="34" charset="0"/>
              <a:buChar char="•"/>
            </a:pPr>
            <a:r>
              <a:rPr lang="en-US" sz="1200" dirty="0"/>
              <a:t>"Must-see" attractions and things to do in various cities.</a:t>
            </a:r>
          </a:p>
          <a:p>
            <a:pPr marL="285750" lvl="1" indent="-285750" fontAlgn="base">
              <a:buFont typeface="Arial" pitchFamily="34" charset="0"/>
              <a:buChar char="•"/>
            </a:pPr>
            <a:r>
              <a:rPr lang="en-US" sz="1200" dirty="0"/>
              <a:t>Seasonal travel recommendations (e.g., best places for winter getaways).</a:t>
            </a:r>
          </a:p>
          <a:p>
            <a:r>
              <a:rPr lang="en-US" sz="1200" b="1" dirty="0"/>
              <a:t>Industry Trends &amp; News:</a:t>
            </a:r>
            <a:endParaRPr lang="en-US" sz="1200" dirty="0"/>
          </a:p>
          <a:p>
            <a:pPr marL="285750" indent="-285750" fontAlgn="base">
              <a:buFont typeface="Arial" pitchFamily="34" charset="0"/>
              <a:buChar char="•"/>
            </a:pPr>
            <a:r>
              <a:rPr lang="en-US" sz="1200" dirty="0"/>
              <a:t>Share interesting news articles or blog posts related to the bus travel industry. This could cover topics like:</a:t>
            </a:r>
          </a:p>
          <a:p>
            <a:pPr marL="285750" lvl="1" indent="-285750" fontAlgn="base">
              <a:buFont typeface="Arial" pitchFamily="34" charset="0"/>
              <a:buChar char="•"/>
            </a:pPr>
            <a:r>
              <a:rPr lang="en-US" sz="1200" dirty="0"/>
              <a:t>Developments in sustainable bus travel technologies.</a:t>
            </a:r>
          </a:p>
          <a:p>
            <a:pPr marL="285750" lvl="1" indent="-285750" fontAlgn="base">
              <a:buFont typeface="Arial" pitchFamily="34" charset="0"/>
              <a:buChar char="•"/>
            </a:pPr>
            <a:r>
              <a:rPr lang="en-US" sz="1200" dirty="0"/>
              <a:t>Changes in government regulations affecting bus travel.</a:t>
            </a:r>
          </a:p>
          <a:p>
            <a:pPr marL="285750" lvl="1" indent="-285750" fontAlgn="base">
              <a:buFont typeface="Arial" pitchFamily="34" charset="0"/>
              <a:buChar char="•"/>
            </a:pPr>
            <a:r>
              <a:rPr lang="en-US" sz="1200" dirty="0"/>
              <a:t>New and emerging bus routes or destinations.</a:t>
            </a:r>
          </a:p>
          <a:p>
            <a:r>
              <a:rPr lang="en-US" sz="1200" b="1" dirty="0"/>
              <a:t>Customer Stories &amp; Interviews:</a:t>
            </a:r>
            <a:endParaRPr lang="en-US" sz="1200" dirty="0"/>
          </a:p>
          <a:p>
            <a:pPr marL="285750" indent="-285750" fontAlgn="base">
              <a:buFont typeface="Arial" pitchFamily="34" charset="0"/>
              <a:buChar char="•"/>
            </a:pPr>
            <a:r>
              <a:rPr lang="en-US" sz="1200" dirty="0"/>
              <a:t>Feature stories or interviews with satisfied customers who have used your bus reservation system. This can showcase real-life travel experiences and build trust with potential customers.</a:t>
            </a:r>
          </a:p>
        </p:txBody>
      </p:sp>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326284" y="740931"/>
            <a:ext cx="8421857" cy="547983"/>
          </a:xfrm>
        </p:spPr>
        <p:txBody>
          <a:bodyPr/>
          <a:lstStyle/>
          <a:p>
            <a:r>
              <a:rPr lang="en-IN" sz="1800" b="1" dirty="0">
                <a:solidFill>
                  <a:srgbClr val="213163"/>
                </a:solidFill>
                <a:latin typeface="+mj-lt"/>
              </a:rPr>
              <a:t>Future </a:t>
            </a:r>
            <a:r>
              <a:rPr lang="en-US" sz="18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0" y="1157169"/>
            <a:ext cx="9074426" cy="4493538"/>
          </a:xfrm>
          <a:prstGeom prst="rect">
            <a:avLst/>
          </a:prstGeom>
        </p:spPr>
        <p:txBody>
          <a:bodyPr wrap="square">
            <a:spAutoFit/>
          </a:bodyPr>
          <a:lstStyle/>
          <a:p>
            <a:pPr marL="171450" indent="-171450">
              <a:buFont typeface="Arial" pitchFamily="34" charset="0"/>
              <a:buChar char="•"/>
            </a:pPr>
            <a:r>
              <a:rPr lang="en-US" sz="1100" dirty="0"/>
              <a:t>Future enhancements for a bus reservation system can focus on improving user experience, expanding functionality, and incorporating emerging technologies. Here are some potential areas for enhancement:</a:t>
            </a:r>
          </a:p>
          <a:p>
            <a:pPr marL="171450" indent="-171450" fontAlgn="base">
              <a:buFont typeface="Arial" pitchFamily="34" charset="0"/>
              <a:buChar char="•"/>
            </a:pPr>
            <a:r>
              <a:rPr lang="en-US" sz="1100" b="1" dirty="0"/>
              <a:t>Real-Time Updates</a:t>
            </a:r>
            <a:r>
              <a:rPr lang="en-US" sz="1100" dirty="0"/>
              <a:t>: Integrate real-time tracking and updates for buses, allowing users to track the location and estimated arrival time of their bus. This     feature enhances transparency and helps users plan their journey more accurately.</a:t>
            </a:r>
            <a:endParaRPr lang="en-US" sz="1100" b="1" dirty="0"/>
          </a:p>
          <a:p>
            <a:pPr marL="171450" indent="-171450" fontAlgn="base">
              <a:buFont typeface="Arial" pitchFamily="34" charset="0"/>
              <a:buChar char="•"/>
            </a:pPr>
            <a:r>
              <a:rPr lang="en-US" sz="1100" b="1" dirty="0"/>
              <a:t>Personalized Recommendations</a:t>
            </a:r>
            <a:r>
              <a:rPr lang="en-US" sz="1100" dirty="0"/>
              <a:t>: Implement machine learning algorithms to analyze user preferences and behavior, offering personalized recommendations for bus routes, schedules, and promotions. This enhances user engagement and satisfaction by delivering relevant content.</a:t>
            </a:r>
            <a:endParaRPr lang="en-US" sz="1100" b="1" dirty="0"/>
          </a:p>
          <a:p>
            <a:pPr marL="171450" indent="-171450" fontAlgn="base">
              <a:buFont typeface="Arial" pitchFamily="34" charset="0"/>
              <a:buChar char="•"/>
            </a:pPr>
            <a:r>
              <a:rPr lang="en-US" sz="1100" b="1" dirty="0"/>
              <a:t>Mobile App Development</a:t>
            </a:r>
            <a:r>
              <a:rPr lang="en-US" sz="1100" dirty="0"/>
              <a:t>: Develop a dedicated mobile app for the bus reservation system, providing users with a seamless booking experience on their smartphones. The app can offer additional features such as push notifications, offline access to tickets, and in-app customer support.</a:t>
            </a:r>
            <a:endParaRPr lang="en-US" sz="1100" b="1" dirty="0"/>
          </a:p>
          <a:p>
            <a:pPr marL="171450" indent="-171450" fontAlgn="base">
              <a:buFont typeface="Arial" pitchFamily="34" charset="0"/>
              <a:buChar char="•"/>
            </a:pPr>
            <a:r>
              <a:rPr lang="en-US" sz="1100" b="1" dirty="0"/>
              <a:t>Payment Gateway Integration</a:t>
            </a:r>
            <a:r>
              <a:rPr lang="en-US" sz="1100" dirty="0"/>
              <a:t>: Expand payment options by integrating additional payment gateways and digital wallets, allowing users to choose their preferred payment method for booking tickets securely. Support for </a:t>
            </a:r>
            <a:r>
              <a:rPr lang="en-US" sz="1100" dirty="0" err="1"/>
              <a:t>cryptocurrencies</a:t>
            </a:r>
            <a:r>
              <a:rPr lang="en-US" sz="1100" dirty="0"/>
              <a:t> and other emerging payment methods can also be considered.</a:t>
            </a:r>
            <a:endParaRPr lang="en-US" sz="1100" b="1" dirty="0"/>
          </a:p>
          <a:p>
            <a:pPr marL="171450" indent="-171450" fontAlgn="base">
              <a:buFont typeface="Arial" pitchFamily="34" charset="0"/>
              <a:buChar char="•"/>
            </a:pPr>
            <a:r>
              <a:rPr lang="en-US" sz="1100" b="1" dirty="0"/>
              <a:t>Social Integration</a:t>
            </a:r>
            <a:r>
              <a:rPr lang="en-US" sz="1100" dirty="0"/>
              <a:t>: Enable social media integration, allowing users to log in or sign up using their social media accounts. Additionally, integrate social sharing features to allow users to share their travel plans and experiences with friends and followers.</a:t>
            </a:r>
            <a:endParaRPr lang="en-US" sz="1100" b="1" dirty="0"/>
          </a:p>
          <a:p>
            <a:pPr marL="171450" indent="-171450" fontAlgn="base">
              <a:buFont typeface="Arial" pitchFamily="34" charset="0"/>
              <a:buChar char="•"/>
            </a:pPr>
            <a:r>
              <a:rPr lang="en-US" sz="1100" b="1" dirty="0"/>
              <a:t>Accessibility Features</a:t>
            </a:r>
            <a:r>
              <a:rPr lang="en-US" sz="1100" dirty="0"/>
              <a:t>: Improve accessibility by implementing features such as screen reader compatibility, keyboard navigation, and text resizing options. Ensuring that the system complies with accessibility standards enhances inclusivity and usability for all users.</a:t>
            </a:r>
            <a:endParaRPr lang="en-US" sz="1100" b="1" dirty="0"/>
          </a:p>
          <a:p>
            <a:pPr marL="171450" indent="-171450" fontAlgn="base">
              <a:buFont typeface="Arial" pitchFamily="34" charset="0"/>
              <a:buChar char="•"/>
            </a:pPr>
            <a:r>
              <a:rPr lang="en-US" sz="1100" b="1" dirty="0"/>
              <a:t>Multi-Language Support</a:t>
            </a:r>
            <a:r>
              <a:rPr lang="en-US" sz="1100" dirty="0"/>
              <a:t>: Offer support for multiple languages to cater to a diverse user base. Allow users to switch between languages seamlessly, providing a localized experience and improving accessibility for non-native speakers.</a:t>
            </a:r>
            <a:endParaRPr lang="en-US" sz="1100" b="1" dirty="0"/>
          </a:p>
          <a:p>
            <a:pPr marL="171450" indent="-171450" fontAlgn="base">
              <a:buFont typeface="Arial" pitchFamily="34" charset="0"/>
              <a:buChar char="•"/>
            </a:pPr>
            <a:r>
              <a:rPr lang="en-US" sz="1100" b="1" dirty="0"/>
              <a:t>Customer Feedback Mechanism</a:t>
            </a:r>
            <a:r>
              <a:rPr lang="en-US" sz="1100" dirty="0"/>
              <a:t>: Implement a feedback mechanism to gather user feedback and suggestions for continuous improvement. Analyze feedback data to identify areas for enhancement and prioritize feature development based on user needs and preferences.</a:t>
            </a:r>
            <a:endParaRPr lang="en-US" sz="1100" b="1" dirty="0"/>
          </a:p>
          <a:p>
            <a:pPr marL="171450" indent="-171450" fontAlgn="base">
              <a:buFont typeface="Arial" pitchFamily="34" charset="0"/>
              <a:buChar char="•"/>
            </a:pPr>
            <a:r>
              <a:rPr lang="en-US" sz="1100" b="1" dirty="0"/>
              <a:t>Integration with Transportation Networks</a:t>
            </a:r>
            <a:r>
              <a:rPr lang="en-US" sz="1100" dirty="0"/>
              <a:t>: Collaborate with other transportation providers such as railways, airlines, and ride-sharing services to offer integrated travel solutions. Provide seamless connectivity and booking options for multi-modal journeys.</a:t>
            </a:r>
            <a:endParaRPr lang="en-US" sz="1100" b="1" dirty="0"/>
          </a:p>
          <a:p>
            <a:pPr marL="171450" indent="-171450" fontAlgn="base">
              <a:buFont typeface="Arial" pitchFamily="34" charset="0"/>
              <a:buChar char="•"/>
            </a:pPr>
            <a:endParaRPr lang="en-US" sz="1100" dirty="0"/>
          </a:p>
          <a:p>
            <a:pPr marL="171450" indent="-171450">
              <a:buFont typeface="Arial" pitchFamily="34" charset="0"/>
              <a:buChar char="•"/>
            </a:pPr>
            <a:r>
              <a:rPr lang="en-US" sz="1100" dirty="0"/>
              <a:t/>
            </a:r>
            <a:br>
              <a:rPr lang="en-US" sz="1100" dirty="0"/>
            </a:br>
            <a:endParaRPr lang="en-IN" sz="1100"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3481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Conclusion</a:t>
            </a:r>
            <a:endParaRPr lang="en-IN" sz="18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318052" y="1063645"/>
            <a:ext cx="8825948" cy="3539430"/>
          </a:xfrm>
          <a:prstGeom prst="rect">
            <a:avLst/>
          </a:prstGeom>
        </p:spPr>
        <p:txBody>
          <a:bodyPr wrap="square">
            <a:spAutoFit/>
          </a:bodyPr>
          <a:lstStyle/>
          <a:p>
            <a:r>
              <a:rPr lang="en-US" dirty="0"/>
              <a:t>Key components of the system include:</a:t>
            </a:r>
          </a:p>
          <a:p>
            <a:pPr fontAlgn="base"/>
            <a:r>
              <a:rPr lang="en-US" b="1" dirty="0"/>
              <a:t>Homepage</a:t>
            </a:r>
            <a:r>
              <a:rPr lang="en-US" dirty="0"/>
              <a:t>: The homepage serves as the entry point, welcoming users and providing quick access to essential functionalities such as searching for bus routes, viewing schedules, and making reservations.</a:t>
            </a:r>
            <a:endParaRPr lang="en-US" b="1" dirty="0"/>
          </a:p>
          <a:p>
            <a:pPr fontAlgn="base"/>
            <a:r>
              <a:rPr lang="en-US" b="1" dirty="0"/>
              <a:t>Navigation</a:t>
            </a:r>
            <a:r>
              <a:rPr lang="en-US" dirty="0"/>
              <a:t>: A clear and intuitive navigation menu allows users to easily explore different sections of the website, including bus routes, schedules, booking options, user authentication, and more.</a:t>
            </a:r>
            <a:endParaRPr lang="en-US" b="1" dirty="0"/>
          </a:p>
          <a:p>
            <a:pPr fontAlgn="base"/>
            <a:r>
              <a:rPr lang="en-US" b="1" dirty="0"/>
              <a:t>Search Functionality</a:t>
            </a:r>
            <a:r>
              <a:rPr lang="en-US" dirty="0"/>
              <a:t>: Users can search for buses by entering their origin and destination, along with optional parameters such as travel date and time. The system retrieves relevant information and presents it to the user for selection.</a:t>
            </a:r>
            <a:endParaRPr lang="en-US" b="1" dirty="0"/>
          </a:p>
          <a:p>
            <a:pPr fontAlgn="base"/>
            <a:r>
              <a:rPr lang="en-US" b="1" dirty="0"/>
              <a:t>User Authentication</a:t>
            </a:r>
            <a:r>
              <a:rPr lang="en-US" dirty="0"/>
              <a:t>: Registered users can sign in to their accounts to access personalized features such as booking history, profile management, and preferences. New users have the option to sign up for an account.</a:t>
            </a:r>
            <a:endParaRPr lang="en-US" b="1" dirty="0"/>
          </a:p>
          <a:p>
            <a:pPr fontAlgn="base"/>
            <a:r>
              <a:rPr lang="en-US" b="1" dirty="0"/>
              <a:t>Responsive Design</a:t>
            </a:r>
            <a:r>
              <a:rPr lang="en-US" dirty="0"/>
              <a:t>: The system is designed to be responsive, ensuring a seamless user experience across various devices and screen sizes, including desktops, laptops, tablets, and smartphones.</a:t>
            </a:r>
            <a:endParaRPr lang="en-US" b="1" dirty="0"/>
          </a:p>
          <a:p>
            <a:pPr fontAlgn="base"/>
            <a:r>
              <a:rPr lang="en-US" b="1" dirty="0"/>
              <a:t>Backend Functionality</a:t>
            </a:r>
            <a:r>
              <a:rPr lang="en-US" dirty="0"/>
              <a:t>: </a:t>
            </a:r>
            <a:r>
              <a:rPr lang="en-US" dirty="0" err="1"/>
              <a:t>Django</a:t>
            </a:r>
            <a:r>
              <a:rPr lang="en-US" dirty="0"/>
              <a:t> and Python power the backend of the system, handling tasks such as data storage, retrieval, and processing, user authentication, and business logic implementation.</a:t>
            </a:r>
            <a:endParaRPr lang="en-US" b="1" dirty="0"/>
          </a:p>
          <a:p>
            <a:pPr fontAlgn="base"/>
            <a:r>
              <a:rPr lang="en-US" b="1" dirty="0"/>
              <a:t>Scalability and Flexibility</a:t>
            </a:r>
            <a:r>
              <a:rPr lang="en-US" dirty="0"/>
              <a:t>: The system is built with scalability and flexibility in mind, allowing for easy expansion and customization to meet evolving business needs and user requirements.</a:t>
            </a:r>
            <a:endParaRPr lang="en-US" b="1"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43711"/>
          </a:xfrm>
          <a:prstGeom prst="rect">
            <a:avLst/>
          </a:prstGeom>
        </p:spPr>
        <p:txBody>
          <a:bodyPr vert="horz" wrap="square" lIns="0" tIns="12700" rIns="0" bIns="0" rtlCol="0">
            <a:spAutoFit/>
          </a:bodyPr>
          <a:lstStyle/>
          <a:p>
            <a:pPr marL="12700">
              <a:lnSpc>
                <a:spcPct val="100000"/>
              </a:lnSpc>
              <a:spcBef>
                <a:spcPts val="100"/>
              </a:spcBef>
            </a:pPr>
            <a:r>
              <a:rPr lang="en-US" sz="28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44931"/>
            <a:ext cx="8913577" cy="39937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Abstract</a:t>
            </a:r>
            <a:endParaRPr lang="en-IN" sz="20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1052623" y="1155355"/>
            <a:ext cx="6809229" cy="1569660"/>
          </a:xfrm>
          <a:prstGeom prst="rect">
            <a:avLst/>
          </a:prstGeom>
        </p:spPr>
        <p:txBody>
          <a:bodyPr wrap="square">
            <a:spAutoFit/>
          </a:bodyPr>
          <a:lstStyle/>
          <a:p>
            <a:r>
              <a:rPr lang="en-US" sz="1600" dirty="0"/>
              <a:t>The Bus Reservation System is an essential application for managing bus ticket bookings efficiently. In this project, we propose the development of a Bus Reservation System using Python and the </a:t>
            </a:r>
            <a:r>
              <a:rPr lang="en-US" sz="1600" dirty="0" err="1"/>
              <a:t>Django</a:t>
            </a:r>
            <a:r>
              <a:rPr lang="en-US" sz="1600" dirty="0"/>
              <a:t> web framework. The system aims to provide a user-friendly interface for both passengers and administrators to perform various tasks related to bus ticket reservations, cancellations, and management.</a:t>
            </a:r>
            <a:endParaRPr lang="en-IN" sz="1600" dirty="0"/>
          </a:p>
        </p:txBody>
      </p:sp>
      <p:sp>
        <p:nvSpPr>
          <p:cNvPr id="5" name="Rectangle 4"/>
          <p:cNvSpPr/>
          <p:nvPr/>
        </p:nvSpPr>
        <p:spPr>
          <a:xfrm>
            <a:off x="1052623" y="2691003"/>
            <a:ext cx="6341165" cy="1569660"/>
          </a:xfrm>
          <a:prstGeom prst="rect">
            <a:avLst/>
          </a:prstGeom>
        </p:spPr>
        <p:txBody>
          <a:bodyPr wrap="square">
            <a:spAutoFit/>
          </a:bodyPr>
          <a:lstStyle/>
          <a:p>
            <a:r>
              <a:rPr lang="en-US" sz="1600" dirty="0"/>
              <a:t>Key features of the Bus Reservation System include:</a:t>
            </a:r>
          </a:p>
          <a:p>
            <a:r>
              <a:rPr lang="en-US" sz="1600" dirty="0"/>
              <a:t>User Registration and Authentication: Passengers can create accounts, login securely, and manage their profiles.</a:t>
            </a:r>
          </a:p>
          <a:p>
            <a:r>
              <a:rPr lang="en-US" sz="1600" dirty="0"/>
              <a:t>Bus Route Management: Administrators can add, update, and delete bus routes, including details such as origin, destination, departure time, and fare.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76665" y="1034067"/>
            <a:ext cx="8903638" cy="384017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76665" y="1660603"/>
            <a:ext cx="8612372" cy="2800767"/>
          </a:xfrm>
          <a:prstGeom prst="rect">
            <a:avLst/>
          </a:prstGeom>
        </p:spPr>
        <p:txBody>
          <a:bodyPr wrap="square">
            <a:spAutoFit/>
          </a:bodyPr>
          <a:lstStyle/>
          <a:p>
            <a:r>
              <a:rPr lang="en-US" sz="1600" dirty="0"/>
              <a:t>The current bus ticket reservation process often involves manual intervention, leading to inefficiencies and inconvenience for both passengers and bus operators. There is a need for a modern, automated solution to streamline the bus reservation process and enhance the overall experience for users.</a:t>
            </a:r>
          </a:p>
          <a:p>
            <a:r>
              <a:rPr lang="en-US" sz="1600" dirty="0"/>
              <a:t>The objective of this project is to develop a Bus Reservation System using Python and </a:t>
            </a:r>
            <a:r>
              <a:rPr lang="en-US" sz="1600" dirty="0" err="1"/>
              <a:t>Django</a:t>
            </a:r>
            <a:r>
              <a:rPr lang="en-US" sz="1600" dirty="0"/>
              <a:t> that addresses the following challenges:</a:t>
            </a:r>
          </a:p>
          <a:p>
            <a:r>
              <a:rPr lang="en-US" sz="1600" dirty="0"/>
              <a:t>Manual Booking Process: The existing process of booking bus tickets typically involves manual ticket issuance, which is time-consuming and prone to errors. This system aims to automate the booking process to eliminate manual intervention and improve efficiency.</a:t>
            </a:r>
          </a:p>
          <a:p>
            <a:r>
              <a:rPr lang="en-US" sz="1600" dirty="0"/>
              <a:t/>
            </a:r>
            <a:br>
              <a:rPr lang="en-US" sz="1600" dirty="0"/>
            </a:br>
            <a:endParaRPr lang="en-IN" sz="16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75278" y="843261"/>
            <a:ext cx="8873820"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55180" y="1468667"/>
            <a:ext cx="7676707" cy="2554545"/>
          </a:xfrm>
          <a:prstGeom prst="rect">
            <a:avLst/>
          </a:prstGeom>
        </p:spPr>
        <p:txBody>
          <a:bodyPr wrap="square">
            <a:spAutoFit/>
          </a:bodyPr>
          <a:lstStyle/>
          <a:p>
            <a:r>
              <a:rPr lang="en-US" sz="1600" dirty="0"/>
              <a:t>The Bus Reservation System project aims to develop a comprehensive web application using Python and </a:t>
            </a:r>
            <a:r>
              <a:rPr lang="en-US" sz="1600" dirty="0" err="1"/>
              <a:t>Django</a:t>
            </a:r>
            <a:r>
              <a:rPr lang="en-US" sz="1600" dirty="0"/>
              <a:t> framework to facilitate efficient bus ticket reservations. The system will provide a user-friendly interface for passengers to search for bus routes, check seat availability, make bookings, and manage their reservations. Additionally, administrators will have access to tools for managing bus routes, monitoring bookings, and generating reports.</a:t>
            </a:r>
          </a:p>
          <a:p>
            <a:r>
              <a:rPr lang="en-US" sz="1600" dirty="0"/>
              <a:t>Key components and functionalities of the Bus Reservation System include:</a:t>
            </a:r>
          </a:p>
          <a:p>
            <a:r>
              <a:rPr lang="en-US" sz="1600" dirty="0"/>
              <a:t>User Authentication and Authorization:</a:t>
            </a:r>
          </a:p>
          <a:p>
            <a:pPr lvl="1"/>
            <a:r>
              <a:rPr lang="en-US" sz="1600" dirty="0"/>
              <a:t>Passengers can register accounts and log in securely.</a:t>
            </a:r>
          </a:p>
          <a:p>
            <a:pPr lvl="1"/>
            <a:r>
              <a:rPr lang="en-US" sz="1600" dirty="0"/>
              <a:t>Administrators have privileged access for managing system data.</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95054" y="1220640"/>
            <a:ext cx="9012968" cy="44613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673482" y="122064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492236" y="1290637"/>
            <a:ext cx="8120136" cy="3323987"/>
          </a:xfrm>
          <a:prstGeom prst="rect">
            <a:avLst/>
          </a:prstGeom>
        </p:spPr>
        <p:txBody>
          <a:bodyPr wrap="square">
            <a:spAutoFit/>
          </a:bodyPr>
          <a:lstStyle/>
          <a:p>
            <a:r>
              <a:rPr lang="en-US" dirty="0"/>
              <a:t/>
            </a:r>
            <a:br>
              <a:rPr lang="en-US" dirty="0"/>
            </a:br>
            <a:endParaRPr lang="en-US" dirty="0"/>
          </a:p>
          <a:p>
            <a:r>
              <a:rPr lang="en-US" dirty="0"/>
              <a:t>To build the Bus Reservation System using Python and </a:t>
            </a:r>
            <a:r>
              <a:rPr lang="en-US" dirty="0" err="1"/>
              <a:t>Django</a:t>
            </a:r>
            <a:r>
              <a:rPr lang="en-US" dirty="0"/>
              <a:t>, we will follow a structured approach to ensure the development of a robust and efficient application. Below is an outline of the proposed solution:</a:t>
            </a:r>
          </a:p>
          <a:p>
            <a:r>
              <a:rPr lang="en-US" b="1" dirty="0"/>
              <a:t>1.Setup and Configuration:</a:t>
            </a:r>
          </a:p>
          <a:p>
            <a:pPr lvl="1"/>
            <a:r>
              <a:rPr lang="en-US" dirty="0"/>
              <a:t>Install Python and </a:t>
            </a:r>
            <a:r>
              <a:rPr lang="en-US" dirty="0" err="1"/>
              <a:t>Django</a:t>
            </a:r>
            <a:r>
              <a:rPr lang="en-US" dirty="0"/>
              <a:t> framework.</a:t>
            </a:r>
          </a:p>
          <a:p>
            <a:pPr lvl="1"/>
            <a:r>
              <a:rPr lang="en-US" dirty="0"/>
              <a:t>Create a new </a:t>
            </a:r>
            <a:r>
              <a:rPr lang="en-US" dirty="0" err="1"/>
              <a:t>Django</a:t>
            </a:r>
            <a:r>
              <a:rPr lang="en-US" dirty="0"/>
              <a:t> project and set up the project directory structure.</a:t>
            </a:r>
          </a:p>
          <a:p>
            <a:r>
              <a:rPr lang="en-US" b="1" dirty="0"/>
              <a:t>2.Database Design:</a:t>
            </a:r>
            <a:endParaRPr lang="en-US" dirty="0"/>
          </a:p>
          <a:p>
            <a:pPr lvl="1"/>
            <a:r>
              <a:rPr lang="en-US" dirty="0"/>
              <a:t>Design the database schema to store information such as bus routes, bookings, passengers, and administrators.</a:t>
            </a:r>
          </a:p>
          <a:p>
            <a:pPr lvl="1"/>
            <a:r>
              <a:rPr lang="en-US" dirty="0"/>
              <a:t>Define models using </a:t>
            </a:r>
            <a:r>
              <a:rPr lang="en-US" dirty="0" err="1"/>
              <a:t>Django's</a:t>
            </a:r>
            <a:r>
              <a:rPr lang="en-US" dirty="0"/>
              <a:t> ORM (Object-Relational Mapping) to represent database tables and relationships.</a:t>
            </a:r>
          </a:p>
          <a:p>
            <a:r>
              <a:rPr lang="en-US" dirty="0"/>
              <a:t/>
            </a:r>
            <a:br>
              <a:rPr lang="en-US" dirty="0"/>
            </a:b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89020" y="746500"/>
            <a:ext cx="8832942" cy="792333"/>
          </a:xfrm>
          <a:prstGeom prst="rect">
            <a:avLst/>
          </a:prstGeom>
          <a:noFill/>
        </p:spPr>
        <p:txBody>
          <a:bodyPr wrap="square">
            <a:spAutoFit/>
          </a:bodyPr>
          <a:lstStyle/>
          <a:p>
            <a:pPr marL="457200" lvl="1" algn="l">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Proposed solution</a:t>
            </a: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89844" y="1380860"/>
            <a:ext cx="8564311" cy="3416320"/>
          </a:xfrm>
          <a:prstGeom prst="rect">
            <a:avLst/>
          </a:prstGeom>
        </p:spPr>
        <p:txBody>
          <a:bodyPr wrap="square">
            <a:spAutoFit/>
          </a:bodyPr>
          <a:lstStyle/>
          <a:p>
            <a:r>
              <a:rPr lang="en-US" sz="1200" b="1" dirty="0"/>
              <a:t>3.Administrative Dashboard</a:t>
            </a:r>
            <a:r>
              <a:rPr lang="en-US" sz="1200" dirty="0"/>
              <a:t>: Develop a comprehensive administrative dashboard for bus operators to manage bookings, ticketing, and operational insights. Provide analytics and reporting tools to optimize resource utilization and revenue generation.</a:t>
            </a:r>
          </a:p>
          <a:p>
            <a:r>
              <a:rPr lang="en-US" sz="1200" b="1" dirty="0"/>
              <a:t>4.Integration with External APIs</a:t>
            </a:r>
            <a:r>
              <a:rPr lang="en-US" sz="1200" dirty="0"/>
              <a:t>: Integrate with external APIs such as Google Maps API for route mapping and location tracking, and payment gateway APIs for secure transactions. Ensure seamless communication and interoperability with third-party services.</a:t>
            </a:r>
          </a:p>
          <a:p>
            <a:r>
              <a:rPr lang="en-US" sz="1200" b="1" dirty="0"/>
              <a:t>5.Testing and Quality Assurance</a:t>
            </a:r>
            <a:r>
              <a:rPr lang="en-US" sz="1200" dirty="0"/>
              <a:t>: Conduct thorough testing at each stage of development to identify and resolve issues promptly. Implement automated testing frameworks for regression testing and ensure compliance with quality standards.</a:t>
            </a:r>
          </a:p>
          <a:p>
            <a:r>
              <a:rPr lang="en-US" sz="1200" b="1" dirty="0"/>
              <a:t>6.Documentation and Training</a:t>
            </a:r>
            <a:r>
              <a:rPr lang="en-US" sz="1200" dirty="0"/>
              <a:t>: Prepare comprehensive documentation including user manuals, API documentation, and deployment guides. Provide training sessions for administrators and support staff to ensure smooth adoption and operation of the system.</a:t>
            </a:r>
          </a:p>
          <a:p>
            <a:r>
              <a:rPr lang="en-US" sz="1200" b="1" dirty="0"/>
              <a:t>7.Deployment and Maintenance</a:t>
            </a:r>
            <a:r>
              <a:rPr lang="en-US" sz="1200" dirty="0"/>
              <a:t>: Deploy the bus reservation system on reliable and scalable infrastructure, ensuring high availability and performance. Implement monitoring and alerting systems to proactively identify and address any issues that may arise. Regularly update and maintain the system to incorporate new features and enhancements.</a:t>
            </a:r>
          </a:p>
          <a:p>
            <a:r>
              <a:rPr lang="en-US" sz="1200" b="1" dirty="0"/>
              <a:t>8.Dynamic Scheduling</a:t>
            </a:r>
            <a:r>
              <a:rPr lang="en-US" sz="1200" dirty="0"/>
              <a:t>: Implement flexible scheduling mechanisms to accommodate changes in routes, timings, and demand patterns. Allow for easy adjustment of schedules and routes based on feedback and operational requirements.</a:t>
            </a:r>
          </a:p>
          <a:p>
            <a:r>
              <a:rPr lang="en-US" sz="1200" dirty="0"/>
              <a:t/>
            </a:r>
            <a:br>
              <a:rPr lang="en-US" sz="1200" dirty="0"/>
            </a:b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5765" y="682130"/>
            <a:ext cx="9012968" cy="39937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492236" y="1119367"/>
            <a:ext cx="7562684" cy="3754874"/>
          </a:xfrm>
          <a:prstGeom prst="rect">
            <a:avLst/>
          </a:prstGeom>
        </p:spPr>
        <p:txBody>
          <a:bodyPr wrap="square">
            <a:spAutoFit/>
          </a:bodyPr>
          <a:lstStyle/>
          <a:p>
            <a:r>
              <a:rPr lang="en-US" b="1" dirty="0" err="1"/>
              <a:t>a.Requirements</a:t>
            </a:r>
            <a:r>
              <a:rPr lang="en-US" b="1" dirty="0"/>
              <a:t> Gathering</a:t>
            </a:r>
            <a:r>
              <a:rPr lang="en-US" dirty="0"/>
              <a:t>: Gather requirements from stakeholders including passengers, bus operators, and administrators. Define functional and non-functional requirements to guide system design.</a:t>
            </a:r>
          </a:p>
          <a:p>
            <a:pPr marL="342900" indent="-342900">
              <a:buAutoNum type="alphaLcPeriod"/>
            </a:pPr>
            <a:endParaRPr lang="en-US" dirty="0"/>
          </a:p>
          <a:p>
            <a:r>
              <a:rPr lang="en-US" dirty="0"/>
              <a:t>b. </a:t>
            </a:r>
            <a:r>
              <a:rPr lang="en-US" b="1" dirty="0"/>
              <a:t>System Design</a:t>
            </a:r>
            <a:r>
              <a:rPr lang="en-US" dirty="0"/>
              <a:t>: Design the architecture, database schema, and user interface. Use tools such as UML diagrams to illustrate the system's structure and behavior. Define the relationships between different components and modules.</a:t>
            </a:r>
          </a:p>
          <a:p>
            <a:endParaRPr lang="en-US" dirty="0"/>
          </a:p>
          <a:p>
            <a:r>
              <a:rPr lang="en-US" dirty="0"/>
              <a:t>c. </a:t>
            </a:r>
            <a:r>
              <a:rPr lang="en-US" b="1" dirty="0"/>
              <a:t>Database Design</a:t>
            </a:r>
            <a:r>
              <a:rPr lang="en-US" dirty="0"/>
              <a:t>: Create a database schema to store information about buses, routes, schedules, bookings, and passengers. Define appropriate tables, indexes, and relationships to ensure efficient data storage and retrieval.</a:t>
            </a:r>
          </a:p>
          <a:p>
            <a:endParaRPr lang="en-US" dirty="0"/>
          </a:p>
          <a:p>
            <a:r>
              <a:rPr lang="en-US" dirty="0"/>
              <a:t>d. </a:t>
            </a:r>
            <a:r>
              <a:rPr lang="en-US" b="1" dirty="0"/>
              <a:t>Algorithm Design</a:t>
            </a:r>
            <a:r>
              <a:rPr lang="en-US" dirty="0"/>
              <a:t>: Develop algorithms for seat allocation, schedule optimization, and real-time updates. Use techniques such as greedy algorithms, dynamic programming, and heuristic approaches to solve allocation and scheduling problems efficiently.</a:t>
            </a:r>
          </a:p>
          <a:p>
            <a:r>
              <a:rPr lang="en-US" dirty="0"/>
              <a:t/>
            </a:r>
            <a:br>
              <a:rPr lang="en-US" dirty="0"/>
            </a:br>
            <a:endParaRPr lang="en-US"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76</TotalTime>
  <Words>1530</Words>
  <Application>Microsoft Office PowerPoint</Application>
  <PresentationFormat>On-screen Show (16:9)</PresentationFormat>
  <Paragraphs>167</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 Page</vt:lpstr>
      <vt:lpstr>About us 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13</cp:revision>
  <dcterms:modified xsi:type="dcterms:W3CDTF">2024-04-09T09:11:33Z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