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0298" y="576973"/>
            <a:ext cx="16047402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449" y="4271898"/>
                </a:moveTo>
                <a:lnTo>
                  <a:pt x="0" y="4271898"/>
                </a:lnTo>
                <a:lnTo>
                  <a:pt x="0" y="0"/>
                </a:lnTo>
                <a:lnTo>
                  <a:pt x="671449" y="4271898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529" y="875030"/>
            <a:ext cx="306387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795" y="1711325"/>
            <a:ext cx="14220190" cy="6330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6" y="1485896"/>
            <a:ext cx="2619375" cy="2000250"/>
            <a:chOff x="1314446" y="1485896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6" y="1900169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321" y="1585973"/>
                  </a:moveTo>
                  <a:lnTo>
                    <a:pt x="397128" y="1585973"/>
                  </a:lnTo>
                  <a:lnTo>
                    <a:pt x="0" y="793113"/>
                  </a:lnTo>
                  <a:lnTo>
                    <a:pt x="397128" y="127"/>
                  </a:lnTo>
                  <a:lnTo>
                    <a:pt x="1449321" y="0"/>
                  </a:lnTo>
                  <a:lnTo>
                    <a:pt x="1846449" y="793113"/>
                  </a:lnTo>
                  <a:lnTo>
                    <a:pt x="1449321" y="1585973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490" y="1485896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52" y="843024"/>
                  </a:moveTo>
                  <a:lnTo>
                    <a:pt x="211073" y="843024"/>
                  </a:lnTo>
                  <a:lnTo>
                    <a:pt x="0" y="421385"/>
                  </a:lnTo>
                  <a:lnTo>
                    <a:pt x="211073" y="0"/>
                  </a:lnTo>
                  <a:lnTo>
                    <a:pt x="762252" y="0"/>
                  </a:lnTo>
                  <a:lnTo>
                    <a:pt x="973326" y="421385"/>
                  </a:lnTo>
                  <a:lnTo>
                    <a:pt x="762252" y="843024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38" y="2157412"/>
                </a:moveTo>
                <a:lnTo>
                  <a:pt x="539210" y="2157412"/>
                </a:lnTo>
                <a:lnTo>
                  <a:pt x="0" y="1078610"/>
                </a:lnTo>
                <a:lnTo>
                  <a:pt x="539241" y="0"/>
                </a:lnTo>
                <a:lnTo>
                  <a:pt x="1961006" y="0"/>
                </a:lnTo>
                <a:lnTo>
                  <a:pt x="2500376" y="1078610"/>
                </a:lnTo>
                <a:lnTo>
                  <a:pt x="1961038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700712" y="0"/>
            <a:ext cx="7993380" cy="10287000"/>
            <a:chOff x="5700712" y="0"/>
            <a:chExt cx="7993380" cy="10287000"/>
          </a:xfrm>
        </p:grpSpPr>
        <p:sp>
          <p:nvSpPr>
            <p:cNvPr id="7" name="object 7"/>
            <p:cNvSpPr/>
            <p:nvPr/>
          </p:nvSpPr>
          <p:spPr>
            <a:xfrm>
              <a:off x="5700712" y="7843837"/>
              <a:ext cx="1085215" cy="929005"/>
            </a:xfrm>
            <a:custGeom>
              <a:avLst/>
              <a:gdLst/>
              <a:ahLst/>
              <a:cxnLst/>
              <a:rect l="l" t="t" r="r" b="b"/>
              <a:pathLst>
                <a:path w="1085215" h="929004">
                  <a:moveTo>
                    <a:pt x="853564" y="928621"/>
                  </a:moveTo>
                  <a:lnTo>
                    <a:pt x="232282" y="928621"/>
                  </a:lnTo>
                  <a:lnTo>
                    <a:pt x="0" y="464437"/>
                  </a:lnTo>
                  <a:lnTo>
                    <a:pt x="232155" y="0"/>
                  </a:lnTo>
                  <a:lnTo>
                    <a:pt x="853564" y="0"/>
                  </a:lnTo>
                  <a:lnTo>
                    <a:pt x="1084674" y="461966"/>
                  </a:lnTo>
                  <a:lnTo>
                    <a:pt x="1084674" y="466782"/>
                  </a:lnTo>
                  <a:lnTo>
                    <a:pt x="853564" y="928621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136" y="0"/>
              <a:ext cx="7772398" cy="102869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0272" y="185915"/>
            <a:ext cx="9317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4935" algn="l"/>
                <a:tab pos="4090035" algn="l"/>
                <a:tab pos="6395085" algn="l"/>
                <a:tab pos="7861300" algn="l"/>
              </a:tabLst>
            </a:pPr>
            <a:r>
              <a:rPr sz="48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4800" b="1" spc="-300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4800" b="1" spc="-270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48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4800" b="1" spc="-3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4800" b="1" spc="229" dirty="0">
                <a:solidFill>
                  <a:srgbClr val="0E0E0E"/>
                </a:solidFill>
                <a:latin typeface="Times New Roman"/>
                <a:cs typeface="Times New Roman"/>
              </a:rPr>
              <a:t>Data	</a:t>
            </a:r>
            <a:r>
              <a:rPr sz="48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b="1" spc="-270" dirty="0">
                <a:solidFill>
                  <a:srgbClr val="0E0E0E"/>
                </a:solidFill>
                <a:latin typeface="Times New Roman"/>
                <a:cs typeface="Times New Roman"/>
              </a:rPr>
              <a:t>na</a:t>
            </a:r>
            <a:r>
              <a:rPr sz="48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ly</a:t>
            </a:r>
            <a:r>
              <a:rPr sz="48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s	</a:t>
            </a:r>
            <a:r>
              <a:rPr sz="4800" b="1" spc="-270" dirty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48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b="1" spc="-270" dirty="0">
                <a:solidFill>
                  <a:srgbClr val="0E0E0E"/>
                </a:solidFill>
                <a:latin typeface="Times New Roman"/>
                <a:cs typeface="Times New Roman"/>
              </a:rPr>
              <a:t>ng	E</a:t>
            </a:r>
            <a:r>
              <a:rPr sz="4800" b="1" spc="245" dirty="0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sz="4800" b="1" spc="-30" dirty="0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sz="48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7427" y="9701465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2542" y="4628735"/>
            <a:ext cx="5019675" cy="27020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9675">
              <a:lnSpc>
                <a:spcPct val="100000"/>
              </a:lnSpc>
              <a:spcBef>
                <a:spcPts val="130"/>
              </a:spcBef>
            </a:pPr>
            <a:r>
              <a:rPr sz="1500" b="1" spc="15" dirty="0" smtClean="0">
                <a:latin typeface="Arial"/>
                <a:cs typeface="Arial"/>
              </a:rPr>
              <a:t>STUDENT</a:t>
            </a:r>
            <a:r>
              <a:rPr sz="1500" b="1" spc="-95" dirty="0" smtClean="0">
                <a:latin typeface="Arial"/>
                <a:cs typeface="Arial"/>
              </a:rPr>
              <a:t> </a:t>
            </a:r>
            <a:r>
              <a:rPr sz="1500" b="1" spc="20" dirty="0" smtClean="0">
                <a:latin typeface="Arial"/>
                <a:cs typeface="Arial"/>
              </a:rPr>
              <a:t>NAME</a:t>
            </a:r>
            <a:r>
              <a:rPr lang="en-US" sz="1500" b="1" spc="20" dirty="0" smtClean="0">
                <a:latin typeface="Arial"/>
                <a:cs typeface="Arial"/>
              </a:rPr>
              <a:t> </a:t>
            </a:r>
            <a:r>
              <a:rPr sz="1500" b="1" spc="20" dirty="0" smtClean="0">
                <a:latin typeface="Arial"/>
                <a:cs typeface="Arial"/>
              </a:rPr>
              <a:t>:</a:t>
            </a:r>
            <a:r>
              <a:rPr lang="en-US" sz="1500" b="1" spc="20" dirty="0" smtClean="0">
                <a:latin typeface="Arial"/>
                <a:cs typeface="Arial"/>
              </a:rPr>
              <a:t> </a:t>
            </a:r>
            <a:r>
              <a:rPr lang="en-US" sz="1900" b="1" spc="30" dirty="0" smtClean="0">
                <a:latin typeface="Arial"/>
                <a:cs typeface="Arial"/>
              </a:rPr>
              <a:t>S.Surya</a:t>
            </a:r>
            <a:endParaRPr sz="1900" dirty="0">
              <a:latin typeface="Arial"/>
              <a:cs typeface="Arial"/>
            </a:endParaRPr>
          </a:p>
          <a:p>
            <a:pPr marL="28575">
              <a:lnSpc>
                <a:spcPts val="2155"/>
              </a:lnSpc>
            </a:pPr>
            <a:r>
              <a:rPr sz="1900" b="1" spc="-100" dirty="0">
                <a:latin typeface="Arial"/>
                <a:cs typeface="Arial"/>
              </a:rPr>
              <a:t>R</a:t>
            </a:r>
            <a:r>
              <a:rPr sz="1900" b="1" spc="60" dirty="0">
                <a:latin typeface="Arial"/>
                <a:cs typeface="Arial"/>
              </a:rPr>
              <a:t>e</a:t>
            </a:r>
            <a:r>
              <a:rPr sz="1900" b="1" spc="-95" dirty="0">
                <a:latin typeface="Arial"/>
                <a:cs typeface="Arial"/>
              </a:rPr>
              <a:t>g</a:t>
            </a:r>
            <a:r>
              <a:rPr sz="1900" b="1" spc="20" dirty="0">
                <a:latin typeface="Arial"/>
                <a:cs typeface="Arial"/>
              </a:rPr>
              <a:t>i</a:t>
            </a:r>
            <a:r>
              <a:rPr sz="1900" b="1" spc="-110" dirty="0">
                <a:latin typeface="Arial"/>
                <a:cs typeface="Arial"/>
              </a:rPr>
              <a:t>s</a:t>
            </a:r>
            <a:r>
              <a:rPr sz="1900" b="1" spc="165" dirty="0">
                <a:latin typeface="Arial"/>
                <a:cs typeface="Arial"/>
              </a:rPr>
              <a:t>t</a:t>
            </a:r>
            <a:r>
              <a:rPr sz="1900" b="1" spc="60" dirty="0">
                <a:latin typeface="Arial"/>
                <a:cs typeface="Arial"/>
              </a:rPr>
              <a:t>e</a:t>
            </a:r>
            <a:r>
              <a:rPr sz="1900" b="1" spc="70" dirty="0">
                <a:latin typeface="Arial"/>
                <a:cs typeface="Arial"/>
              </a:rPr>
              <a:t>r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125" dirty="0">
                <a:latin typeface="Arial"/>
                <a:cs typeface="Arial"/>
              </a:rPr>
              <a:t>N</a:t>
            </a:r>
            <a:r>
              <a:rPr sz="1900" b="1" spc="40" dirty="0">
                <a:latin typeface="Arial"/>
                <a:cs typeface="Arial"/>
              </a:rPr>
              <a:t>o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105" dirty="0">
                <a:latin typeface="Arial"/>
                <a:cs typeface="Arial"/>
              </a:rPr>
              <a:t>: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70" dirty="0">
                <a:latin typeface="Arial"/>
                <a:cs typeface="Arial"/>
              </a:rPr>
              <a:t>3</a:t>
            </a:r>
            <a:r>
              <a:rPr sz="1900" b="1" spc="-55" dirty="0">
                <a:latin typeface="Arial"/>
                <a:cs typeface="Arial"/>
              </a:rPr>
              <a:t>1</a:t>
            </a:r>
            <a:r>
              <a:rPr sz="1900" b="1" spc="5" dirty="0">
                <a:latin typeface="Arial"/>
                <a:cs typeface="Arial"/>
              </a:rPr>
              <a:t>22</a:t>
            </a:r>
            <a:r>
              <a:rPr sz="1900" b="1" spc="275" dirty="0">
                <a:latin typeface="Arial"/>
                <a:cs typeface="Arial"/>
              </a:rPr>
              <a:t>0</a:t>
            </a:r>
            <a:r>
              <a:rPr sz="1900" b="1" spc="-90" dirty="0">
                <a:latin typeface="Arial"/>
                <a:cs typeface="Arial"/>
              </a:rPr>
              <a:t>7</a:t>
            </a:r>
            <a:r>
              <a:rPr sz="1900" b="1" spc="-55" dirty="0">
                <a:latin typeface="Arial"/>
                <a:cs typeface="Arial"/>
              </a:rPr>
              <a:t>1</a:t>
            </a:r>
            <a:r>
              <a:rPr sz="1900" b="1" spc="70" dirty="0">
                <a:latin typeface="Arial"/>
                <a:cs typeface="Arial"/>
              </a:rPr>
              <a:t>3</a:t>
            </a:r>
            <a:r>
              <a:rPr sz="1900" b="1" spc="10" dirty="0">
                <a:latin typeface="Arial"/>
                <a:cs typeface="Arial"/>
              </a:rPr>
              <a:t>2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lang="en-US" sz="1900" b="1" spc="-80" dirty="0" smtClean="0">
                <a:latin typeface="Arial"/>
                <a:cs typeface="Arial"/>
              </a:rPr>
              <a:t>                </a:t>
            </a:r>
          </a:p>
          <a:p>
            <a:pPr marL="28575">
              <a:lnSpc>
                <a:spcPts val="2155"/>
              </a:lnSpc>
            </a:pPr>
            <a:endParaRPr lang="en-US" sz="1900" b="1" spc="-80" dirty="0">
              <a:latin typeface="Arial"/>
              <a:cs typeface="Arial"/>
            </a:endParaRPr>
          </a:p>
          <a:p>
            <a:pPr marL="28575">
              <a:lnSpc>
                <a:spcPts val="2155"/>
              </a:lnSpc>
            </a:pPr>
            <a:r>
              <a:rPr sz="1900" b="1" spc="30" dirty="0" smtClean="0">
                <a:latin typeface="Arial"/>
                <a:cs typeface="Arial"/>
              </a:rPr>
              <a:t>u</a:t>
            </a:r>
            <a:r>
              <a:rPr sz="1900" b="1" spc="-110" dirty="0" smtClean="0">
                <a:latin typeface="Arial"/>
                <a:cs typeface="Arial"/>
              </a:rPr>
              <a:t>s</a:t>
            </a:r>
            <a:r>
              <a:rPr sz="1900" b="1" spc="60" dirty="0" smtClean="0">
                <a:latin typeface="Arial"/>
                <a:cs typeface="Arial"/>
              </a:rPr>
              <a:t>e</a:t>
            </a:r>
            <a:r>
              <a:rPr sz="1900" b="1" spc="65" dirty="0" smtClean="0">
                <a:latin typeface="Arial"/>
                <a:cs typeface="Arial"/>
              </a:rPr>
              <a:t>r</a:t>
            </a:r>
            <a:r>
              <a:rPr sz="1900" b="1" spc="45" dirty="0" smtClean="0">
                <a:latin typeface="Arial"/>
                <a:cs typeface="Arial"/>
              </a:rPr>
              <a:t>n</a:t>
            </a:r>
            <a:r>
              <a:rPr sz="1900" b="1" spc="25" dirty="0" smtClean="0">
                <a:latin typeface="Arial"/>
                <a:cs typeface="Arial"/>
              </a:rPr>
              <a:t>a</a:t>
            </a:r>
            <a:r>
              <a:rPr sz="1900" b="1" spc="90" dirty="0" smtClean="0">
                <a:latin typeface="Arial"/>
                <a:cs typeface="Arial"/>
              </a:rPr>
              <a:t>m</a:t>
            </a:r>
            <a:r>
              <a:rPr sz="1900" b="1" spc="60" dirty="0" smtClean="0">
                <a:latin typeface="Arial"/>
                <a:cs typeface="Arial"/>
              </a:rPr>
              <a:t>e</a:t>
            </a:r>
            <a:r>
              <a:rPr sz="1900" b="1" spc="-105" dirty="0" smtClean="0">
                <a:latin typeface="Arial"/>
                <a:cs typeface="Arial"/>
              </a:rPr>
              <a:t>:</a:t>
            </a:r>
            <a:r>
              <a:rPr lang="en-US" sz="1900" dirty="0">
                <a:latin typeface="Arial"/>
                <a:cs typeface="Arial"/>
              </a:rPr>
              <a:t>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unm130122b243</a:t>
            </a:r>
          </a:p>
          <a:p>
            <a:pPr marL="28575">
              <a:lnSpc>
                <a:spcPts val="2155"/>
              </a:lnSpc>
            </a:pPr>
            <a:endParaRPr lang="en-US" sz="1900" dirty="0">
              <a:latin typeface="Arial"/>
              <a:cs typeface="Arial"/>
            </a:endParaRPr>
          </a:p>
          <a:p>
            <a:pPr marL="28575">
              <a:lnSpc>
                <a:spcPts val="2155"/>
              </a:lnSpc>
            </a:pPr>
            <a:endParaRPr lang="en-US" sz="1900" b="1" dirty="0">
              <a:latin typeface="Arial"/>
              <a:cs typeface="Arial"/>
            </a:endParaRPr>
          </a:p>
          <a:p>
            <a:pPr marL="28575">
              <a:lnSpc>
                <a:spcPts val="2155"/>
              </a:lnSpc>
            </a:pPr>
            <a:r>
              <a:rPr sz="1900" b="1" dirty="0" smtClean="0">
                <a:latin typeface="Arial"/>
                <a:cs typeface="Arial"/>
              </a:rPr>
              <a:t>DEPARTMENT:</a:t>
            </a:r>
            <a:r>
              <a:rPr lang="en-US" sz="1900" b="1" dirty="0" smtClean="0">
                <a:latin typeface="Arial"/>
                <a:cs typeface="Arial"/>
              </a:rPr>
              <a:t> </a:t>
            </a:r>
            <a:r>
              <a:rPr sz="1900" b="1" dirty="0" smtClean="0">
                <a:latin typeface="Arial"/>
                <a:cs typeface="Arial"/>
              </a:rPr>
              <a:t>BCOM</a:t>
            </a:r>
            <a:r>
              <a:rPr sz="1900" b="1" spc="-110" dirty="0" smtClean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COMMERCE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b="1" spc="-35" dirty="0">
                <a:latin typeface="Arial"/>
                <a:cs typeface="Arial"/>
              </a:rPr>
              <a:t>C</a:t>
            </a:r>
            <a:r>
              <a:rPr sz="1900" b="1" spc="35" dirty="0">
                <a:latin typeface="Arial"/>
                <a:cs typeface="Arial"/>
              </a:rPr>
              <a:t>o</a:t>
            </a:r>
            <a:r>
              <a:rPr sz="1900" b="1" spc="60" dirty="0">
                <a:latin typeface="Arial"/>
                <a:cs typeface="Arial"/>
              </a:rPr>
              <a:t>lle</a:t>
            </a:r>
            <a:r>
              <a:rPr sz="1900" b="1" spc="-95" dirty="0">
                <a:latin typeface="Arial"/>
                <a:cs typeface="Arial"/>
              </a:rPr>
              <a:t>g</a:t>
            </a:r>
            <a:r>
              <a:rPr sz="1900" b="1" spc="65" dirty="0">
                <a:latin typeface="Arial"/>
                <a:cs typeface="Arial"/>
              </a:rPr>
              <a:t>e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105" dirty="0">
                <a:latin typeface="Arial"/>
                <a:cs typeface="Arial"/>
              </a:rPr>
              <a:t>: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45" dirty="0">
                <a:latin typeface="Arial"/>
                <a:cs typeface="Arial"/>
              </a:rPr>
              <a:t>A</a:t>
            </a:r>
            <a:r>
              <a:rPr sz="1900" b="1" spc="-95" dirty="0">
                <a:latin typeface="Arial"/>
                <a:cs typeface="Arial"/>
              </a:rPr>
              <a:t>g</a:t>
            </a:r>
            <a:r>
              <a:rPr sz="1900" b="1" spc="30" dirty="0">
                <a:latin typeface="Arial"/>
                <a:cs typeface="Arial"/>
              </a:rPr>
              <a:t>u</a:t>
            </a:r>
            <a:r>
              <a:rPr sz="1900" b="1" spc="65" dirty="0">
                <a:latin typeface="Arial"/>
                <a:cs typeface="Arial"/>
              </a:rPr>
              <a:t>r</a:t>
            </a:r>
            <a:r>
              <a:rPr sz="1900" b="1" dirty="0">
                <a:latin typeface="Arial"/>
                <a:cs typeface="Arial"/>
              </a:rPr>
              <a:t>c</a:t>
            </a:r>
            <a:r>
              <a:rPr sz="1900" b="1" spc="45" dirty="0">
                <a:latin typeface="Arial"/>
                <a:cs typeface="Arial"/>
              </a:rPr>
              <a:t>h</a:t>
            </a:r>
            <a:r>
              <a:rPr sz="1900" b="1" spc="25" dirty="0">
                <a:latin typeface="Arial"/>
                <a:cs typeface="Arial"/>
              </a:rPr>
              <a:t>a</a:t>
            </a:r>
            <a:r>
              <a:rPr sz="1900" b="1" spc="45" dirty="0">
                <a:latin typeface="Arial"/>
                <a:cs typeface="Arial"/>
              </a:rPr>
              <a:t>n</a:t>
            </a:r>
            <a:r>
              <a:rPr sz="1900" b="1" spc="75" dirty="0">
                <a:latin typeface="Arial"/>
                <a:cs typeface="Arial"/>
              </a:rPr>
              <a:t>d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180" dirty="0">
                <a:latin typeface="Arial"/>
                <a:cs typeface="Arial"/>
              </a:rPr>
              <a:t>M</a:t>
            </a:r>
            <a:r>
              <a:rPr sz="1900" b="1" spc="25" dirty="0">
                <a:latin typeface="Arial"/>
                <a:cs typeface="Arial"/>
              </a:rPr>
              <a:t>a</a:t>
            </a:r>
            <a:r>
              <a:rPr sz="1900" b="1" spc="45" dirty="0">
                <a:latin typeface="Arial"/>
                <a:cs typeface="Arial"/>
              </a:rPr>
              <a:t>n</a:t>
            </a:r>
            <a:r>
              <a:rPr sz="1900" b="1" spc="90" dirty="0">
                <a:latin typeface="Arial"/>
                <a:cs typeface="Arial"/>
              </a:rPr>
              <a:t>m</a:t>
            </a:r>
            <a:r>
              <a:rPr sz="1900" b="1" spc="30" dirty="0">
                <a:latin typeface="Arial"/>
                <a:cs typeface="Arial"/>
              </a:rPr>
              <a:t>u</a:t>
            </a:r>
            <a:r>
              <a:rPr sz="1900" b="1" spc="60" dirty="0">
                <a:latin typeface="Arial"/>
                <a:cs typeface="Arial"/>
              </a:rPr>
              <a:t>l</a:t>
            </a:r>
            <a:r>
              <a:rPr sz="1900" b="1" spc="65" dirty="0">
                <a:latin typeface="Arial"/>
                <a:cs typeface="Arial"/>
              </a:rPr>
              <a:t>l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40" dirty="0">
                <a:latin typeface="Arial"/>
                <a:cs typeface="Arial"/>
              </a:rPr>
              <a:t>J</a:t>
            </a:r>
            <a:r>
              <a:rPr sz="1900" b="1" spc="25" dirty="0">
                <a:latin typeface="Arial"/>
                <a:cs typeface="Arial"/>
              </a:rPr>
              <a:t>a</a:t>
            </a:r>
            <a:r>
              <a:rPr sz="1900" b="1" spc="20" dirty="0">
                <a:latin typeface="Arial"/>
                <a:cs typeface="Arial"/>
              </a:rPr>
              <a:t>i</a:t>
            </a:r>
            <a:r>
              <a:rPr sz="1900" b="1" spc="50" dirty="0">
                <a:latin typeface="Arial"/>
                <a:cs typeface="Arial"/>
              </a:rPr>
              <a:t>n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35" dirty="0">
                <a:latin typeface="Arial"/>
                <a:cs typeface="Arial"/>
              </a:rPr>
              <a:t>C</a:t>
            </a:r>
            <a:r>
              <a:rPr sz="1900" b="1" spc="35" dirty="0">
                <a:latin typeface="Arial"/>
                <a:cs typeface="Arial"/>
              </a:rPr>
              <a:t>o</a:t>
            </a:r>
            <a:r>
              <a:rPr sz="1900" b="1" spc="60" dirty="0">
                <a:latin typeface="Arial"/>
                <a:cs typeface="Arial"/>
              </a:rPr>
              <a:t>lle</a:t>
            </a:r>
            <a:r>
              <a:rPr sz="1900" b="1" spc="-95" dirty="0">
                <a:latin typeface="Arial"/>
                <a:cs typeface="Arial"/>
              </a:rPr>
              <a:t>g</a:t>
            </a:r>
            <a:r>
              <a:rPr sz="1900" b="1" spc="65" dirty="0">
                <a:latin typeface="Arial"/>
                <a:cs typeface="Arial"/>
              </a:rPr>
              <a:t>e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3286125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4200525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5572125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925" y="7762875"/>
            <a:ext cx="123824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925" y="8677275"/>
            <a:ext cx="123824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925" y="9591675"/>
            <a:ext cx="123824" cy="1238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087600" y="78770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03127" y="9701465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20298" y="550294"/>
            <a:ext cx="4947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000000"/>
                </a:solidFill>
                <a:latin typeface="Trebuchet MS"/>
                <a:cs typeface="Trebuchet MS"/>
              </a:rPr>
              <a:t>MODELLING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099" y="1789430"/>
            <a:ext cx="13661390" cy="314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05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5400" spc="-229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125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7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56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5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310" dirty="0">
                <a:solidFill>
                  <a:srgbClr val="548ED5"/>
                </a:solidFill>
                <a:latin typeface="Trebuchet MS"/>
                <a:cs typeface="Trebuchet MS"/>
              </a:rPr>
              <a:t>ll</a:t>
            </a:r>
            <a:r>
              <a:rPr sz="5400" spc="-2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25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54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spc="-15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  <a:p>
            <a:pPr marL="554990" marR="5080">
              <a:lnSpc>
                <a:spcPct val="100000"/>
              </a:lnSpc>
              <a:spcBef>
                <a:spcPts val="3704"/>
              </a:spcBef>
            </a:pPr>
            <a:r>
              <a:rPr sz="3000" spc="-15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performance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analysis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table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are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taken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548ED5"/>
                </a:solidFill>
                <a:latin typeface="Trebuchet MS"/>
                <a:cs typeface="Trebuchet MS"/>
              </a:rPr>
              <a:t>from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website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548ED5"/>
                </a:solidFill>
                <a:latin typeface="Trebuchet MS"/>
                <a:cs typeface="Trebuchet MS"/>
              </a:rPr>
              <a:t>called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548ED5"/>
                </a:solidFill>
                <a:latin typeface="Trebuchet MS"/>
                <a:cs typeface="Trebuchet MS"/>
              </a:rPr>
              <a:t>Kaggle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535" dirty="0">
                <a:solidFill>
                  <a:srgbClr val="548ED5"/>
                </a:solidFill>
                <a:latin typeface="Trebuchet MS"/>
                <a:cs typeface="Trebuchet MS"/>
              </a:rPr>
              <a:t>. </a:t>
            </a:r>
            <a:r>
              <a:rPr sz="3000" spc="-88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From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data </a:t>
            </a:r>
            <a:r>
              <a:rPr sz="3000" spc="-204" dirty="0">
                <a:solidFill>
                  <a:srgbClr val="548ED5"/>
                </a:solidFill>
                <a:latin typeface="Trebuchet MS"/>
                <a:cs typeface="Trebuchet MS"/>
              </a:rPr>
              <a:t>we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had some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 </a:t>
            </a:r>
            <a:r>
              <a:rPr sz="3000" spc="-45" dirty="0">
                <a:solidFill>
                  <a:srgbClr val="548ED5"/>
                </a:solidFill>
                <a:latin typeface="Trebuchet MS"/>
                <a:cs typeface="Trebuchet MS"/>
              </a:rPr>
              <a:t>figures </a:t>
            </a:r>
            <a:r>
              <a:rPr sz="3000" spc="-90" dirty="0">
                <a:solidFill>
                  <a:srgbClr val="548ED5"/>
                </a:solidFill>
                <a:latin typeface="Trebuchet MS"/>
                <a:cs typeface="Trebuchet MS"/>
              </a:rPr>
              <a:t>to </a:t>
            </a:r>
            <a:r>
              <a:rPr sz="3000" spc="-125" dirty="0">
                <a:solidFill>
                  <a:srgbClr val="548ED5"/>
                </a:solidFill>
                <a:latin typeface="Trebuchet MS"/>
                <a:cs typeface="Trebuchet MS"/>
              </a:rPr>
              <a:t>identify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 </a:t>
            </a:r>
            <a:r>
              <a:rPr sz="3000" spc="-80" dirty="0">
                <a:solidFill>
                  <a:srgbClr val="548ED5"/>
                </a:solidFill>
                <a:latin typeface="Trebuchet MS"/>
                <a:cs typeface="Trebuchet MS"/>
              </a:rPr>
              <a:t>terms </a:t>
            </a:r>
            <a:r>
              <a:rPr sz="3000" spc="-204" dirty="0">
                <a:solidFill>
                  <a:srgbClr val="548ED5"/>
                </a:solidFill>
                <a:latin typeface="Trebuchet MS"/>
                <a:cs typeface="Trebuchet MS"/>
              </a:rPr>
              <a:t>we </a:t>
            </a:r>
            <a:r>
              <a:rPr sz="3000" spc="-30" dirty="0">
                <a:solidFill>
                  <a:srgbClr val="548ED5"/>
                </a:solidFill>
                <a:latin typeface="Trebuchet MS"/>
                <a:cs typeface="Trebuchet MS"/>
              </a:rPr>
              <a:t>use </a:t>
            </a:r>
            <a:r>
              <a:rPr sz="3000" spc="-2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conditional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techniques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48ED5"/>
                </a:solidFill>
                <a:latin typeface="Trebuchet MS"/>
                <a:cs typeface="Trebuchet MS"/>
              </a:rPr>
              <a:t>to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548ED5"/>
                </a:solidFill>
                <a:latin typeface="Trebuchet MS"/>
                <a:cs typeface="Trebuchet MS"/>
              </a:rPr>
              <a:t>identify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548ED5"/>
                </a:solidFill>
                <a:latin typeface="Trebuchet MS"/>
                <a:cs typeface="Trebuchet MS"/>
              </a:rPr>
              <a:t>terms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like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exit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data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70" dirty="0">
                <a:solidFill>
                  <a:srgbClr val="548ED5"/>
                </a:solidFill>
                <a:latin typeface="Trebuchet MS"/>
                <a:cs typeface="Trebuchet MS"/>
              </a:rPr>
              <a:t>etc..</a:t>
            </a:r>
            <a:endParaRPr sz="30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3000" spc="-2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h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65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548ED5"/>
                </a:solidFill>
                <a:latin typeface="Trebuchet MS"/>
                <a:cs typeface="Trebuchet MS"/>
              </a:rPr>
              <a:t>w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19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h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35" dirty="0">
                <a:solidFill>
                  <a:srgbClr val="548ED5"/>
                </a:solidFill>
                <a:latin typeface="Trebuchet MS"/>
                <a:cs typeface="Trebuchet MS"/>
              </a:rPr>
              <a:t>m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ss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60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25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90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6024" y="6266179"/>
            <a:ext cx="5954395" cy="269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0"/>
              </a:spcBef>
            </a:pPr>
            <a:r>
              <a:rPr sz="5400" spc="45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5400" spc="-2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229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125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45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5400" spc="-3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5400" spc="-2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160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5400" spc="-56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5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310" dirty="0">
                <a:solidFill>
                  <a:srgbClr val="548ED5"/>
                </a:solidFill>
                <a:latin typeface="Trebuchet MS"/>
                <a:cs typeface="Trebuchet MS"/>
              </a:rPr>
              <a:t>ll</a:t>
            </a:r>
            <a:r>
              <a:rPr sz="5400" spc="-2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25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54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spc="-15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  <a:p>
            <a:pPr marL="12700" marR="4245610">
              <a:lnSpc>
                <a:spcPct val="200000"/>
              </a:lnSpc>
              <a:spcBef>
                <a:spcPts val="105"/>
              </a:spcBef>
            </a:pPr>
            <a:r>
              <a:rPr sz="3000" spc="75" dirty="0">
                <a:solidFill>
                  <a:srgbClr val="548ED5"/>
                </a:solidFill>
                <a:latin typeface="Trebuchet MS"/>
                <a:cs typeface="Trebuchet MS"/>
              </a:rPr>
              <a:t>P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v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95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b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e 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Charts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6024" y="9388475"/>
            <a:ext cx="3625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19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235" dirty="0">
                <a:solidFill>
                  <a:srgbClr val="548ED5"/>
                </a:solidFill>
                <a:latin typeface="Trebuchet MS"/>
                <a:cs typeface="Trebuchet MS"/>
              </a:rPr>
              <a:t>m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" y="5476875"/>
            <a:ext cx="123824" cy="1238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015056"/>
            <a:ext cx="671830" cy="4272280"/>
            <a:chOff x="0" y="6015056"/>
            <a:chExt cx="671830" cy="4272280"/>
          </a:xfrm>
        </p:grpSpPr>
        <p:sp>
          <p:nvSpPr>
            <p:cNvPr id="4" name="object 4"/>
            <p:cNvSpPr/>
            <p:nvPr/>
          </p:nvSpPr>
          <p:spPr>
            <a:xfrm>
              <a:off x="0" y="6015056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442" y="4271859"/>
                  </a:moveTo>
                  <a:lnTo>
                    <a:pt x="0" y="4271859"/>
                  </a:lnTo>
                  <a:lnTo>
                    <a:pt x="0" y="0"/>
                  </a:lnTo>
                  <a:lnTo>
                    <a:pt x="671442" y="427185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846" y="7305602"/>
              <a:ext cx="123951" cy="1238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P</a:t>
            </a:r>
            <a:r>
              <a:rPr spc="-254" dirty="0"/>
              <a:t>i</a:t>
            </a:r>
            <a:r>
              <a:rPr spc="-335" dirty="0"/>
              <a:t>v</a:t>
            </a:r>
            <a:r>
              <a:rPr spc="-155" dirty="0"/>
              <a:t>o</a:t>
            </a:r>
            <a:r>
              <a:rPr spc="-170" dirty="0"/>
              <a:t>t</a:t>
            </a:r>
            <a:r>
              <a:rPr spc="-560" dirty="0"/>
              <a:t> </a:t>
            </a:r>
            <a:r>
              <a:rPr spc="-125" dirty="0"/>
              <a:t>t</a:t>
            </a:r>
            <a:r>
              <a:rPr spc="-229" dirty="0"/>
              <a:t>a</a:t>
            </a:r>
            <a:r>
              <a:rPr spc="-185" dirty="0"/>
              <a:t>b</a:t>
            </a:r>
            <a:r>
              <a:rPr spc="-310" dirty="0"/>
              <a:t>l</a:t>
            </a:r>
            <a:r>
              <a:rPr spc="-330"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32410">
              <a:lnSpc>
                <a:spcPct val="100000"/>
              </a:lnSpc>
              <a:spcBef>
                <a:spcPts val="100"/>
              </a:spcBef>
              <a:buSzPct val="96666"/>
              <a:buAutoNum type="arabicPeriod"/>
              <a:tabLst>
                <a:tab pos="294640" algn="l"/>
              </a:tabLst>
            </a:pPr>
            <a:r>
              <a:rPr spc="-50" dirty="0"/>
              <a:t>C</a:t>
            </a:r>
            <a:r>
              <a:rPr spc="-145" dirty="0"/>
              <a:t>l</a:t>
            </a:r>
            <a:r>
              <a:rPr spc="-120" dirty="0"/>
              <a:t>i</a:t>
            </a:r>
            <a:r>
              <a:rPr spc="-45" dirty="0"/>
              <a:t>c</a:t>
            </a:r>
            <a:r>
              <a:rPr spc="-165" dirty="0"/>
              <a:t>k</a:t>
            </a:r>
            <a:r>
              <a:rPr spc="-265" dirty="0"/>
              <a:t> </a:t>
            </a:r>
            <a:r>
              <a:rPr spc="-120" dirty="0"/>
              <a:t>i</a:t>
            </a:r>
            <a:r>
              <a:rPr spc="-15" dirty="0"/>
              <a:t>n</a:t>
            </a:r>
            <a:r>
              <a:rPr spc="140" dirty="0"/>
              <a:t>s</a:t>
            </a:r>
            <a:r>
              <a:rPr spc="-135" dirty="0"/>
              <a:t>e</a:t>
            </a:r>
            <a:r>
              <a:rPr spc="5" dirty="0"/>
              <a:t>r</a:t>
            </a:r>
            <a:r>
              <a:rPr spc="-95" dirty="0"/>
              <a:t>t</a:t>
            </a:r>
          </a:p>
          <a:p>
            <a:pPr marL="12700" marR="5374005">
              <a:lnSpc>
                <a:spcPct val="100000"/>
              </a:lnSpc>
              <a:buSzPct val="96666"/>
              <a:buAutoNum type="arabicPeriod"/>
              <a:tabLst>
                <a:tab pos="286385" algn="l"/>
              </a:tabLst>
            </a:pPr>
            <a:r>
              <a:rPr spc="-80" dirty="0"/>
              <a:t>From</a:t>
            </a:r>
            <a:r>
              <a:rPr spc="-300" dirty="0"/>
              <a:t> </a:t>
            </a:r>
            <a:r>
              <a:rPr spc="-95" dirty="0"/>
              <a:t>the</a:t>
            </a:r>
            <a:r>
              <a:rPr spc="-295" dirty="0"/>
              <a:t> </a:t>
            </a:r>
            <a:r>
              <a:rPr spc="-55" dirty="0"/>
              <a:t>insert</a:t>
            </a:r>
            <a:r>
              <a:rPr spc="-295" dirty="0"/>
              <a:t> </a:t>
            </a:r>
            <a:r>
              <a:rPr spc="-90" dirty="0"/>
              <a:t>bar</a:t>
            </a:r>
            <a:r>
              <a:rPr spc="-295" dirty="0"/>
              <a:t> </a:t>
            </a:r>
            <a:r>
              <a:rPr spc="-120" dirty="0"/>
              <a:t>click</a:t>
            </a:r>
            <a:r>
              <a:rPr spc="-300" dirty="0"/>
              <a:t> </a:t>
            </a:r>
            <a:r>
              <a:rPr spc="-120" dirty="0"/>
              <a:t>pivot</a:t>
            </a:r>
            <a:r>
              <a:rPr spc="-295" dirty="0"/>
              <a:t> </a:t>
            </a:r>
            <a:r>
              <a:rPr spc="-130" dirty="0"/>
              <a:t>table</a:t>
            </a:r>
            <a:r>
              <a:rPr spc="-295" dirty="0"/>
              <a:t> </a:t>
            </a:r>
            <a:r>
              <a:rPr spc="-100" dirty="0"/>
              <a:t>in</a:t>
            </a:r>
            <a:r>
              <a:rPr spc="-295" dirty="0"/>
              <a:t> </a:t>
            </a:r>
            <a:r>
              <a:rPr spc="-150" dirty="0"/>
              <a:t>new</a:t>
            </a:r>
            <a:r>
              <a:rPr spc="-300" dirty="0"/>
              <a:t> </a:t>
            </a:r>
            <a:r>
              <a:rPr spc="-160" dirty="0"/>
              <a:t>excel</a:t>
            </a:r>
            <a:r>
              <a:rPr spc="-295" dirty="0"/>
              <a:t> </a:t>
            </a:r>
            <a:r>
              <a:rPr spc="-65" dirty="0"/>
              <a:t>sheet </a:t>
            </a:r>
            <a:r>
              <a:rPr spc="-890" dirty="0"/>
              <a:t> </a:t>
            </a:r>
            <a:r>
              <a:rPr spc="-45" dirty="0"/>
              <a:t>3</a:t>
            </a:r>
            <a:r>
              <a:rPr spc="-505" dirty="0"/>
              <a:t>.</a:t>
            </a:r>
            <a:r>
              <a:rPr spc="190" dirty="0"/>
              <a:t>S</a:t>
            </a:r>
            <a:r>
              <a:rPr spc="-155" dirty="0"/>
              <a:t>e</a:t>
            </a:r>
            <a:r>
              <a:rPr spc="-165" dirty="0"/>
              <a:t>l</a:t>
            </a:r>
            <a:r>
              <a:rPr spc="-155" dirty="0"/>
              <a:t>e</a:t>
            </a:r>
            <a:r>
              <a:rPr spc="-65" dirty="0"/>
              <a:t>c</a:t>
            </a:r>
            <a:r>
              <a:rPr spc="-95" dirty="0"/>
              <a:t>t</a:t>
            </a:r>
            <a:r>
              <a:rPr spc="-300" dirty="0"/>
              <a:t> </a:t>
            </a:r>
            <a:r>
              <a:rPr spc="-100" dirty="0"/>
              <a:t>b</a:t>
            </a:r>
            <a:r>
              <a:rPr spc="-20" dirty="0"/>
              <a:t>u</a:t>
            </a:r>
            <a:r>
              <a:rPr spc="120" dirty="0"/>
              <a:t>s</a:t>
            </a:r>
            <a:r>
              <a:rPr spc="-140" dirty="0"/>
              <a:t>i</a:t>
            </a:r>
            <a:r>
              <a:rPr spc="-35" dirty="0"/>
              <a:t>n</a:t>
            </a:r>
            <a:r>
              <a:rPr spc="-155" dirty="0"/>
              <a:t>e</a:t>
            </a:r>
            <a:r>
              <a:rPr spc="120" dirty="0"/>
              <a:t>s</a:t>
            </a:r>
            <a:r>
              <a:rPr spc="90" dirty="0"/>
              <a:t>s</a:t>
            </a:r>
            <a:r>
              <a:rPr spc="-300" dirty="0"/>
              <a:t> </a:t>
            </a:r>
            <a:r>
              <a:rPr spc="-20" dirty="0"/>
              <a:t>u</a:t>
            </a:r>
            <a:r>
              <a:rPr spc="-35" dirty="0"/>
              <a:t>n</a:t>
            </a:r>
            <a:r>
              <a:rPr spc="-140" dirty="0"/>
              <a:t>i</a:t>
            </a:r>
            <a:r>
              <a:rPr spc="-95" dirty="0"/>
              <a:t>t</a:t>
            </a:r>
            <a:r>
              <a:rPr spc="-300" dirty="0"/>
              <a:t> </a:t>
            </a:r>
            <a:r>
              <a:rPr spc="-125" dirty="0"/>
              <a:t>a</a:t>
            </a:r>
            <a:r>
              <a:rPr spc="-35" dirty="0"/>
              <a:t>n</a:t>
            </a:r>
            <a:r>
              <a:rPr spc="-130" dirty="0"/>
              <a:t>d</a:t>
            </a:r>
            <a:r>
              <a:rPr spc="-300" dirty="0"/>
              <a:t> </a:t>
            </a:r>
            <a:r>
              <a:rPr spc="-100" dirty="0"/>
              <a:t>d</a:t>
            </a:r>
            <a:r>
              <a:rPr spc="-15" dirty="0"/>
              <a:t>r</a:t>
            </a:r>
            <a:r>
              <a:rPr spc="-125" dirty="0"/>
              <a:t>a</a:t>
            </a:r>
            <a:r>
              <a:rPr spc="35" dirty="0"/>
              <a:t>g</a:t>
            </a:r>
            <a:r>
              <a:rPr spc="-300" dirty="0"/>
              <a:t> </a:t>
            </a:r>
            <a:r>
              <a:rPr spc="-140" dirty="0"/>
              <a:t>i</a:t>
            </a:r>
            <a:r>
              <a:rPr spc="-95" dirty="0"/>
              <a:t>t</a:t>
            </a:r>
            <a:r>
              <a:rPr spc="-300" dirty="0"/>
              <a:t> </a:t>
            </a:r>
            <a:r>
              <a:rPr spc="-140" dirty="0"/>
              <a:t>i</a:t>
            </a:r>
            <a:r>
              <a:rPr spc="-65" dirty="0"/>
              <a:t>n</a:t>
            </a:r>
            <a:r>
              <a:rPr spc="-300" dirty="0"/>
              <a:t> </a:t>
            </a:r>
            <a:r>
              <a:rPr spc="-15" dirty="0"/>
              <a:t>r</a:t>
            </a:r>
            <a:r>
              <a:rPr spc="-80" dirty="0"/>
              <a:t>o</a:t>
            </a:r>
            <a:r>
              <a:rPr spc="-254" dirty="0"/>
              <a:t>w</a:t>
            </a:r>
          </a:p>
          <a:p>
            <a:pPr marL="326390" marR="5787390" indent="-314325">
              <a:lnSpc>
                <a:spcPct val="100000"/>
              </a:lnSpc>
            </a:pPr>
            <a:r>
              <a:rPr spc="-165" dirty="0"/>
              <a:t>4.Then</a:t>
            </a:r>
            <a:r>
              <a:rPr spc="-300" dirty="0"/>
              <a:t> </a:t>
            </a:r>
            <a:r>
              <a:rPr spc="-85" dirty="0"/>
              <a:t>select</a:t>
            </a:r>
            <a:r>
              <a:rPr spc="-300" dirty="0"/>
              <a:t> </a:t>
            </a:r>
            <a:r>
              <a:rPr spc="-100" dirty="0"/>
              <a:t>performance</a:t>
            </a:r>
            <a:r>
              <a:rPr spc="-300" dirty="0"/>
              <a:t> </a:t>
            </a:r>
            <a:r>
              <a:rPr spc="-170" dirty="0"/>
              <a:t>level</a:t>
            </a:r>
            <a:r>
              <a:rPr spc="-300" dirty="0"/>
              <a:t> </a:t>
            </a:r>
            <a:r>
              <a:rPr spc="-95" dirty="0"/>
              <a:t>and</a:t>
            </a:r>
            <a:r>
              <a:rPr spc="-300" dirty="0"/>
              <a:t> </a:t>
            </a:r>
            <a:r>
              <a:rPr spc="-50" dirty="0"/>
              <a:t>drag</a:t>
            </a:r>
            <a:r>
              <a:rPr spc="-300" dirty="0"/>
              <a:t> </a:t>
            </a:r>
            <a:r>
              <a:rPr spc="-114" dirty="0"/>
              <a:t>it</a:t>
            </a:r>
            <a:r>
              <a:rPr spc="-300" dirty="0"/>
              <a:t> </a:t>
            </a:r>
            <a:r>
              <a:rPr spc="-100" dirty="0"/>
              <a:t>in</a:t>
            </a:r>
            <a:r>
              <a:rPr spc="-300" dirty="0"/>
              <a:t> </a:t>
            </a:r>
            <a:r>
              <a:rPr spc="-105" dirty="0"/>
              <a:t>column </a:t>
            </a:r>
            <a:r>
              <a:rPr spc="-890" dirty="0"/>
              <a:t> </a:t>
            </a:r>
            <a:r>
              <a:rPr dirty="0"/>
              <a:t>5</a:t>
            </a:r>
            <a:r>
              <a:rPr spc="-265" dirty="0"/>
              <a:t> </a:t>
            </a:r>
            <a:r>
              <a:rPr spc="-535" dirty="0"/>
              <a:t>.</a:t>
            </a:r>
            <a:r>
              <a:rPr spc="-265" dirty="0"/>
              <a:t> </a:t>
            </a:r>
            <a:r>
              <a:rPr spc="210" dirty="0"/>
              <a:t>S</a:t>
            </a:r>
            <a:r>
              <a:rPr spc="-135" dirty="0"/>
              <a:t>e</a:t>
            </a:r>
            <a:r>
              <a:rPr spc="-145" dirty="0"/>
              <a:t>l</a:t>
            </a:r>
            <a:r>
              <a:rPr spc="-135" dirty="0"/>
              <a:t>e</a:t>
            </a:r>
            <a:r>
              <a:rPr spc="-45" dirty="0"/>
              <a:t>c</a:t>
            </a:r>
            <a:r>
              <a:rPr spc="-95" dirty="0"/>
              <a:t>t</a:t>
            </a:r>
            <a:r>
              <a:rPr spc="-265" dirty="0"/>
              <a:t> </a:t>
            </a:r>
            <a:r>
              <a:rPr spc="85" dirty="0"/>
              <a:t>g</a:t>
            </a:r>
            <a:r>
              <a:rPr spc="-135" dirty="0"/>
              <a:t>e</a:t>
            </a:r>
            <a:r>
              <a:rPr spc="-15" dirty="0"/>
              <a:t>n</a:t>
            </a:r>
            <a:r>
              <a:rPr spc="-80" dirty="0"/>
              <a:t>d</a:t>
            </a:r>
            <a:r>
              <a:rPr spc="-135" dirty="0"/>
              <a:t>e</a:t>
            </a:r>
            <a:r>
              <a:rPr spc="-45" dirty="0"/>
              <a:t>r</a:t>
            </a:r>
            <a:r>
              <a:rPr spc="-265" dirty="0"/>
              <a:t> </a:t>
            </a:r>
            <a:r>
              <a:rPr spc="-120" dirty="0"/>
              <a:t>i</a:t>
            </a:r>
            <a:r>
              <a:rPr spc="-65" dirty="0"/>
              <a:t>n</a:t>
            </a:r>
            <a:r>
              <a:rPr spc="-265" dirty="0"/>
              <a:t> </a:t>
            </a:r>
            <a:r>
              <a:rPr spc="-160" dirty="0"/>
              <a:t>v</a:t>
            </a:r>
            <a:r>
              <a:rPr spc="-105" dirty="0"/>
              <a:t>a</a:t>
            </a:r>
            <a:r>
              <a:rPr spc="-145" dirty="0"/>
              <a:t>l</a:t>
            </a:r>
            <a:r>
              <a:rPr dirty="0"/>
              <a:t>u</a:t>
            </a:r>
            <a:r>
              <a:rPr spc="-185" dirty="0"/>
              <a:t>e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/>
          </a:p>
          <a:p>
            <a:pPr marL="760730">
              <a:lnSpc>
                <a:spcPct val="100000"/>
              </a:lnSpc>
              <a:spcBef>
                <a:spcPts val="5"/>
              </a:spcBef>
            </a:pPr>
            <a:r>
              <a:rPr sz="5400" spc="135" dirty="0"/>
              <a:t>P</a:t>
            </a:r>
            <a:r>
              <a:rPr sz="5400" spc="-285" dirty="0"/>
              <a:t>e</a:t>
            </a:r>
            <a:r>
              <a:rPr sz="5400" spc="-30" dirty="0"/>
              <a:t>r</a:t>
            </a:r>
            <a:r>
              <a:rPr sz="5400" spc="-200" dirty="0"/>
              <a:t>f</a:t>
            </a:r>
            <a:r>
              <a:rPr sz="5400" spc="-155" dirty="0"/>
              <a:t>o</a:t>
            </a:r>
            <a:r>
              <a:rPr sz="5400" spc="-30" dirty="0"/>
              <a:t>r</a:t>
            </a:r>
            <a:r>
              <a:rPr sz="5400" spc="-415" dirty="0"/>
              <a:t>m</a:t>
            </a:r>
            <a:r>
              <a:rPr sz="5400" spc="-229" dirty="0"/>
              <a:t>a</a:t>
            </a:r>
            <a:r>
              <a:rPr sz="5400" spc="-75" dirty="0"/>
              <a:t>n</a:t>
            </a:r>
            <a:r>
              <a:rPr sz="5400" spc="-120" dirty="0"/>
              <a:t>c</a:t>
            </a:r>
            <a:r>
              <a:rPr sz="5400" spc="-330" dirty="0"/>
              <a:t>e</a:t>
            </a:r>
            <a:r>
              <a:rPr sz="5400" spc="-560" dirty="0"/>
              <a:t> </a:t>
            </a:r>
            <a:r>
              <a:rPr sz="5400" spc="-310" dirty="0"/>
              <a:t>l</a:t>
            </a:r>
            <a:r>
              <a:rPr sz="5400" spc="-285" dirty="0"/>
              <a:t>e</a:t>
            </a:r>
            <a:r>
              <a:rPr sz="5400" spc="-335" dirty="0"/>
              <a:t>v</a:t>
            </a:r>
            <a:r>
              <a:rPr sz="5400" spc="-285" dirty="0"/>
              <a:t>e</a:t>
            </a:r>
            <a:r>
              <a:rPr sz="5400" spc="-355" dirty="0"/>
              <a:t>l</a:t>
            </a:r>
            <a:endParaRPr sz="5400"/>
          </a:p>
          <a:p>
            <a:pPr marL="326390" marR="508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From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125" dirty="0"/>
              <a:t>pivot</a:t>
            </a:r>
            <a:r>
              <a:rPr spc="-305" dirty="0"/>
              <a:t> </a:t>
            </a:r>
            <a:r>
              <a:rPr spc="-130" dirty="0"/>
              <a:t>table</a:t>
            </a:r>
            <a:r>
              <a:rPr spc="-305" dirty="0"/>
              <a:t> </a:t>
            </a:r>
            <a:r>
              <a:rPr spc="-204" dirty="0"/>
              <a:t>we</a:t>
            </a:r>
            <a:r>
              <a:rPr spc="-305" dirty="0"/>
              <a:t> </a:t>
            </a:r>
            <a:r>
              <a:rPr spc="-90" dirty="0"/>
              <a:t>can</a:t>
            </a:r>
            <a:r>
              <a:rPr spc="-310" dirty="0"/>
              <a:t> </a:t>
            </a:r>
            <a:r>
              <a:rPr spc="-75" dirty="0"/>
              <a:t>see</a:t>
            </a:r>
            <a:r>
              <a:rPr spc="-305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75" dirty="0"/>
              <a:t>analysis</a:t>
            </a:r>
            <a:r>
              <a:rPr spc="-305" dirty="0"/>
              <a:t> </a:t>
            </a:r>
            <a:r>
              <a:rPr spc="-80" dirty="0"/>
              <a:t>for</a:t>
            </a:r>
            <a:r>
              <a:rPr spc="-305" dirty="0"/>
              <a:t> </a:t>
            </a:r>
            <a:r>
              <a:rPr spc="-165" dirty="0"/>
              <a:t>female</a:t>
            </a:r>
            <a:r>
              <a:rPr spc="-310" dirty="0"/>
              <a:t> </a:t>
            </a:r>
            <a:r>
              <a:rPr spc="-180" dirty="0"/>
              <a:t>male</a:t>
            </a:r>
            <a:r>
              <a:rPr spc="-305" dirty="0"/>
              <a:t> </a:t>
            </a:r>
            <a:r>
              <a:rPr spc="-100" dirty="0"/>
              <a:t>and</a:t>
            </a:r>
            <a:r>
              <a:rPr spc="-305" dirty="0"/>
              <a:t> </a:t>
            </a:r>
            <a:r>
              <a:rPr spc="-165" dirty="0"/>
              <a:t>all</a:t>
            </a:r>
            <a:r>
              <a:rPr spc="-305" dirty="0"/>
              <a:t> </a:t>
            </a:r>
            <a:r>
              <a:rPr spc="-100" dirty="0"/>
              <a:t>and</a:t>
            </a:r>
            <a:r>
              <a:rPr spc="-305" dirty="0"/>
              <a:t> </a:t>
            </a:r>
            <a:r>
              <a:rPr spc="-204" dirty="0"/>
              <a:t>we</a:t>
            </a:r>
            <a:r>
              <a:rPr spc="-305" dirty="0"/>
              <a:t> </a:t>
            </a:r>
            <a:r>
              <a:rPr spc="-90" dirty="0"/>
              <a:t>can</a:t>
            </a:r>
            <a:r>
              <a:rPr spc="-310" dirty="0"/>
              <a:t> </a:t>
            </a:r>
            <a:r>
              <a:rPr spc="-35" dirty="0"/>
              <a:t>access</a:t>
            </a:r>
            <a:r>
              <a:rPr spc="-305" dirty="0"/>
              <a:t> </a:t>
            </a:r>
            <a:r>
              <a:rPr spc="-165" dirty="0"/>
              <a:t>all </a:t>
            </a:r>
            <a:r>
              <a:rPr spc="-890" dirty="0"/>
              <a:t> </a:t>
            </a:r>
            <a:r>
              <a:rPr spc="-135" dirty="0"/>
              <a:t>type </a:t>
            </a:r>
            <a:r>
              <a:rPr spc="-110" dirty="0"/>
              <a:t>of </a:t>
            </a:r>
            <a:r>
              <a:rPr spc="-130" dirty="0"/>
              <a:t>employees </a:t>
            </a:r>
            <a:r>
              <a:rPr spc="-155" dirty="0"/>
              <a:t>by </a:t>
            </a:r>
            <a:r>
              <a:rPr spc="-75" dirty="0"/>
              <a:t>inerting </a:t>
            </a:r>
            <a:r>
              <a:rPr spc="-50" dirty="0"/>
              <a:t>slicers </a:t>
            </a:r>
            <a:r>
              <a:rPr spc="-90" dirty="0"/>
              <a:t>to </a:t>
            </a:r>
            <a:r>
              <a:rPr spc="-75" dirty="0"/>
              <a:t>see </a:t>
            </a:r>
            <a:r>
              <a:rPr spc="-130" dirty="0"/>
              <a:t>how </a:t>
            </a:r>
            <a:r>
              <a:rPr spc="-150" dirty="0"/>
              <a:t>many </a:t>
            </a:r>
            <a:r>
              <a:rPr spc="-110" dirty="0"/>
              <a:t>are </a:t>
            </a:r>
            <a:r>
              <a:rPr spc="-125" dirty="0"/>
              <a:t>full </a:t>
            </a:r>
            <a:r>
              <a:rPr spc="-160" dirty="0"/>
              <a:t>time </a:t>
            </a:r>
            <a:r>
              <a:rPr spc="-170" dirty="0"/>
              <a:t>,part </a:t>
            </a:r>
            <a:r>
              <a:rPr spc="-160" dirty="0"/>
              <a:t>time </a:t>
            </a:r>
            <a:r>
              <a:rPr spc="-100" dirty="0"/>
              <a:t>and </a:t>
            </a:r>
            <a:r>
              <a:rPr spc="-95" dirty="0"/>
              <a:t> </a:t>
            </a:r>
            <a:r>
              <a:rPr spc="-75" dirty="0"/>
              <a:t>contract</a:t>
            </a:r>
            <a:r>
              <a:rPr spc="-315" dirty="0"/>
              <a:t> </a:t>
            </a:r>
            <a:r>
              <a:rPr spc="-80" dirty="0"/>
              <a:t>based</a:t>
            </a:r>
            <a:r>
              <a:rPr spc="-310" dirty="0"/>
              <a:t> </a:t>
            </a:r>
            <a:r>
              <a:rPr spc="-165" dirty="0"/>
              <a:t>employees.</a:t>
            </a:r>
          </a:p>
          <a:p>
            <a:pPr marL="326390" marR="128905">
              <a:lnSpc>
                <a:spcPct val="100000"/>
              </a:lnSpc>
            </a:pPr>
            <a:r>
              <a:rPr spc="-30" dirty="0"/>
              <a:t>Insert </a:t>
            </a:r>
            <a:r>
              <a:rPr spc="-50" dirty="0"/>
              <a:t>graph </a:t>
            </a:r>
            <a:r>
              <a:rPr spc="-80" dirty="0"/>
              <a:t>for </a:t>
            </a:r>
            <a:r>
              <a:rPr spc="-100" dirty="0"/>
              <a:t>better </a:t>
            </a:r>
            <a:r>
              <a:rPr spc="-75" dirty="0"/>
              <a:t>analysis </a:t>
            </a:r>
            <a:r>
              <a:rPr spc="-100" dirty="0"/>
              <a:t>the </a:t>
            </a:r>
            <a:r>
              <a:rPr spc="-50" dirty="0"/>
              <a:t>graph </a:t>
            </a:r>
            <a:r>
              <a:rPr spc="-30" dirty="0"/>
              <a:t>shows </a:t>
            </a:r>
            <a:r>
              <a:rPr spc="-100" dirty="0"/>
              <a:t>the </a:t>
            </a:r>
            <a:r>
              <a:rPr spc="-85" dirty="0"/>
              <a:t>accurate </a:t>
            </a:r>
            <a:r>
              <a:rPr spc="-125" dirty="0"/>
              <a:t>levels </a:t>
            </a:r>
            <a:r>
              <a:rPr spc="-100" dirty="0"/>
              <a:t>and the </a:t>
            </a:r>
            <a:r>
              <a:rPr spc="-95" dirty="0"/>
              <a:t> </a:t>
            </a:r>
            <a:r>
              <a:rPr spc="-105" dirty="0"/>
              <a:t>performance</a:t>
            </a:r>
            <a:r>
              <a:rPr spc="-310" dirty="0"/>
              <a:t> </a:t>
            </a:r>
            <a:r>
              <a:rPr spc="-110" dirty="0"/>
              <a:t>of</a:t>
            </a:r>
            <a:r>
              <a:rPr spc="-305" dirty="0"/>
              <a:t> </a:t>
            </a:r>
            <a:r>
              <a:rPr spc="-165" dirty="0"/>
              <a:t>employees.</a:t>
            </a:r>
            <a:r>
              <a:rPr spc="-310" dirty="0"/>
              <a:t> </a:t>
            </a:r>
            <a:r>
              <a:rPr spc="-85" dirty="0"/>
              <a:t>We</a:t>
            </a:r>
            <a:r>
              <a:rPr spc="-305" dirty="0"/>
              <a:t> </a:t>
            </a:r>
            <a:r>
              <a:rPr spc="-90" dirty="0"/>
              <a:t>can</a:t>
            </a:r>
            <a:r>
              <a:rPr spc="-305" dirty="0"/>
              <a:t> </a:t>
            </a:r>
            <a:r>
              <a:rPr spc="-75" dirty="0"/>
              <a:t>see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70" dirty="0"/>
              <a:t>various</a:t>
            </a:r>
            <a:r>
              <a:rPr spc="-305" dirty="0"/>
              <a:t> </a:t>
            </a:r>
            <a:r>
              <a:rPr spc="-50" dirty="0"/>
              <a:t>graph</a:t>
            </a:r>
            <a:r>
              <a:rPr spc="-310" dirty="0"/>
              <a:t> </a:t>
            </a:r>
            <a:r>
              <a:rPr spc="-155" dirty="0"/>
              <a:t>by</a:t>
            </a:r>
            <a:r>
              <a:rPr spc="-305" dirty="0"/>
              <a:t> </a:t>
            </a:r>
            <a:r>
              <a:rPr spc="-45" dirty="0"/>
              <a:t>changing</a:t>
            </a:r>
            <a:r>
              <a:rPr spc="-305" dirty="0"/>
              <a:t> </a:t>
            </a:r>
            <a:r>
              <a:rPr spc="-100" dirty="0"/>
              <a:t>the</a:t>
            </a:r>
            <a:r>
              <a:rPr spc="-310" dirty="0"/>
              <a:t> </a:t>
            </a:r>
            <a:r>
              <a:rPr spc="-65" dirty="0"/>
              <a:t>options</a:t>
            </a:r>
            <a:r>
              <a:rPr spc="-305" dirty="0"/>
              <a:t> </a:t>
            </a:r>
            <a:r>
              <a:rPr spc="-105" dirty="0"/>
              <a:t>in</a:t>
            </a:r>
            <a:r>
              <a:rPr spc="-305" dirty="0"/>
              <a:t> </a:t>
            </a:r>
            <a:r>
              <a:rPr spc="-100" dirty="0"/>
              <a:t>the </a:t>
            </a:r>
            <a:r>
              <a:rPr spc="-890" dirty="0"/>
              <a:t> </a:t>
            </a:r>
            <a:r>
              <a:rPr spc="-50" dirty="0"/>
              <a:t>graph</a:t>
            </a:r>
            <a:r>
              <a:rPr spc="-315" dirty="0"/>
              <a:t> </a:t>
            </a:r>
            <a:r>
              <a:rPr spc="-120" dirty="0"/>
              <a:t>options.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4475" y="2026920"/>
            <a:ext cx="182879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7929" y="2026920"/>
            <a:ext cx="182879" cy="18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52335" y="2026920"/>
            <a:ext cx="182879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8165" y="2026920"/>
            <a:ext cx="182879" cy="182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18344" y="2026920"/>
            <a:ext cx="182879" cy="18287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171700" y="2395537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6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6" y="9524"/>
                </a:lnTo>
                <a:close/>
              </a:path>
            </a:pathLst>
          </a:custGeom>
          <a:solidFill>
            <a:srgbClr val="0000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08196" y="2769508"/>
            <a:ext cx="11553824" cy="57530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20298" y="570258"/>
            <a:ext cx="3256279" cy="220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595"/>
              </a:lnSpc>
              <a:spcBef>
                <a:spcPts val="100"/>
              </a:spcBef>
            </a:pPr>
            <a:r>
              <a:rPr sz="7200" b="1" dirty="0">
                <a:solidFill>
                  <a:srgbClr val="000000"/>
                </a:solidFill>
                <a:latin typeface="Trebuchet MS"/>
                <a:cs typeface="Trebuchet MS"/>
              </a:rPr>
              <a:t>RESULT</a:t>
            </a:r>
            <a:endParaRPr sz="7200">
              <a:latin typeface="Trebuchet MS"/>
              <a:cs typeface="Trebuchet MS"/>
            </a:endParaRPr>
          </a:p>
          <a:p>
            <a:pPr marL="12700">
              <a:lnSpc>
                <a:spcPts val="8595"/>
              </a:lnSpc>
              <a:tabLst>
                <a:tab pos="876300" algn="l"/>
              </a:tabLst>
            </a:pPr>
            <a:r>
              <a:rPr sz="7200" b="1" dirty="0">
                <a:solidFill>
                  <a:srgbClr val="000000"/>
                </a:solidFill>
                <a:latin typeface="Arial"/>
                <a:cs typeface="Arial"/>
              </a:rPr>
              <a:t>S	</a:t>
            </a:r>
            <a:r>
              <a:rPr sz="7200" dirty="0">
                <a:solidFill>
                  <a:srgbClr val="000000"/>
                </a:solidFill>
                <a:latin typeface="Arial MT"/>
                <a:cs typeface="Arial MT"/>
              </a:rPr>
              <a:t>70.0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0298" y="2884833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60.0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03127" y="9701465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0195" y="8344344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9823" y="4017269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50.0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9823" y="4882683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9823" y="5748096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9823" y="6613508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9823" y="7478931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4367" y="8491981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9716" y="8491981"/>
            <a:ext cx="466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6740" y="8491981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99315" y="1990149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38901" y="8491981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2798" y="1990149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LOW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4011" y="8491981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27232" y="1990149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63060" y="8491981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62616" y="1990149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VERY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81971" y="8491981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93299" y="1990149"/>
            <a:ext cx="491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(blank)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48069" y="8491981"/>
            <a:ext cx="34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830532" y="8491981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91858" y="8491981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5259" y="1969036"/>
            <a:ext cx="182879" cy="1828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3939" y="2418616"/>
            <a:ext cx="182879" cy="182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2040" y="1969036"/>
            <a:ext cx="182879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1195" y="2418616"/>
            <a:ext cx="182879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32170" y="1969036"/>
            <a:ext cx="182879" cy="18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7025" y="2418616"/>
            <a:ext cx="182879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1800" y="1969036"/>
            <a:ext cx="182879" cy="182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83805" y="2418616"/>
            <a:ext cx="182879" cy="182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07630" y="1969036"/>
            <a:ext cx="182879" cy="18287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372287" y="2792003"/>
            <a:ext cx="5486400" cy="5486400"/>
            <a:chOff x="5372287" y="2792003"/>
            <a:chExt cx="5486400" cy="5486400"/>
          </a:xfrm>
        </p:grpSpPr>
        <p:sp>
          <p:nvSpPr>
            <p:cNvPr id="12" name="object 12"/>
            <p:cNvSpPr/>
            <p:nvPr/>
          </p:nvSpPr>
          <p:spPr>
            <a:xfrm>
              <a:off x="8115299" y="2792003"/>
              <a:ext cx="1685289" cy="2743200"/>
            </a:xfrm>
            <a:custGeom>
              <a:avLst/>
              <a:gdLst/>
              <a:ahLst/>
              <a:cxnLst/>
              <a:rect l="l" t="t" r="r" b="b"/>
              <a:pathLst>
                <a:path w="1685290" h="2743200">
                  <a:moveTo>
                    <a:pt x="0" y="2743202"/>
                  </a:moveTo>
                  <a:lnTo>
                    <a:pt x="0" y="0"/>
                  </a:lnTo>
                  <a:lnTo>
                    <a:pt x="56725" y="593"/>
                  </a:lnTo>
                  <a:lnTo>
                    <a:pt x="113379" y="2365"/>
                  </a:lnTo>
                  <a:lnTo>
                    <a:pt x="169986" y="5304"/>
                  </a:lnTo>
                  <a:lnTo>
                    <a:pt x="226568" y="9397"/>
                  </a:lnTo>
                  <a:lnTo>
                    <a:pt x="283055" y="14658"/>
                  </a:lnTo>
                  <a:lnTo>
                    <a:pt x="339376" y="21097"/>
                  </a:lnTo>
                  <a:lnTo>
                    <a:pt x="395553" y="28703"/>
                  </a:lnTo>
                  <a:lnTo>
                    <a:pt x="451613" y="37465"/>
                  </a:lnTo>
                  <a:lnTo>
                    <a:pt x="507479" y="47371"/>
                  </a:lnTo>
                  <a:lnTo>
                    <a:pt x="563071" y="58420"/>
                  </a:lnTo>
                  <a:lnTo>
                    <a:pt x="618401" y="70612"/>
                  </a:lnTo>
                  <a:lnTo>
                    <a:pt x="673481" y="83947"/>
                  </a:lnTo>
                  <a:lnTo>
                    <a:pt x="728294" y="98423"/>
                  </a:lnTo>
                  <a:lnTo>
                    <a:pt x="782797" y="114030"/>
                  </a:lnTo>
                  <a:lnTo>
                    <a:pt x="836966" y="130756"/>
                  </a:lnTo>
                  <a:lnTo>
                    <a:pt x="890779" y="148590"/>
                  </a:lnTo>
                  <a:lnTo>
                    <a:pt x="944210" y="167540"/>
                  </a:lnTo>
                  <a:lnTo>
                    <a:pt x="997236" y="187610"/>
                  </a:lnTo>
                  <a:lnTo>
                    <a:pt x="1049834" y="208776"/>
                  </a:lnTo>
                  <a:lnTo>
                    <a:pt x="1101979" y="231013"/>
                  </a:lnTo>
                  <a:lnTo>
                    <a:pt x="1153651" y="254321"/>
                  </a:lnTo>
                  <a:lnTo>
                    <a:pt x="1204834" y="278701"/>
                  </a:lnTo>
                  <a:lnTo>
                    <a:pt x="1255517" y="304129"/>
                  </a:lnTo>
                  <a:lnTo>
                    <a:pt x="1305688" y="330581"/>
                  </a:lnTo>
                  <a:lnTo>
                    <a:pt x="1355292" y="358059"/>
                  </a:lnTo>
                  <a:lnTo>
                    <a:pt x="1404288" y="386572"/>
                  </a:lnTo>
                  <a:lnTo>
                    <a:pt x="1452689" y="416110"/>
                  </a:lnTo>
                  <a:lnTo>
                    <a:pt x="1500507" y="446659"/>
                  </a:lnTo>
                  <a:lnTo>
                    <a:pt x="1547681" y="478185"/>
                  </a:lnTo>
                  <a:lnTo>
                    <a:pt x="1594153" y="510651"/>
                  </a:lnTo>
                  <a:lnTo>
                    <a:pt x="1639934" y="544046"/>
                  </a:lnTo>
                  <a:lnTo>
                    <a:pt x="1685037" y="578358"/>
                  </a:lnTo>
                  <a:lnTo>
                    <a:pt x="0" y="2743202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15299" y="3370489"/>
              <a:ext cx="2296795" cy="2164715"/>
            </a:xfrm>
            <a:custGeom>
              <a:avLst/>
              <a:gdLst/>
              <a:ahLst/>
              <a:cxnLst/>
              <a:rect l="l" t="t" r="r" b="b"/>
              <a:pathLst>
                <a:path w="2296795" h="2164715">
                  <a:moveTo>
                    <a:pt x="0" y="2164717"/>
                  </a:moveTo>
                  <a:lnTo>
                    <a:pt x="1684911" y="0"/>
                  </a:lnTo>
                  <a:lnTo>
                    <a:pt x="1724469" y="31369"/>
                  </a:lnTo>
                  <a:lnTo>
                    <a:pt x="1763391" y="63416"/>
                  </a:lnTo>
                  <a:lnTo>
                    <a:pt x="1801680" y="96143"/>
                  </a:lnTo>
                  <a:lnTo>
                    <a:pt x="1839338" y="129551"/>
                  </a:lnTo>
                  <a:lnTo>
                    <a:pt x="1876370" y="163640"/>
                  </a:lnTo>
                  <a:lnTo>
                    <a:pt x="1912777" y="198411"/>
                  </a:lnTo>
                  <a:lnTo>
                    <a:pt x="1948563" y="233866"/>
                  </a:lnTo>
                  <a:lnTo>
                    <a:pt x="1983732" y="270006"/>
                  </a:lnTo>
                  <a:lnTo>
                    <a:pt x="2018286" y="306832"/>
                  </a:lnTo>
                  <a:lnTo>
                    <a:pt x="2052162" y="344283"/>
                  </a:lnTo>
                  <a:lnTo>
                    <a:pt x="2085296" y="382299"/>
                  </a:lnTo>
                  <a:lnTo>
                    <a:pt x="2117689" y="420883"/>
                  </a:lnTo>
                  <a:lnTo>
                    <a:pt x="2149342" y="460033"/>
                  </a:lnTo>
                  <a:lnTo>
                    <a:pt x="2180256" y="499753"/>
                  </a:lnTo>
                  <a:lnTo>
                    <a:pt x="2210432" y="540042"/>
                  </a:lnTo>
                  <a:lnTo>
                    <a:pt x="2239871" y="580901"/>
                  </a:lnTo>
                  <a:lnTo>
                    <a:pt x="2268574" y="622333"/>
                  </a:lnTo>
                  <a:lnTo>
                    <a:pt x="2296543" y="664337"/>
                  </a:lnTo>
                  <a:lnTo>
                    <a:pt x="0" y="2164717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15299" y="4034827"/>
              <a:ext cx="2743200" cy="1951989"/>
            </a:xfrm>
            <a:custGeom>
              <a:avLst/>
              <a:gdLst/>
              <a:ahLst/>
              <a:cxnLst/>
              <a:rect l="l" t="t" r="r" b="b"/>
              <a:pathLst>
                <a:path w="2743200" h="1951989">
                  <a:moveTo>
                    <a:pt x="2705738" y="1951992"/>
                  </a:moveTo>
                  <a:lnTo>
                    <a:pt x="0" y="1500379"/>
                  </a:lnTo>
                  <a:lnTo>
                    <a:pt x="2296542" y="0"/>
                  </a:lnTo>
                  <a:lnTo>
                    <a:pt x="2324084" y="42991"/>
                  </a:lnTo>
                  <a:lnTo>
                    <a:pt x="2350783" y="86463"/>
                  </a:lnTo>
                  <a:lnTo>
                    <a:pt x="2376654" y="130411"/>
                  </a:lnTo>
                  <a:lnTo>
                    <a:pt x="2401707" y="174829"/>
                  </a:lnTo>
                  <a:lnTo>
                    <a:pt x="2425956" y="219710"/>
                  </a:lnTo>
                  <a:lnTo>
                    <a:pt x="2449367" y="265046"/>
                  </a:lnTo>
                  <a:lnTo>
                    <a:pt x="2471906" y="310821"/>
                  </a:lnTo>
                  <a:lnTo>
                    <a:pt x="2493585" y="357016"/>
                  </a:lnTo>
                  <a:lnTo>
                    <a:pt x="2514417" y="403614"/>
                  </a:lnTo>
                  <a:lnTo>
                    <a:pt x="2534414" y="450596"/>
                  </a:lnTo>
                  <a:lnTo>
                    <a:pt x="2553540" y="497930"/>
                  </a:lnTo>
                  <a:lnTo>
                    <a:pt x="2571752" y="545594"/>
                  </a:lnTo>
                  <a:lnTo>
                    <a:pt x="2589050" y="593581"/>
                  </a:lnTo>
                  <a:lnTo>
                    <a:pt x="2605433" y="641885"/>
                  </a:lnTo>
                  <a:lnTo>
                    <a:pt x="2620901" y="690499"/>
                  </a:lnTo>
                  <a:lnTo>
                    <a:pt x="2635482" y="739389"/>
                  </a:lnTo>
                  <a:lnTo>
                    <a:pt x="2649185" y="788523"/>
                  </a:lnTo>
                  <a:lnTo>
                    <a:pt x="2661985" y="837901"/>
                  </a:lnTo>
                  <a:lnTo>
                    <a:pt x="2673859" y="887522"/>
                  </a:lnTo>
                  <a:lnTo>
                    <a:pt x="2684782" y="937387"/>
                  </a:lnTo>
                  <a:lnTo>
                    <a:pt x="2694763" y="987451"/>
                  </a:lnTo>
                  <a:lnTo>
                    <a:pt x="2703824" y="1037667"/>
                  </a:lnTo>
                  <a:lnTo>
                    <a:pt x="2711958" y="1088035"/>
                  </a:lnTo>
                  <a:lnTo>
                    <a:pt x="2719160" y="1138556"/>
                  </a:lnTo>
                  <a:lnTo>
                    <a:pt x="2725423" y="1189229"/>
                  </a:lnTo>
                  <a:lnTo>
                    <a:pt x="2730742" y="1240008"/>
                  </a:lnTo>
                  <a:lnTo>
                    <a:pt x="2735116" y="1290849"/>
                  </a:lnTo>
                  <a:lnTo>
                    <a:pt x="2738545" y="1341751"/>
                  </a:lnTo>
                  <a:lnTo>
                    <a:pt x="2741029" y="1392714"/>
                  </a:lnTo>
                  <a:lnTo>
                    <a:pt x="2742568" y="1443737"/>
                  </a:lnTo>
                  <a:lnTo>
                    <a:pt x="2743161" y="1494777"/>
                  </a:lnTo>
                  <a:lnTo>
                    <a:pt x="2742803" y="1545792"/>
                  </a:lnTo>
                  <a:lnTo>
                    <a:pt x="2741489" y="1596790"/>
                  </a:lnTo>
                  <a:lnTo>
                    <a:pt x="2739211" y="1647774"/>
                  </a:lnTo>
                  <a:lnTo>
                    <a:pt x="2735963" y="1698753"/>
                  </a:lnTo>
                  <a:lnTo>
                    <a:pt x="2731772" y="1749657"/>
                  </a:lnTo>
                  <a:lnTo>
                    <a:pt x="2726659" y="1800420"/>
                  </a:lnTo>
                  <a:lnTo>
                    <a:pt x="2720620" y="1851056"/>
                  </a:lnTo>
                  <a:lnTo>
                    <a:pt x="2713648" y="1901576"/>
                  </a:lnTo>
                  <a:lnTo>
                    <a:pt x="2705738" y="195199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15299" y="5535206"/>
              <a:ext cx="2705735" cy="1500505"/>
            </a:xfrm>
            <a:custGeom>
              <a:avLst/>
              <a:gdLst/>
              <a:ahLst/>
              <a:cxnLst/>
              <a:rect l="l" t="t" r="r" b="b"/>
              <a:pathLst>
                <a:path w="2705734" h="1500504">
                  <a:moveTo>
                    <a:pt x="2296416" y="1500379"/>
                  </a:moveTo>
                  <a:lnTo>
                    <a:pt x="0" y="0"/>
                  </a:lnTo>
                  <a:lnTo>
                    <a:pt x="2705737" y="451485"/>
                  </a:lnTo>
                  <a:lnTo>
                    <a:pt x="2696751" y="502375"/>
                  </a:lnTo>
                  <a:lnTo>
                    <a:pt x="2686831" y="553008"/>
                  </a:lnTo>
                  <a:lnTo>
                    <a:pt x="2675979" y="603384"/>
                  </a:lnTo>
                  <a:lnTo>
                    <a:pt x="2664193" y="653503"/>
                  </a:lnTo>
                  <a:lnTo>
                    <a:pt x="2651472" y="703366"/>
                  </a:lnTo>
                  <a:lnTo>
                    <a:pt x="2637817" y="752974"/>
                  </a:lnTo>
                  <a:lnTo>
                    <a:pt x="2623226" y="802327"/>
                  </a:lnTo>
                  <a:lnTo>
                    <a:pt x="2607699" y="851426"/>
                  </a:lnTo>
                  <a:lnTo>
                    <a:pt x="2591235" y="900272"/>
                  </a:lnTo>
                  <a:lnTo>
                    <a:pt x="2573834" y="948864"/>
                  </a:lnTo>
                  <a:lnTo>
                    <a:pt x="2555496" y="997204"/>
                  </a:lnTo>
                  <a:lnTo>
                    <a:pt x="2536257" y="1045192"/>
                  </a:lnTo>
                  <a:lnTo>
                    <a:pt x="2516155" y="1092727"/>
                  </a:lnTo>
                  <a:lnTo>
                    <a:pt x="2495191" y="1139811"/>
                  </a:lnTo>
                  <a:lnTo>
                    <a:pt x="2473364" y="1186445"/>
                  </a:lnTo>
                  <a:lnTo>
                    <a:pt x="2450674" y="1232630"/>
                  </a:lnTo>
                  <a:lnTo>
                    <a:pt x="2427121" y="1278367"/>
                  </a:lnTo>
                  <a:lnTo>
                    <a:pt x="2402705" y="1323658"/>
                  </a:lnTo>
                  <a:lnTo>
                    <a:pt x="2377427" y="1368504"/>
                  </a:lnTo>
                  <a:lnTo>
                    <a:pt x="2351286" y="1412905"/>
                  </a:lnTo>
                  <a:lnTo>
                    <a:pt x="2324282" y="1456863"/>
                  </a:lnTo>
                  <a:lnTo>
                    <a:pt x="2296416" y="150037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15299" y="5535206"/>
              <a:ext cx="2296795" cy="2164715"/>
            </a:xfrm>
            <a:custGeom>
              <a:avLst/>
              <a:gdLst/>
              <a:ahLst/>
              <a:cxnLst/>
              <a:rect l="l" t="t" r="r" b="b"/>
              <a:pathLst>
                <a:path w="2296795" h="2164715">
                  <a:moveTo>
                    <a:pt x="1684910" y="2164717"/>
                  </a:moveTo>
                  <a:lnTo>
                    <a:pt x="0" y="0"/>
                  </a:lnTo>
                  <a:lnTo>
                    <a:pt x="2296542" y="1500380"/>
                  </a:lnTo>
                  <a:lnTo>
                    <a:pt x="2268536" y="1542384"/>
                  </a:lnTo>
                  <a:lnTo>
                    <a:pt x="2239805" y="1583815"/>
                  </a:lnTo>
                  <a:lnTo>
                    <a:pt x="2210347" y="1624675"/>
                  </a:lnTo>
                  <a:lnTo>
                    <a:pt x="2180162" y="1664964"/>
                  </a:lnTo>
                  <a:lnTo>
                    <a:pt x="2149248" y="1704683"/>
                  </a:lnTo>
                  <a:lnTo>
                    <a:pt x="2117604" y="1743834"/>
                  </a:lnTo>
                  <a:lnTo>
                    <a:pt x="2085230" y="1782417"/>
                  </a:lnTo>
                  <a:lnTo>
                    <a:pt x="2052124" y="1820433"/>
                  </a:lnTo>
                  <a:lnTo>
                    <a:pt x="2018286" y="1857884"/>
                  </a:lnTo>
                  <a:lnTo>
                    <a:pt x="1983765" y="1894710"/>
                  </a:lnTo>
                  <a:lnTo>
                    <a:pt x="1948614" y="1930850"/>
                  </a:lnTo>
                  <a:lnTo>
                    <a:pt x="1912833" y="1966305"/>
                  </a:lnTo>
                  <a:lnTo>
                    <a:pt x="1876422" y="2001076"/>
                  </a:lnTo>
                  <a:lnTo>
                    <a:pt x="1839380" y="2035165"/>
                  </a:lnTo>
                  <a:lnTo>
                    <a:pt x="1801708" y="2068573"/>
                  </a:lnTo>
                  <a:lnTo>
                    <a:pt x="1763406" y="2101300"/>
                  </a:lnTo>
                  <a:lnTo>
                    <a:pt x="1724473" y="2133348"/>
                  </a:lnTo>
                  <a:lnTo>
                    <a:pt x="1684910" y="2164717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63813" y="5535206"/>
              <a:ext cx="2136775" cy="2743200"/>
            </a:xfrm>
            <a:custGeom>
              <a:avLst/>
              <a:gdLst/>
              <a:ahLst/>
              <a:cxnLst/>
              <a:rect l="l" t="t" r="r" b="b"/>
              <a:pathLst>
                <a:path w="2136775" h="2743200">
                  <a:moveTo>
                    <a:pt x="470357" y="2743081"/>
                  </a:moveTo>
                  <a:lnTo>
                    <a:pt x="423132" y="2742996"/>
                  </a:lnTo>
                  <a:lnTo>
                    <a:pt x="375930" y="2742097"/>
                  </a:lnTo>
                  <a:lnTo>
                    <a:pt x="328741" y="2740387"/>
                  </a:lnTo>
                  <a:lnTo>
                    <a:pt x="281559" y="2737869"/>
                  </a:lnTo>
                  <a:lnTo>
                    <a:pt x="234421" y="2734536"/>
                  </a:lnTo>
                  <a:lnTo>
                    <a:pt x="187367" y="2730385"/>
                  </a:lnTo>
                  <a:lnTo>
                    <a:pt x="140398" y="2725422"/>
                  </a:lnTo>
                  <a:lnTo>
                    <a:pt x="93514" y="2719656"/>
                  </a:lnTo>
                  <a:lnTo>
                    <a:pt x="46714" y="2713092"/>
                  </a:lnTo>
                  <a:lnTo>
                    <a:pt x="0" y="2705737"/>
                  </a:lnTo>
                  <a:lnTo>
                    <a:pt x="451485" y="0"/>
                  </a:lnTo>
                  <a:lnTo>
                    <a:pt x="2136397" y="2164717"/>
                  </a:lnTo>
                  <a:lnTo>
                    <a:pt x="2098835" y="2193408"/>
                  </a:lnTo>
                  <a:lnTo>
                    <a:pt x="2060822" y="2221443"/>
                  </a:lnTo>
                  <a:lnTo>
                    <a:pt x="2022350" y="2248822"/>
                  </a:lnTo>
                  <a:lnTo>
                    <a:pt x="1983413" y="2275545"/>
                  </a:lnTo>
                  <a:lnTo>
                    <a:pt x="1944003" y="2301612"/>
                  </a:lnTo>
                  <a:lnTo>
                    <a:pt x="1904113" y="2327023"/>
                  </a:lnTo>
                  <a:lnTo>
                    <a:pt x="1863790" y="2351737"/>
                  </a:lnTo>
                  <a:lnTo>
                    <a:pt x="1823082" y="2375716"/>
                  </a:lnTo>
                  <a:lnTo>
                    <a:pt x="1781986" y="2398969"/>
                  </a:lnTo>
                  <a:lnTo>
                    <a:pt x="1740499" y="2421502"/>
                  </a:lnTo>
                  <a:lnTo>
                    <a:pt x="1698616" y="2443323"/>
                  </a:lnTo>
                  <a:lnTo>
                    <a:pt x="1656335" y="2464438"/>
                  </a:lnTo>
                  <a:lnTo>
                    <a:pt x="1613695" y="2484831"/>
                  </a:lnTo>
                  <a:lnTo>
                    <a:pt x="1570737" y="2504480"/>
                  </a:lnTo>
                  <a:lnTo>
                    <a:pt x="1527462" y="2523381"/>
                  </a:lnTo>
                  <a:lnTo>
                    <a:pt x="1483869" y="2541531"/>
                  </a:lnTo>
                  <a:lnTo>
                    <a:pt x="1439959" y="2558926"/>
                  </a:lnTo>
                  <a:lnTo>
                    <a:pt x="1395731" y="2575562"/>
                  </a:lnTo>
                  <a:lnTo>
                    <a:pt x="1351218" y="2591437"/>
                  </a:lnTo>
                  <a:lnTo>
                    <a:pt x="1306455" y="2606546"/>
                  </a:lnTo>
                  <a:lnTo>
                    <a:pt x="1261444" y="2620885"/>
                  </a:lnTo>
                  <a:lnTo>
                    <a:pt x="1216191" y="2634453"/>
                  </a:lnTo>
                  <a:lnTo>
                    <a:pt x="1170697" y="2647244"/>
                  </a:lnTo>
                  <a:lnTo>
                    <a:pt x="1124967" y="2659255"/>
                  </a:lnTo>
                  <a:lnTo>
                    <a:pt x="1079045" y="2670473"/>
                  </a:lnTo>
                  <a:lnTo>
                    <a:pt x="1032971" y="2680888"/>
                  </a:lnTo>
                  <a:lnTo>
                    <a:pt x="986743" y="2690497"/>
                  </a:lnTo>
                  <a:lnTo>
                    <a:pt x="940355" y="2699303"/>
                  </a:lnTo>
                  <a:lnTo>
                    <a:pt x="893806" y="2707304"/>
                  </a:lnTo>
                  <a:lnTo>
                    <a:pt x="847090" y="2714500"/>
                  </a:lnTo>
                  <a:lnTo>
                    <a:pt x="800258" y="2720893"/>
                  </a:lnTo>
                  <a:lnTo>
                    <a:pt x="753355" y="2726481"/>
                  </a:lnTo>
                  <a:lnTo>
                    <a:pt x="706374" y="2731265"/>
                  </a:lnTo>
                  <a:lnTo>
                    <a:pt x="659309" y="2735244"/>
                  </a:lnTo>
                  <a:lnTo>
                    <a:pt x="612152" y="2738419"/>
                  </a:lnTo>
                  <a:lnTo>
                    <a:pt x="564897" y="2740790"/>
                  </a:lnTo>
                  <a:lnTo>
                    <a:pt x="517609" y="2742346"/>
                  </a:lnTo>
                  <a:lnTo>
                    <a:pt x="470357" y="2743081"/>
                  </a:lnTo>
                  <a:close/>
                </a:path>
              </a:pathLst>
            </a:custGeom>
            <a:solidFill>
              <a:srgbClr val="F6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02804" y="5535207"/>
              <a:ext cx="2413000" cy="2705735"/>
            </a:xfrm>
            <a:custGeom>
              <a:avLst/>
              <a:gdLst/>
              <a:ahLst/>
              <a:cxnLst/>
              <a:rect l="l" t="t" r="r" b="b"/>
              <a:pathLst>
                <a:path w="2413000" h="2705734">
                  <a:moveTo>
                    <a:pt x="1961009" y="2705737"/>
                  </a:moveTo>
                  <a:lnTo>
                    <a:pt x="1807974" y="2675765"/>
                  </a:lnTo>
                  <a:lnTo>
                    <a:pt x="1770021" y="2666911"/>
                  </a:lnTo>
                  <a:lnTo>
                    <a:pt x="1732186" y="2657509"/>
                  </a:lnTo>
                  <a:lnTo>
                    <a:pt x="1694495" y="2647583"/>
                  </a:lnTo>
                  <a:lnTo>
                    <a:pt x="1656971" y="2637157"/>
                  </a:lnTo>
                  <a:lnTo>
                    <a:pt x="1508380" y="2590040"/>
                  </a:lnTo>
                  <a:lnTo>
                    <a:pt x="1471689" y="2576921"/>
                  </a:lnTo>
                  <a:lnTo>
                    <a:pt x="1435165" y="2563291"/>
                  </a:lnTo>
                  <a:lnTo>
                    <a:pt x="1398831" y="2549160"/>
                  </a:lnTo>
                  <a:lnTo>
                    <a:pt x="1362711" y="2534541"/>
                  </a:lnTo>
                  <a:lnTo>
                    <a:pt x="1220471" y="2470787"/>
                  </a:lnTo>
                  <a:lnTo>
                    <a:pt x="1185465" y="2453592"/>
                  </a:lnTo>
                  <a:lnTo>
                    <a:pt x="1150732" y="2435909"/>
                  </a:lnTo>
                  <a:lnTo>
                    <a:pt x="1116261" y="2417727"/>
                  </a:lnTo>
                  <a:lnTo>
                    <a:pt x="1082041" y="2399032"/>
                  </a:lnTo>
                  <a:lnTo>
                    <a:pt x="947929" y="2319529"/>
                  </a:lnTo>
                  <a:lnTo>
                    <a:pt x="915117" y="2298453"/>
                  </a:lnTo>
                  <a:lnTo>
                    <a:pt x="882603" y="2276937"/>
                  </a:lnTo>
                  <a:lnTo>
                    <a:pt x="850398" y="2254968"/>
                  </a:lnTo>
                  <a:lnTo>
                    <a:pt x="818515" y="2232535"/>
                  </a:lnTo>
                  <a:lnTo>
                    <a:pt x="694309" y="2138428"/>
                  </a:lnTo>
                  <a:lnTo>
                    <a:pt x="664093" y="2113809"/>
                  </a:lnTo>
                  <a:lnTo>
                    <a:pt x="634222" y="2088739"/>
                  </a:lnTo>
                  <a:lnTo>
                    <a:pt x="604709" y="2063240"/>
                  </a:lnTo>
                  <a:lnTo>
                    <a:pt x="575565" y="2037335"/>
                  </a:lnTo>
                  <a:lnTo>
                    <a:pt x="462788" y="1929639"/>
                  </a:lnTo>
                  <a:lnTo>
                    <a:pt x="435568" y="1901731"/>
                  </a:lnTo>
                  <a:lnTo>
                    <a:pt x="408765" y="1873441"/>
                  </a:lnTo>
                  <a:lnTo>
                    <a:pt x="382367" y="1844771"/>
                  </a:lnTo>
                  <a:lnTo>
                    <a:pt x="356362" y="1815720"/>
                  </a:lnTo>
                  <a:lnTo>
                    <a:pt x="256540" y="1695959"/>
                  </a:lnTo>
                  <a:lnTo>
                    <a:pt x="232658" y="1665142"/>
                  </a:lnTo>
                  <a:lnTo>
                    <a:pt x="209217" y="1634015"/>
                  </a:lnTo>
                  <a:lnTo>
                    <a:pt x="186227" y="1602554"/>
                  </a:lnTo>
                  <a:lnTo>
                    <a:pt x="163703" y="1570737"/>
                  </a:lnTo>
                  <a:lnTo>
                    <a:pt x="78104" y="1440434"/>
                  </a:lnTo>
                  <a:lnTo>
                    <a:pt x="57864" y="1407125"/>
                  </a:lnTo>
                  <a:lnTo>
                    <a:pt x="38100" y="1373505"/>
                  </a:lnTo>
                  <a:lnTo>
                    <a:pt x="18811" y="1339601"/>
                  </a:lnTo>
                  <a:lnTo>
                    <a:pt x="0" y="1305434"/>
                  </a:lnTo>
                  <a:lnTo>
                    <a:pt x="2412494" y="0"/>
                  </a:lnTo>
                  <a:lnTo>
                    <a:pt x="1961009" y="2705737"/>
                  </a:lnTo>
                  <a:close/>
                </a:path>
              </a:pathLst>
            </a:custGeom>
            <a:solidFill>
              <a:srgbClr val="2B4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72287" y="4034699"/>
              <a:ext cx="2743200" cy="2806065"/>
            </a:xfrm>
            <a:custGeom>
              <a:avLst/>
              <a:gdLst/>
              <a:ahLst/>
              <a:cxnLst/>
              <a:rect l="l" t="t" r="r" b="b"/>
              <a:pathLst>
                <a:path w="2743200" h="2806065">
                  <a:moveTo>
                    <a:pt x="330390" y="2806067"/>
                  </a:moveTo>
                  <a:lnTo>
                    <a:pt x="248221" y="2641221"/>
                  </a:lnTo>
                  <a:lnTo>
                    <a:pt x="229431" y="2599166"/>
                  </a:lnTo>
                  <a:lnTo>
                    <a:pt x="211344" y="2556814"/>
                  </a:lnTo>
                  <a:lnTo>
                    <a:pt x="193946" y="2514152"/>
                  </a:lnTo>
                  <a:lnTo>
                    <a:pt x="177228" y="2471168"/>
                  </a:lnTo>
                  <a:lnTo>
                    <a:pt x="117919" y="2296797"/>
                  </a:lnTo>
                  <a:lnTo>
                    <a:pt x="104943" y="2252599"/>
                  </a:lnTo>
                  <a:lnTo>
                    <a:pt x="92694" y="2208199"/>
                  </a:lnTo>
                  <a:lnTo>
                    <a:pt x="81182" y="2163584"/>
                  </a:lnTo>
                  <a:lnTo>
                    <a:pt x="70421" y="2118743"/>
                  </a:lnTo>
                  <a:lnTo>
                    <a:pt x="34988" y="1938022"/>
                  </a:lnTo>
                  <a:lnTo>
                    <a:pt x="28035" y="1892464"/>
                  </a:lnTo>
                  <a:lnTo>
                    <a:pt x="21843" y="1846836"/>
                  </a:lnTo>
                  <a:lnTo>
                    <a:pt x="16414" y="1801112"/>
                  </a:lnTo>
                  <a:lnTo>
                    <a:pt x="11747" y="1755269"/>
                  </a:lnTo>
                  <a:lnTo>
                    <a:pt x="825" y="1571372"/>
                  </a:lnTo>
                  <a:lnTo>
                    <a:pt x="43" y="1525291"/>
                  </a:lnTo>
                  <a:lnTo>
                    <a:pt x="0" y="1479234"/>
                  </a:lnTo>
                  <a:lnTo>
                    <a:pt x="718" y="1433176"/>
                  </a:lnTo>
                  <a:lnTo>
                    <a:pt x="2222" y="1387095"/>
                  </a:lnTo>
                  <a:lnTo>
                    <a:pt x="16065" y="1203326"/>
                  </a:lnTo>
                  <a:lnTo>
                    <a:pt x="21419" y="1157560"/>
                  </a:lnTo>
                  <a:lnTo>
                    <a:pt x="27558" y="1111902"/>
                  </a:lnTo>
                  <a:lnTo>
                    <a:pt x="34460" y="1066362"/>
                  </a:lnTo>
                  <a:lnTo>
                    <a:pt x="42100" y="1020954"/>
                  </a:lnTo>
                  <a:lnTo>
                    <a:pt x="80327" y="840741"/>
                  </a:lnTo>
                  <a:lnTo>
                    <a:pt x="91757" y="796090"/>
                  </a:lnTo>
                  <a:lnTo>
                    <a:pt x="103949" y="751666"/>
                  </a:lnTo>
                  <a:lnTo>
                    <a:pt x="116903" y="707456"/>
                  </a:lnTo>
                  <a:lnTo>
                    <a:pt x="130619" y="663449"/>
                  </a:lnTo>
                  <a:lnTo>
                    <a:pt x="192722" y="489966"/>
                  </a:lnTo>
                  <a:lnTo>
                    <a:pt x="210034" y="447268"/>
                  </a:lnTo>
                  <a:lnTo>
                    <a:pt x="228060" y="404892"/>
                  </a:lnTo>
                  <a:lnTo>
                    <a:pt x="246800" y="362825"/>
                  </a:lnTo>
                  <a:lnTo>
                    <a:pt x="266255" y="321056"/>
                  </a:lnTo>
                  <a:lnTo>
                    <a:pt x="350964" y="157480"/>
                  </a:lnTo>
                  <a:lnTo>
                    <a:pt x="373870" y="117496"/>
                  </a:lnTo>
                  <a:lnTo>
                    <a:pt x="397430" y="77930"/>
                  </a:lnTo>
                  <a:lnTo>
                    <a:pt x="421634" y="38768"/>
                  </a:lnTo>
                  <a:lnTo>
                    <a:pt x="446469" y="0"/>
                  </a:lnTo>
                  <a:lnTo>
                    <a:pt x="2743012" y="1500506"/>
                  </a:lnTo>
                  <a:lnTo>
                    <a:pt x="330390" y="2806067"/>
                  </a:lnTo>
                  <a:close/>
                </a:path>
              </a:pathLst>
            </a:custGeom>
            <a:solidFill>
              <a:srgbClr val="772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18755" y="3023016"/>
              <a:ext cx="2296795" cy="2512695"/>
            </a:xfrm>
            <a:custGeom>
              <a:avLst/>
              <a:gdLst/>
              <a:ahLst/>
              <a:cxnLst/>
              <a:rect l="l" t="t" r="r" b="b"/>
              <a:pathLst>
                <a:path w="2296795" h="2512695">
                  <a:moveTo>
                    <a:pt x="2296543" y="2512189"/>
                  </a:moveTo>
                  <a:lnTo>
                    <a:pt x="0" y="1011810"/>
                  </a:lnTo>
                  <a:lnTo>
                    <a:pt x="27545" y="970464"/>
                  </a:lnTo>
                  <a:lnTo>
                    <a:pt x="55796" y="929674"/>
                  </a:lnTo>
                  <a:lnTo>
                    <a:pt x="84756" y="889435"/>
                  </a:lnTo>
                  <a:lnTo>
                    <a:pt x="114427" y="849742"/>
                  </a:lnTo>
                  <a:lnTo>
                    <a:pt x="144812" y="810590"/>
                  </a:lnTo>
                  <a:lnTo>
                    <a:pt x="175915" y="771976"/>
                  </a:lnTo>
                  <a:lnTo>
                    <a:pt x="207738" y="733894"/>
                  </a:lnTo>
                  <a:lnTo>
                    <a:pt x="240284" y="696341"/>
                  </a:lnTo>
                  <a:lnTo>
                    <a:pt x="273508" y="659383"/>
                  </a:lnTo>
                  <a:lnTo>
                    <a:pt x="307362" y="623086"/>
                  </a:lnTo>
                  <a:lnTo>
                    <a:pt x="341844" y="587444"/>
                  </a:lnTo>
                  <a:lnTo>
                    <a:pt x="376952" y="552450"/>
                  </a:lnTo>
                  <a:lnTo>
                    <a:pt x="412685" y="518100"/>
                  </a:lnTo>
                  <a:lnTo>
                    <a:pt x="449042" y="484386"/>
                  </a:lnTo>
                  <a:lnTo>
                    <a:pt x="486022" y="451303"/>
                  </a:lnTo>
                  <a:lnTo>
                    <a:pt x="523622" y="418846"/>
                  </a:lnTo>
                  <a:lnTo>
                    <a:pt x="561799" y="387068"/>
                  </a:lnTo>
                  <a:lnTo>
                    <a:pt x="600510" y="356026"/>
                  </a:lnTo>
                  <a:lnTo>
                    <a:pt x="639754" y="325720"/>
                  </a:lnTo>
                  <a:lnTo>
                    <a:pt x="679530" y="296148"/>
                  </a:lnTo>
                  <a:lnTo>
                    <a:pt x="719835" y="267308"/>
                  </a:lnTo>
                  <a:lnTo>
                    <a:pt x="760669" y="239198"/>
                  </a:lnTo>
                  <a:lnTo>
                    <a:pt x="802029" y="211818"/>
                  </a:lnTo>
                  <a:lnTo>
                    <a:pt x="843915" y="185165"/>
                  </a:lnTo>
                  <a:lnTo>
                    <a:pt x="886277" y="159269"/>
                  </a:lnTo>
                  <a:lnTo>
                    <a:pt x="929065" y="134159"/>
                  </a:lnTo>
                  <a:lnTo>
                    <a:pt x="972276" y="109835"/>
                  </a:lnTo>
                  <a:lnTo>
                    <a:pt x="1015906" y="86296"/>
                  </a:lnTo>
                  <a:lnTo>
                    <a:pt x="1059952" y="63543"/>
                  </a:lnTo>
                  <a:lnTo>
                    <a:pt x="1104413" y="41576"/>
                  </a:lnTo>
                  <a:lnTo>
                    <a:pt x="1149284" y="20395"/>
                  </a:lnTo>
                  <a:lnTo>
                    <a:pt x="1194563" y="0"/>
                  </a:lnTo>
                  <a:lnTo>
                    <a:pt x="2296543" y="2512189"/>
                  </a:lnTo>
                  <a:close/>
                </a:path>
              </a:pathLst>
            </a:custGeom>
            <a:solidFill>
              <a:srgbClr val="5E7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3319" y="2792003"/>
              <a:ext cx="1102360" cy="2743200"/>
            </a:xfrm>
            <a:custGeom>
              <a:avLst/>
              <a:gdLst/>
              <a:ahLst/>
              <a:cxnLst/>
              <a:rect l="l" t="t" r="r" b="b"/>
              <a:pathLst>
                <a:path w="1102359" h="2743200">
                  <a:moveTo>
                    <a:pt x="1101979" y="2743202"/>
                  </a:moveTo>
                  <a:lnTo>
                    <a:pt x="0" y="231013"/>
                  </a:lnTo>
                  <a:lnTo>
                    <a:pt x="47498" y="210694"/>
                  </a:lnTo>
                  <a:lnTo>
                    <a:pt x="95298" y="191301"/>
                  </a:lnTo>
                  <a:lnTo>
                    <a:pt x="143398" y="172833"/>
                  </a:lnTo>
                  <a:lnTo>
                    <a:pt x="191797" y="155291"/>
                  </a:lnTo>
                  <a:lnTo>
                    <a:pt x="240494" y="138675"/>
                  </a:lnTo>
                  <a:lnTo>
                    <a:pt x="289487" y="122985"/>
                  </a:lnTo>
                  <a:lnTo>
                    <a:pt x="338776" y="108220"/>
                  </a:lnTo>
                  <a:lnTo>
                    <a:pt x="388358" y="94382"/>
                  </a:lnTo>
                  <a:lnTo>
                    <a:pt x="438234" y="81468"/>
                  </a:lnTo>
                  <a:lnTo>
                    <a:pt x="488402" y="69481"/>
                  </a:lnTo>
                  <a:lnTo>
                    <a:pt x="538861" y="58420"/>
                  </a:lnTo>
                  <a:lnTo>
                    <a:pt x="589518" y="48300"/>
                  </a:lnTo>
                  <a:lnTo>
                    <a:pt x="640281" y="39138"/>
                  </a:lnTo>
                  <a:lnTo>
                    <a:pt x="691149" y="30936"/>
                  </a:lnTo>
                  <a:lnTo>
                    <a:pt x="742120" y="23695"/>
                  </a:lnTo>
                  <a:lnTo>
                    <a:pt x="793194" y="17415"/>
                  </a:lnTo>
                  <a:lnTo>
                    <a:pt x="844370" y="12098"/>
                  </a:lnTo>
                  <a:lnTo>
                    <a:pt x="895645" y="7746"/>
                  </a:lnTo>
                  <a:lnTo>
                    <a:pt x="947019" y="4359"/>
                  </a:lnTo>
                  <a:lnTo>
                    <a:pt x="998491" y="1938"/>
                  </a:lnTo>
                  <a:lnTo>
                    <a:pt x="1050060" y="484"/>
                  </a:lnTo>
                  <a:lnTo>
                    <a:pt x="1101725" y="0"/>
                  </a:lnTo>
                  <a:lnTo>
                    <a:pt x="1101979" y="2743202"/>
                  </a:lnTo>
                  <a:close/>
                </a:path>
              </a:pathLst>
            </a:custGeom>
            <a:solidFill>
              <a:srgbClr val="4D3B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4884" y="1969036"/>
            <a:ext cx="182879" cy="18287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120298" y="552646"/>
            <a:ext cx="91249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2425065" algn="l"/>
                <a:tab pos="3312795" algn="l"/>
                <a:tab pos="4532630" algn="l"/>
                <a:tab pos="5902325" algn="l"/>
              </a:tabLst>
            </a:pPr>
            <a:r>
              <a:rPr sz="4200" b="1" dirty="0">
                <a:solidFill>
                  <a:srgbClr val="000000"/>
                </a:solidFill>
                <a:latin typeface="Trebuchet MS"/>
                <a:cs typeface="Trebuchet MS"/>
              </a:rPr>
              <a:t>Pie	chart	for	high	level	performance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60157" y="1946564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76491" y="1948468"/>
            <a:ext cx="466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8866" y="2398077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7124" y="1948468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35674" y="2398077"/>
            <a:ext cx="34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6639" y="1948468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61389" y="2398077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82498" y="1948468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68198" y="2398077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79782" y="1946564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2623184"/>
            <a:ext cx="171449" cy="1714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5175885"/>
            <a:ext cx="171449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298" y="432269"/>
            <a:ext cx="396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co</a:t>
            </a:r>
            <a:r>
              <a:rPr sz="7200" b="1" spc="-4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72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7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7200" b="1" spc="-40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7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7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io</a:t>
            </a:r>
            <a:r>
              <a:rPr sz="7200" b="1" spc="-4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1766" y="2327706"/>
            <a:ext cx="12383770" cy="44373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ts val="4950"/>
              </a:lnSpc>
              <a:spcBef>
                <a:spcPts val="340"/>
              </a:spcBef>
            </a:pPr>
            <a:r>
              <a:rPr sz="4200" spc="-120" dirty="0">
                <a:latin typeface="Trebuchet MS"/>
                <a:cs typeface="Trebuchet MS"/>
              </a:rPr>
              <a:t>From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140" dirty="0">
                <a:latin typeface="Trebuchet MS"/>
                <a:cs typeface="Trebuchet MS"/>
              </a:rPr>
              <a:t>the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190" dirty="0">
                <a:latin typeface="Trebuchet MS"/>
                <a:cs typeface="Trebuchet MS"/>
              </a:rPr>
              <a:t>above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105" dirty="0">
                <a:latin typeface="Trebuchet MS"/>
                <a:cs typeface="Trebuchet MS"/>
              </a:rPr>
              <a:t>analysis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140" dirty="0">
                <a:latin typeface="Trebuchet MS"/>
                <a:cs typeface="Trebuchet MS"/>
              </a:rPr>
              <a:t>the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240" dirty="0">
                <a:latin typeface="Trebuchet MS"/>
                <a:cs typeface="Trebuchet MS"/>
              </a:rPr>
              <a:t>low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265" dirty="0">
                <a:latin typeface="Trebuchet MS"/>
                <a:cs typeface="Trebuchet MS"/>
              </a:rPr>
              <a:t>level,medium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245" dirty="0">
                <a:latin typeface="Trebuchet MS"/>
                <a:cs typeface="Trebuchet MS"/>
              </a:rPr>
              <a:t>level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130" dirty="0">
                <a:latin typeface="Trebuchet MS"/>
                <a:cs typeface="Trebuchet MS"/>
              </a:rPr>
              <a:t>to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200" dirty="0">
                <a:latin typeface="Trebuchet MS"/>
                <a:cs typeface="Trebuchet MS"/>
              </a:rPr>
              <a:t>be </a:t>
            </a:r>
            <a:r>
              <a:rPr sz="4200" spc="-1250" dirty="0">
                <a:latin typeface="Trebuchet MS"/>
                <a:cs typeface="Trebuchet MS"/>
              </a:rPr>
              <a:t> </a:t>
            </a:r>
            <a:r>
              <a:rPr sz="4200" spc="-185" dirty="0">
                <a:latin typeface="Trebuchet MS"/>
                <a:cs typeface="Trebuchet MS"/>
              </a:rPr>
              <a:t>improved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215" dirty="0">
                <a:latin typeface="Trebuchet MS"/>
                <a:cs typeface="Trebuchet MS"/>
              </a:rPr>
              <a:t>by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25" dirty="0">
                <a:latin typeface="Trebuchet MS"/>
                <a:cs typeface="Trebuchet MS"/>
              </a:rPr>
              <a:t>assigning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00" dirty="0">
                <a:latin typeface="Trebuchet MS"/>
                <a:cs typeface="Trebuchet MS"/>
              </a:rPr>
              <a:t>various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40" dirty="0">
                <a:latin typeface="Trebuchet MS"/>
                <a:cs typeface="Trebuchet MS"/>
              </a:rPr>
              <a:t>tasks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40" dirty="0">
                <a:latin typeface="Trebuchet MS"/>
                <a:cs typeface="Trebuchet MS"/>
              </a:rPr>
              <a:t>and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95" dirty="0">
                <a:latin typeface="Trebuchet MS"/>
                <a:cs typeface="Trebuchet MS"/>
              </a:rPr>
              <a:t>training</a:t>
            </a:r>
            <a:r>
              <a:rPr sz="4200" spc="-430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in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25" dirty="0">
                <a:latin typeface="Trebuchet MS"/>
                <a:cs typeface="Trebuchet MS"/>
              </a:rPr>
              <a:t>their </a:t>
            </a:r>
            <a:r>
              <a:rPr sz="4200" spc="-1255" dirty="0">
                <a:latin typeface="Trebuchet MS"/>
                <a:cs typeface="Trebuchet MS"/>
              </a:rPr>
              <a:t> </a:t>
            </a:r>
            <a:r>
              <a:rPr sz="4200" spc="-200" dirty="0">
                <a:latin typeface="Trebuchet MS"/>
                <a:cs typeface="Trebuchet MS"/>
              </a:rPr>
              <a:t>field</a:t>
            </a:r>
            <a:endParaRPr sz="4200">
              <a:latin typeface="Trebuchet MS"/>
              <a:cs typeface="Trebuchet MS"/>
            </a:endParaRPr>
          </a:p>
          <a:p>
            <a:pPr marL="12700" marR="41275">
              <a:lnSpc>
                <a:spcPts val="4950"/>
              </a:lnSpc>
            </a:pPr>
            <a:r>
              <a:rPr sz="4200" spc="-204" dirty="0">
                <a:latin typeface="Trebuchet MS"/>
                <a:cs typeface="Trebuchet MS"/>
              </a:rPr>
              <a:t>The </a:t>
            </a:r>
            <a:r>
              <a:rPr sz="4200" spc="-85" dirty="0">
                <a:latin typeface="Trebuchet MS"/>
                <a:cs typeface="Trebuchet MS"/>
              </a:rPr>
              <a:t>current </a:t>
            </a:r>
            <a:r>
              <a:rPr sz="4200" spc="-65" dirty="0">
                <a:latin typeface="Trebuchet MS"/>
                <a:cs typeface="Trebuchet MS"/>
              </a:rPr>
              <a:t>high </a:t>
            </a:r>
            <a:r>
              <a:rPr sz="4200" spc="-140" dirty="0">
                <a:latin typeface="Trebuchet MS"/>
                <a:cs typeface="Trebuchet MS"/>
              </a:rPr>
              <a:t>and </a:t>
            </a:r>
            <a:r>
              <a:rPr sz="4200" spc="-200" dirty="0">
                <a:latin typeface="Trebuchet MS"/>
                <a:cs typeface="Trebuchet MS"/>
              </a:rPr>
              <a:t>very </a:t>
            </a:r>
            <a:r>
              <a:rPr sz="4200" spc="-65" dirty="0">
                <a:latin typeface="Trebuchet MS"/>
                <a:cs typeface="Trebuchet MS"/>
              </a:rPr>
              <a:t>high </a:t>
            </a:r>
            <a:r>
              <a:rPr sz="4200" spc="-245" dirty="0">
                <a:latin typeface="Trebuchet MS"/>
                <a:cs typeface="Trebuchet MS"/>
              </a:rPr>
              <a:t>level </a:t>
            </a:r>
            <a:r>
              <a:rPr sz="4200" spc="-180" dirty="0">
                <a:latin typeface="Trebuchet MS"/>
                <a:cs typeface="Trebuchet MS"/>
              </a:rPr>
              <a:t>employees </a:t>
            </a:r>
            <a:r>
              <a:rPr sz="4200" spc="-155" dirty="0">
                <a:latin typeface="Trebuchet MS"/>
                <a:cs typeface="Trebuchet MS"/>
              </a:rPr>
              <a:t>are </a:t>
            </a:r>
            <a:r>
              <a:rPr sz="4200" spc="-150" dirty="0">
                <a:latin typeface="Trebuchet MS"/>
                <a:cs typeface="Trebuchet MS"/>
              </a:rPr>
              <a:t> </a:t>
            </a:r>
            <a:r>
              <a:rPr sz="4200" spc="-190" dirty="0">
                <a:latin typeface="Trebuchet MS"/>
                <a:cs typeface="Trebuchet MS"/>
              </a:rPr>
              <a:t>improve </a:t>
            </a:r>
            <a:r>
              <a:rPr sz="4200" spc="-125" dirty="0">
                <a:latin typeface="Trebuchet MS"/>
                <a:cs typeface="Trebuchet MS"/>
              </a:rPr>
              <a:t>their </a:t>
            </a:r>
            <a:r>
              <a:rPr sz="4200" spc="-120" dirty="0">
                <a:latin typeface="Trebuchet MS"/>
                <a:cs typeface="Trebuchet MS"/>
              </a:rPr>
              <a:t>intensity </a:t>
            </a:r>
            <a:r>
              <a:rPr sz="4200" spc="-215" dirty="0">
                <a:latin typeface="Trebuchet MS"/>
                <a:cs typeface="Trebuchet MS"/>
              </a:rPr>
              <a:t>by </a:t>
            </a:r>
            <a:r>
              <a:rPr sz="4200" spc="-114" dirty="0">
                <a:latin typeface="Trebuchet MS"/>
                <a:cs typeface="Trebuchet MS"/>
              </a:rPr>
              <a:t>rewards </a:t>
            </a:r>
            <a:r>
              <a:rPr sz="4200" spc="-140" dirty="0">
                <a:latin typeface="Trebuchet MS"/>
                <a:cs typeface="Trebuchet MS"/>
              </a:rPr>
              <a:t>and </a:t>
            </a:r>
            <a:r>
              <a:rPr sz="4200" spc="-120" dirty="0">
                <a:latin typeface="Trebuchet MS"/>
                <a:cs typeface="Trebuchet MS"/>
              </a:rPr>
              <a:t>appreciations </a:t>
            </a:r>
            <a:r>
              <a:rPr sz="4200" spc="-114" dirty="0">
                <a:latin typeface="Trebuchet MS"/>
                <a:cs typeface="Trebuchet MS"/>
              </a:rPr>
              <a:t> 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320" dirty="0">
                <a:latin typeface="Trebuchet MS"/>
                <a:cs typeface="Trebuchet MS"/>
              </a:rPr>
              <a:t>w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45" dirty="0">
                <a:latin typeface="Trebuchet MS"/>
                <a:cs typeface="Trebuchet MS"/>
              </a:rPr>
              <a:t>d</a:t>
            </a:r>
            <a:r>
              <a:rPr sz="4200" spc="125" dirty="0">
                <a:latin typeface="Trebuchet MS"/>
                <a:cs typeface="Trebuchet MS"/>
              </a:rPr>
              <a:t>s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55" dirty="0">
                <a:latin typeface="Trebuchet MS"/>
                <a:cs typeface="Trebuchet MS"/>
              </a:rPr>
              <a:t>h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320" dirty="0">
                <a:latin typeface="Trebuchet MS"/>
                <a:cs typeface="Trebuchet MS"/>
              </a:rPr>
              <a:t>w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90" dirty="0">
                <a:latin typeface="Trebuchet MS"/>
                <a:cs typeface="Trebuchet MS"/>
              </a:rPr>
              <a:t>h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155" dirty="0">
                <a:latin typeface="Trebuchet MS"/>
                <a:cs typeface="Trebuchet MS"/>
              </a:rPr>
              <a:t>o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95" dirty="0">
                <a:latin typeface="Trebuchet MS"/>
                <a:cs typeface="Trebuchet MS"/>
              </a:rPr>
              <a:t>c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55" dirty="0">
                <a:latin typeface="Trebuchet MS"/>
                <a:cs typeface="Trebuchet MS"/>
              </a:rPr>
              <a:t>h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p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95" dirty="0">
                <a:latin typeface="Trebuchet MS"/>
                <a:cs typeface="Trebuchet MS"/>
              </a:rPr>
              <a:t>c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45" dirty="0">
                <a:latin typeface="Trebuchet MS"/>
                <a:cs typeface="Trebuchet MS"/>
              </a:rPr>
              <a:t>p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90" dirty="0">
                <a:latin typeface="Trebuchet MS"/>
                <a:cs typeface="Trebuchet MS"/>
              </a:rPr>
              <a:t>n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125" dirty="0">
                <a:latin typeface="Trebuchet MS"/>
                <a:cs typeface="Trebuchet MS"/>
              </a:rPr>
              <a:t>d  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155" dirty="0">
                <a:latin typeface="Trebuchet MS"/>
                <a:cs typeface="Trebuchet MS"/>
              </a:rPr>
              <a:t>o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260" dirty="0">
                <a:latin typeface="Trebuchet MS"/>
                <a:cs typeface="Trebuchet MS"/>
              </a:rPr>
              <a:t>v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325" dirty="0">
                <a:latin typeface="Trebuchet MS"/>
                <a:cs typeface="Trebuchet MS"/>
              </a:rPr>
              <a:t>m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p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75" dirty="0">
                <a:latin typeface="Trebuchet MS"/>
                <a:cs typeface="Trebuchet MS"/>
              </a:rPr>
              <a:t>l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320" dirty="0">
                <a:latin typeface="Trebuchet MS"/>
                <a:cs typeface="Trebuchet MS"/>
              </a:rPr>
              <a:t>w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45" dirty="0">
                <a:latin typeface="Trebuchet MS"/>
                <a:cs typeface="Trebuchet MS"/>
              </a:rPr>
              <a:t>d</a:t>
            </a:r>
            <a:r>
              <a:rPr sz="4200" spc="125" dirty="0">
                <a:latin typeface="Trebuchet MS"/>
                <a:cs typeface="Trebuchet MS"/>
              </a:rPr>
              <a:t>s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55" dirty="0">
                <a:latin typeface="Trebuchet MS"/>
                <a:cs typeface="Trebuchet MS"/>
              </a:rPr>
              <a:t>h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p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540" dirty="0">
                <a:latin typeface="Trebuchet MS"/>
                <a:cs typeface="Trebuchet MS"/>
              </a:rPr>
              <a:t>j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95" dirty="0">
                <a:latin typeface="Trebuchet MS"/>
                <a:cs typeface="Trebuchet MS"/>
              </a:rPr>
              <a:t>c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449" y="4271898"/>
                </a:moveTo>
                <a:lnTo>
                  <a:pt x="0" y="4271898"/>
                </a:lnTo>
                <a:lnTo>
                  <a:pt x="0" y="0"/>
                </a:lnTo>
                <a:lnTo>
                  <a:pt x="671449" y="4271898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2273" y="0"/>
            <a:ext cx="7185725" cy="102869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0087" y="9614934"/>
            <a:ext cx="5563235" cy="447675"/>
            <a:chOff x="700087" y="9614934"/>
            <a:chExt cx="5563235" cy="4476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0087" y="9614934"/>
              <a:ext cx="5563235" cy="447675"/>
            </a:xfrm>
            <a:custGeom>
              <a:avLst/>
              <a:gdLst/>
              <a:ahLst/>
              <a:cxnLst/>
              <a:rect l="l" t="t" r="r" b="b"/>
              <a:pathLst>
                <a:path w="5563235" h="447675">
                  <a:moveTo>
                    <a:pt x="5562711" y="447675"/>
                  </a:moveTo>
                  <a:lnTo>
                    <a:pt x="0" y="447675"/>
                  </a:lnTo>
                  <a:lnTo>
                    <a:pt x="0" y="0"/>
                  </a:lnTo>
                  <a:lnTo>
                    <a:pt x="5562711" y="0"/>
                  </a:lnTo>
                  <a:lnTo>
                    <a:pt x="5562711" y="4476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6962" y="1243247"/>
            <a:ext cx="5824855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40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7427" y="9701465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025" y="3103203"/>
            <a:ext cx="11316970" cy="202183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7800"/>
              </a:lnSpc>
              <a:spcBef>
                <a:spcPts val="320"/>
              </a:spcBef>
              <a:tabLst>
                <a:tab pos="2028825" algn="l"/>
                <a:tab pos="3646170" algn="l"/>
                <a:tab pos="834390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409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6600" b="1" spc="370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390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sz="6600" b="1" spc="-270" dirty="0">
                <a:solidFill>
                  <a:srgbClr val="0E0E0E"/>
                </a:solidFill>
                <a:latin typeface="Times New Roman"/>
                <a:cs typeface="Times New Roman"/>
              </a:rPr>
              <a:t>orm</a:t>
            </a:r>
            <a:r>
              <a:rPr sz="6600" b="1" spc="-140" dirty="0">
                <a:solidFill>
                  <a:srgbClr val="0E0E0E"/>
                </a:solidFill>
                <a:latin typeface="Times New Roman"/>
                <a:cs typeface="Times New Roman"/>
              </a:rPr>
              <a:t>anc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	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alysis  </a:t>
            </a:r>
            <a:r>
              <a:rPr sz="6600" b="1" spc="-165" dirty="0">
                <a:solidFill>
                  <a:srgbClr val="0E0E0E"/>
                </a:solidFill>
                <a:latin typeface="Times New Roman"/>
                <a:cs typeface="Times New Roman"/>
              </a:rPr>
              <a:t>using	</a:t>
            </a:r>
            <a:r>
              <a:rPr sz="6600" b="1" spc="4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0087" y="9614934"/>
              <a:ext cx="5563235" cy="447675"/>
            </a:xfrm>
            <a:custGeom>
              <a:avLst/>
              <a:gdLst/>
              <a:ahLst/>
              <a:cxnLst/>
              <a:rect l="l" t="t" r="r" b="b"/>
              <a:pathLst>
                <a:path w="5563235" h="447675">
                  <a:moveTo>
                    <a:pt x="5562711" y="447675"/>
                  </a:moveTo>
                  <a:lnTo>
                    <a:pt x="0" y="447675"/>
                  </a:lnTo>
                  <a:lnTo>
                    <a:pt x="0" y="0"/>
                  </a:lnTo>
                  <a:lnTo>
                    <a:pt x="5562711" y="0"/>
                  </a:lnTo>
                  <a:lnTo>
                    <a:pt x="5562711" y="4476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7"/>
              <a:ext cx="2600239" cy="45148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16012" y="9708285"/>
            <a:ext cx="260731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2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spc="3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0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7427" y="9701465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96962" y="653545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000000"/>
                </a:solidFill>
                <a:latin typeface="Trebuchet MS"/>
                <a:cs typeface="Trebuchet MS"/>
              </a:rPr>
              <a:t>AGENDA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8875" y="2186631"/>
            <a:ext cx="5753735" cy="57423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902335">
              <a:lnSpc>
                <a:spcPts val="4950"/>
              </a:lnSpc>
              <a:spcBef>
                <a:spcPts val="340"/>
              </a:spcBef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60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4200" spc="-10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2.Project 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3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800"/>
              </a:lnSpc>
            </a:pPr>
            <a:r>
              <a:rPr sz="4200" spc="16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42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42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4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  <a:p>
            <a:pPr marL="12700" marR="497840" indent="464184">
              <a:lnSpc>
                <a:spcPct val="99000"/>
              </a:lnSpc>
              <a:spcBef>
                <a:spcPts val="260"/>
              </a:spcBef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5.Dataset 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6.Modelling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29259" indent="-417195">
              <a:lnSpc>
                <a:spcPts val="4905"/>
              </a:lnSpc>
              <a:buSzPct val="97619"/>
              <a:buAutoNum type="arabicPeriod" startAt="7"/>
              <a:tabLst>
                <a:tab pos="429895" algn="l"/>
              </a:tabLst>
            </a:pP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565150" indent="-553085">
              <a:lnSpc>
                <a:spcPts val="4995"/>
              </a:lnSpc>
              <a:buSzPct val="97619"/>
              <a:buAutoNum type="arabicPeriod" startAt="7"/>
              <a:tabLst>
                <a:tab pos="565785" algn="l"/>
              </a:tabLst>
            </a:pPr>
            <a:r>
              <a:rPr sz="4200" spc="135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05415" y="0"/>
            <a:ext cx="7183120" cy="10287000"/>
            <a:chOff x="11105415" y="0"/>
            <a:chExt cx="718312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5" y="0"/>
              <a:ext cx="7182583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7212" y="4400550"/>
              <a:ext cx="4142488" cy="48863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7850" y="3264122"/>
            <a:ext cx="171449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7850" y="5816822"/>
            <a:ext cx="171449" cy="1714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20298" y="576973"/>
            <a:ext cx="833120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35" dirty="0">
                <a:solidFill>
                  <a:srgbClr val="000000"/>
                </a:solidFill>
                <a:latin typeface="Trebuchet MS"/>
                <a:cs typeface="Trebuchet MS"/>
              </a:rPr>
              <a:t>PROBLEM</a:t>
            </a:r>
            <a:r>
              <a:rPr sz="6350" b="1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350" b="1" spc="35" dirty="0">
                <a:solidFill>
                  <a:srgbClr val="000000"/>
                </a:solidFill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3266" y="2968644"/>
            <a:ext cx="10337165" cy="3180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40"/>
              </a:spcBef>
            </a:pPr>
            <a:r>
              <a:rPr sz="4200" spc="-400" dirty="0">
                <a:latin typeface="Verdana"/>
                <a:cs typeface="Verdana"/>
              </a:rPr>
              <a:t>Analysing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490" dirty="0">
                <a:latin typeface="Verdana"/>
                <a:cs typeface="Verdana"/>
              </a:rPr>
              <a:t>employee</a:t>
            </a:r>
            <a:r>
              <a:rPr sz="4200" spc="-635" dirty="0">
                <a:latin typeface="Verdana"/>
                <a:cs typeface="Verdana"/>
              </a:rPr>
              <a:t> </a:t>
            </a:r>
            <a:r>
              <a:rPr sz="4200" spc="-385" dirty="0">
                <a:latin typeface="Verdana"/>
                <a:cs typeface="Verdana"/>
              </a:rPr>
              <a:t>performance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270" dirty="0">
                <a:latin typeface="Verdana"/>
                <a:cs typeface="Verdana"/>
              </a:rPr>
              <a:t>to</a:t>
            </a:r>
            <a:r>
              <a:rPr sz="4200" spc="-635" dirty="0">
                <a:latin typeface="Verdana"/>
                <a:cs typeface="Verdana"/>
              </a:rPr>
              <a:t> </a:t>
            </a:r>
            <a:r>
              <a:rPr sz="4200" spc="-315" dirty="0">
                <a:latin typeface="Verdana"/>
                <a:cs typeface="Verdana"/>
              </a:rPr>
              <a:t>track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265" dirty="0">
                <a:latin typeface="Verdana"/>
                <a:cs typeface="Verdana"/>
              </a:rPr>
              <a:t>their </a:t>
            </a:r>
            <a:r>
              <a:rPr sz="4200" spc="-1460" dirty="0">
                <a:latin typeface="Verdana"/>
                <a:cs typeface="Verdana"/>
              </a:rPr>
              <a:t> </a:t>
            </a:r>
            <a:r>
              <a:rPr sz="4200" spc="-635" dirty="0">
                <a:latin typeface="Verdana"/>
                <a:cs typeface="Verdana"/>
              </a:rPr>
              <a:t>w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455" dirty="0">
                <a:latin typeface="Verdana"/>
                <a:cs typeface="Verdana"/>
              </a:rPr>
              <a:t>g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30" dirty="0">
                <a:latin typeface="Verdana"/>
                <a:cs typeface="Verdana"/>
              </a:rPr>
              <a:t>s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155" dirty="0">
                <a:latin typeface="Verdana"/>
                <a:cs typeface="Verdana"/>
              </a:rPr>
              <a:t>ill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455" dirty="0">
                <a:latin typeface="Verdana"/>
                <a:cs typeface="Verdana"/>
              </a:rPr>
              <a:t>d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50" dirty="0">
                <a:latin typeface="Verdana"/>
                <a:cs typeface="Verdana"/>
              </a:rPr>
              <a:t>o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20" dirty="0">
                <a:latin typeface="Verdana"/>
                <a:cs typeface="Verdana"/>
              </a:rPr>
              <a:t>h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70" dirty="0">
                <a:latin typeface="Verdana"/>
                <a:cs typeface="Verdana"/>
              </a:rPr>
              <a:t>w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225" dirty="0">
                <a:latin typeface="Verdana"/>
                <a:cs typeface="Verdana"/>
              </a:rPr>
              <a:t>l  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70" dirty="0">
                <a:latin typeface="Verdana"/>
                <a:cs typeface="Verdana"/>
              </a:rPr>
              <a:t>y</a:t>
            </a:r>
            <a:r>
              <a:rPr sz="4200" spc="-430" dirty="0">
                <a:latin typeface="Verdana"/>
                <a:cs typeface="Verdana"/>
              </a:rPr>
              <a:t>ee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20" dirty="0">
                <a:latin typeface="Verdana"/>
                <a:cs typeface="Verdana"/>
              </a:rPr>
              <a:t>b</a:t>
            </a:r>
            <a:r>
              <a:rPr sz="4200" spc="-705" dirty="0">
                <a:latin typeface="Verdana"/>
                <a:cs typeface="Verdana"/>
              </a:rPr>
              <a:t>y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400" dirty="0">
                <a:latin typeface="Verdana"/>
                <a:cs typeface="Verdana"/>
              </a:rPr>
              <a:t>u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330" dirty="0">
                <a:latin typeface="Verdana"/>
                <a:cs typeface="Verdana"/>
              </a:rPr>
              <a:t>s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730" dirty="0">
                <a:latin typeface="Verdana"/>
                <a:cs typeface="Verdana"/>
              </a:rPr>
              <a:t>.</a:t>
            </a:r>
            <a:endParaRPr sz="4200">
              <a:latin typeface="Verdana"/>
              <a:cs typeface="Verdana"/>
            </a:endParaRPr>
          </a:p>
          <a:p>
            <a:pPr marL="12700" marR="302895">
              <a:lnSpc>
                <a:spcPts val="4950"/>
              </a:lnSpc>
            </a:pPr>
            <a:r>
              <a:rPr sz="4200" spc="-455" dirty="0">
                <a:latin typeface="Verdana"/>
                <a:cs typeface="Verdana"/>
              </a:rPr>
              <a:t>To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15" dirty="0">
                <a:latin typeface="Verdana"/>
                <a:cs typeface="Verdana"/>
              </a:rPr>
              <a:t>track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325" dirty="0">
                <a:latin typeface="Verdana"/>
                <a:cs typeface="Verdana"/>
              </a:rPr>
              <a:t>the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85" dirty="0">
                <a:latin typeface="Verdana"/>
                <a:cs typeface="Verdana"/>
              </a:rPr>
              <a:t>performance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455" dirty="0">
                <a:latin typeface="Verdana"/>
                <a:cs typeface="Verdana"/>
              </a:rPr>
              <a:t>and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34" dirty="0">
                <a:latin typeface="Verdana"/>
                <a:cs typeface="Verdana"/>
              </a:rPr>
              <a:t>give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390" dirty="0">
                <a:latin typeface="Verdana"/>
                <a:cs typeface="Verdana"/>
              </a:rPr>
              <a:t>rewards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270" dirty="0">
                <a:latin typeface="Verdana"/>
                <a:cs typeface="Verdana"/>
              </a:rPr>
              <a:t>to </a:t>
            </a:r>
            <a:r>
              <a:rPr sz="4200" spc="-1460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20" dirty="0">
                <a:latin typeface="Verdana"/>
                <a:cs typeface="Verdana"/>
              </a:rPr>
              <a:t>h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204" dirty="0">
                <a:latin typeface="Verdana"/>
                <a:cs typeface="Verdana"/>
              </a:rPr>
              <a:t>c</a:t>
            </a:r>
            <a:r>
              <a:rPr sz="4200" spc="-400" dirty="0">
                <a:latin typeface="Verdana"/>
                <a:cs typeface="Verdana"/>
              </a:rPr>
              <a:t>u</a:t>
            </a:r>
            <a:r>
              <a:rPr sz="4200" spc="-185" dirty="0">
                <a:latin typeface="Verdana"/>
                <a:cs typeface="Verdana"/>
              </a:rPr>
              <a:t>rr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125" dirty="0">
                <a:latin typeface="Verdana"/>
                <a:cs typeface="Verdana"/>
              </a:rPr>
              <a:t>t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80" dirty="0">
                <a:latin typeface="Verdana"/>
                <a:cs typeface="Verdana"/>
              </a:rPr>
              <a:t>f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204" dirty="0">
                <a:latin typeface="Verdana"/>
                <a:cs typeface="Verdana"/>
              </a:rPr>
              <a:t>c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730" dirty="0">
                <a:latin typeface="Verdana"/>
                <a:cs typeface="Verdana"/>
              </a:rPr>
              <a:t>.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7427" y="9701465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7337" y="3971925"/>
            <a:ext cx="5300662" cy="5714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3114" y="3798570"/>
            <a:ext cx="104774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9314" y="4379595"/>
            <a:ext cx="123824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9314" y="6932294"/>
            <a:ext cx="123824" cy="1238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96962" y="1243247"/>
            <a:ext cx="7635875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solidFill>
                  <a:srgbClr val="000000"/>
                </a:solidFill>
                <a:latin typeface="Trebuchet MS"/>
                <a:cs typeface="Trebuchet MS"/>
              </a:rPr>
              <a:t>PROJECT</a:t>
            </a:r>
            <a:r>
              <a:rPr sz="6350" b="1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350" b="1" spc="15" dirty="0">
                <a:solidFill>
                  <a:srgbClr val="000000"/>
                </a:solidFill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7427" y="9701465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5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0364" y="3525951"/>
            <a:ext cx="11025505" cy="565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5"/>
              </a:lnSpc>
              <a:spcBef>
                <a:spcPts val="100"/>
              </a:spcBef>
            </a:pPr>
            <a:r>
              <a:rPr sz="3600" spc="7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121285" marR="499745" algn="just">
              <a:lnSpc>
                <a:spcPts val="4950"/>
              </a:lnSpc>
              <a:spcBef>
                <a:spcPts val="234"/>
              </a:spcBef>
            </a:pPr>
            <a:r>
              <a:rPr sz="4200" spc="215" dirty="0">
                <a:latin typeface="Times New Roman"/>
                <a:cs typeface="Times New Roman"/>
              </a:rPr>
              <a:t>In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00" dirty="0">
                <a:latin typeface="Times New Roman"/>
                <a:cs typeface="Times New Roman"/>
              </a:rPr>
              <a:t>this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14" dirty="0">
                <a:latin typeface="Times New Roman"/>
                <a:cs typeface="Times New Roman"/>
              </a:rPr>
              <a:t>project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we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70" dirty="0">
                <a:latin typeface="Times New Roman"/>
                <a:cs typeface="Times New Roman"/>
              </a:rPr>
              <a:t>known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220" dirty="0">
                <a:latin typeface="Times New Roman"/>
                <a:cs typeface="Times New Roman"/>
              </a:rPr>
              <a:t>about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40" dirty="0">
                <a:latin typeface="Times New Roman"/>
                <a:cs typeface="Times New Roman"/>
              </a:rPr>
              <a:t>the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Times New Roman"/>
                <a:cs typeface="Times New Roman"/>
              </a:rPr>
              <a:t>employees </a:t>
            </a:r>
            <a:r>
              <a:rPr sz="4200" spc="-1040" dirty="0">
                <a:latin typeface="Times New Roman"/>
                <a:cs typeface="Times New Roman"/>
              </a:rPr>
              <a:t> </a:t>
            </a:r>
            <a:r>
              <a:rPr sz="4200" spc="140" dirty="0">
                <a:latin typeface="Times New Roman"/>
                <a:cs typeface="Times New Roman"/>
              </a:rPr>
              <a:t>how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05" dirty="0">
                <a:latin typeface="Times New Roman"/>
                <a:cs typeface="Times New Roman"/>
              </a:rPr>
              <a:t>they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45" dirty="0">
                <a:latin typeface="Times New Roman"/>
                <a:cs typeface="Times New Roman"/>
              </a:rPr>
              <a:t>perform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05" dirty="0">
                <a:latin typeface="Times New Roman"/>
                <a:cs typeface="Times New Roman"/>
              </a:rPr>
              <a:t>by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20" dirty="0">
                <a:latin typeface="Times New Roman"/>
                <a:cs typeface="Times New Roman"/>
              </a:rPr>
              <a:t>various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75" dirty="0">
                <a:latin typeface="Times New Roman"/>
                <a:cs typeface="Times New Roman"/>
              </a:rPr>
              <a:t>graph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220" dirty="0">
                <a:latin typeface="Times New Roman"/>
                <a:cs typeface="Times New Roman"/>
              </a:rPr>
              <a:t>and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25" dirty="0">
                <a:latin typeface="Times New Roman"/>
                <a:cs typeface="Times New Roman"/>
              </a:rPr>
              <a:t>pivot </a:t>
            </a:r>
            <a:r>
              <a:rPr sz="4200" spc="-1040" dirty="0">
                <a:latin typeface="Times New Roman"/>
                <a:cs typeface="Times New Roman"/>
              </a:rPr>
              <a:t> </a:t>
            </a:r>
            <a:r>
              <a:rPr sz="4200" spc="125" dirty="0">
                <a:latin typeface="Times New Roman"/>
                <a:cs typeface="Times New Roman"/>
              </a:rPr>
              <a:t>table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0">
              <a:latin typeface="Times New Roman"/>
              <a:cs typeface="Times New Roman"/>
            </a:endParaRPr>
          </a:p>
          <a:p>
            <a:pPr marL="121285" marR="5080">
              <a:lnSpc>
                <a:spcPts val="4950"/>
              </a:lnSpc>
              <a:spcBef>
                <a:spcPts val="5"/>
              </a:spcBef>
              <a:tabLst>
                <a:tab pos="1198245" algn="l"/>
                <a:tab pos="1804035" algn="l"/>
                <a:tab pos="1837689" algn="l"/>
                <a:tab pos="1987550" algn="l"/>
                <a:tab pos="2516505" algn="l"/>
                <a:tab pos="2827020" algn="l"/>
                <a:tab pos="3549015" algn="l"/>
                <a:tab pos="4838065" algn="l"/>
                <a:tab pos="5528310" algn="l"/>
                <a:tab pos="5838190" algn="l"/>
                <a:tab pos="6027420" algn="l"/>
                <a:tab pos="6116320" algn="l"/>
                <a:tab pos="6995159" algn="l"/>
                <a:tab pos="7183755" algn="l"/>
                <a:tab pos="7455534" algn="l"/>
                <a:tab pos="7878445" algn="l"/>
                <a:tab pos="7938770" algn="l"/>
                <a:tab pos="8750300" algn="l"/>
                <a:tab pos="10100310" algn="l"/>
                <a:tab pos="10366375" algn="l"/>
              </a:tabLst>
            </a:pPr>
            <a:r>
              <a:rPr sz="4200" spc="95" dirty="0">
                <a:latin typeface="Times New Roman"/>
                <a:cs typeface="Times New Roman"/>
              </a:rPr>
              <a:t>Employee	</a:t>
            </a:r>
            <a:r>
              <a:rPr sz="4200" spc="130" dirty="0">
                <a:latin typeface="Times New Roman"/>
                <a:cs typeface="Times New Roman"/>
              </a:rPr>
              <a:t>performance	</a:t>
            </a:r>
            <a:r>
              <a:rPr sz="4200" spc="70" dirty="0">
                <a:latin typeface="Times New Roman"/>
                <a:cs typeface="Times New Roman"/>
              </a:rPr>
              <a:t>analysis	</a:t>
            </a:r>
            <a:r>
              <a:rPr sz="4200" spc="-25" dirty="0">
                <a:latin typeface="Times New Roman"/>
                <a:cs typeface="Times New Roman"/>
              </a:rPr>
              <a:t>is		</a:t>
            </a:r>
            <a:r>
              <a:rPr sz="4200" spc="190" dirty="0">
                <a:latin typeface="Times New Roman"/>
                <a:cs typeface="Times New Roman"/>
              </a:rPr>
              <a:t>important	</a:t>
            </a:r>
            <a:r>
              <a:rPr sz="4200" spc="225" dirty="0">
                <a:latin typeface="Times New Roman"/>
                <a:cs typeface="Times New Roman"/>
              </a:rPr>
              <a:t>to </a:t>
            </a:r>
            <a:r>
              <a:rPr sz="4200" spc="229" dirty="0">
                <a:latin typeface="Times New Roman"/>
                <a:cs typeface="Times New Roman"/>
              </a:rPr>
              <a:t> </a:t>
            </a:r>
            <a:r>
              <a:rPr sz="4200" spc="70" dirty="0">
                <a:latin typeface="Times New Roman"/>
                <a:cs typeface="Times New Roman"/>
              </a:rPr>
              <a:t>identify	</a:t>
            </a:r>
            <a:r>
              <a:rPr sz="4200" spc="140" dirty="0">
                <a:latin typeface="Times New Roman"/>
                <a:cs typeface="Times New Roman"/>
              </a:rPr>
              <a:t>the	</a:t>
            </a:r>
            <a:r>
              <a:rPr sz="4200" spc="130" dirty="0">
                <a:latin typeface="Times New Roman"/>
                <a:cs typeface="Times New Roman"/>
              </a:rPr>
              <a:t>performance	</a:t>
            </a:r>
            <a:r>
              <a:rPr sz="4200" spc="-25" dirty="0">
                <a:latin typeface="Times New Roman"/>
                <a:cs typeface="Times New Roman"/>
              </a:rPr>
              <a:t>level	</a:t>
            </a:r>
            <a:r>
              <a:rPr sz="4200" spc="180" dirty="0">
                <a:latin typeface="Times New Roman"/>
                <a:cs typeface="Times New Roman"/>
              </a:rPr>
              <a:t>toward	</a:t>
            </a:r>
            <a:r>
              <a:rPr sz="4200" spc="140" dirty="0">
                <a:latin typeface="Times New Roman"/>
                <a:cs typeface="Times New Roman"/>
              </a:rPr>
              <a:t>the </a:t>
            </a:r>
            <a:r>
              <a:rPr sz="4200" spc="145" dirty="0">
                <a:latin typeface="Times New Roman"/>
                <a:cs typeface="Times New Roman"/>
              </a:rPr>
              <a:t> </a:t>
            </a:r>
            <a:r>
              <a:rPr sz="4200" spc="215" dirty="0">
                <a:latin typeface="Times New Roman"/>
                <a:cs typeface="Times New Roman"/>
              </a:rPr>
              <a:t>pro</a:t>
            </a:r>
            <a:r>
              <a:rPr sz="4200" spc="-30" dirty="0">
                <a:latin typeface="Times New Roman"/>
                <a:cs typeface="Times New Roman"/>
              </a:rPr>
              <a:t>j</a:t>
            </a:r>
            <a:r>
              <a:rPr sz="4200" spc="60" dirty="0">
                <a:latin typeface="Times New Roman"/>
                <a:cs typeface="Times New Roman"/>
              </a:rPr>
              <a:t>ect</a:t>
            </a:r>
            <a:r>
              <a:rPr sz="4200" dirty="0">
                <a:latin typeface="Times New Roman"/>
                <a:cs typeface="Times New Roman"/>
              </a:rPr>
              <a:t>		</a:t>
            </a:r>
            <a:r>
              <a:rPr sz="4200" spc="220" dirty="0">
                <a:latin typeface="Times New Roman"/>
                <a:cs typeface="Times New Roman"/>
              </a:rPr>
              <a:t>and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185" dirty="0">
                <a:latin typeface="Times New Roman"/>
                <a:cs typeface="Times New Roman"/>
              </a:rPr>
              <a:t>m</a:t>
            </a:r>
            <a:r>
              <a:rPr sz="4200" spc="215" dirty="0">
                <a:latin typeface="Times New Roman"/>
                <a:cs typeface="Times New Roman"/>
              </a:rPr>
              <a:t>pro</a:t>
            </a:r>
            <a:r>
              <a:rPr sz="4200" spc="-15" dirty="0">
                <a:latin typeface="Times New Roman"/>
                <a:cs typeface="Times New Roman"/>
              </a:rPr>
              <a:t>ve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229" dirty="0">
                <a:latin typeface="Times New Roman"/>
                <a:cs typeface="Times New Roman"/>
              </a:rPr>
              <a:t>t</a:t>
            </a:r>
            <a:r>
              <a:rPr sz="4200" spc="215" dirty="0">
                <a:latin typeface="Times New Roman"/>
                <a:cs typeface="Times New Roman"/>
              </a:rPr>
              <a:t>h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215" dirty="0">
                <a:latin typeface="Times New Roman"/>
                <a:cs typeface="Times New Roman"/>
              </a:rPr>
              <a:t>r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30" dirty="0">
                <a:latin typeface="Times New Roman"/>
                <a:cs typeface="Times New Roman"/>
              </a:rPr>
              <a:t>l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15" dirty="0">
                <a:latin typeface="Times New Roman"/>
                <a:cs typeface="Times New Roman"/>
              </a:rPr>
              <a:t>ve</a:t>
            </a:r>
            <a:r>
              <a:rPr sz="4200" spc="-30" dirty="0">
                <a:latin typeface="Times New Roman"/>
                <a:cs typeface="Times New Roman"/>
              </a:rPr>
              <a:t>l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215" dirty="0">
                <a:latin typeface="Times New Roman"/>
                <a:cs typeface="Times New Roman"/>
              </a:rPr>
              <a:t>b</a:t>
            </a:r>
            <a:r>
              <a:rPr sz="4200" dirty="0">
                <a:latin typeface="Times New Roman"/>
                <a:cs typeface="Times New Roman"/>
              </a:rPr>
              <a:t>y	</a:t>
            </a:r>
            <a:r>
              <a:rPr sz="4200" spc="40" dirty="0">
                <a:latin typeface="Times New Roman"/>
                <a:cs typeface="Times New Roman"/>
              </a:rPr>
              <a:t>assi</a:t>
            </a:r>
            <a:r>
              <a:rPr sz="4200" spc="105" dirty="0">
                <a:latin typeface="Times New Roman"/>
                <a:cs typeface="Times New Roman"/>
              </a:rPr>
              <a:t>gn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215" dirty="0">
                <a:latin typeface="Times New Roman"/>
                <a:cs typeface="Times New Roman"/>
              </a:rPr>
              <a:t>n</a:t>
            </a:r>
            <a:r>
              <a:rPr sz="4200" dirty="0">
                <a:latin typeface="Times New Roman"/>
                <a:cs typeface="Times New Roman"/>
              </a:rPr>
              <a:t>g	</a:t>
            </a:r>
            <a:r>
              <a:rPr sz="4200" spc="215" dirty="0">
                <a:latin typeface="Times New Roman"/>
                <a:cs typeface="Times New Roman"/>
              </a:rPr>
              <a:t>n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10" dirty="0">
                <a:latin typeface="Times New Roman"/>
                <a:cs typeface="Times New Roman"/>
              </a:rPr>
              <a:t>w  </a:t>
            </a:r>
            <a:r>
              <a:rPr sz="4200" spc="165" dirty="0">
                <a:latin typeface="Times New Roman"/>
                <a:cs typeface="Times New Roman"/>
              </a:rPr>
              <a:t>taks	</a:t>
            </a:r>
            <a:r>
              <a:rPr sz="4200" spc="225" dirty="0">
                <a:latin typeface="Times New Roman"/>
                <a:cs typeface="Times New Roman"/>
              </a:rPr>
              <a:t>to	</a:t>
            </a:r>
            <a:r>
              <a:rPr sz="4200" spc="55" dirty="0">
                <a:latin typeface="Times New Roman"/>
                <a:cs typeface="Times New Roman"/>
              </a:rPr>
              <a:t>emerge	</a:t>
            </a:r>
            <a:r>
              <a:rPr sz="4200" spc="50" dirty="0">
                <a:latin typeface="Times New Roman"/>
                <a:cs typeface="Times New Roman"/>
              </a:rPr>
              <a:t>themselves		</a:t>
            </a:r>
            <a:r>
              <a:rPr sz="4200" spc="85" dirty="0">
                <a:latin typeface="Times New Roman"/>
                <a:cs typeface="Times New Roman"/>
              </a:rPr>
              <a:t>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2623184"/>
            <a:ext cx="171449" cy="1714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3899535"/>
            <a:ext cx="171449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5175885"/>
            <a:ext cx="171449" cy="1714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43900" y="0"/>
            <a:ext cx="9944100" cy="10287000"/>
            <a:chOff x="8343900" y="0"/>
            <a:chExt cx="9944100" cy="10287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5416" y="0"/>
              <a:ext cx="7182583" cy="10286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900" y="2251710"/>
              <a:ext cx="6056899" cy="36194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20298" y="559162"/>
            <a:ext cx="7553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sz="4800" b="1" dirty="0">
                <a:solidFill>
                  <a:srgbClr val="000000"/>
                </a:solidFill>
                <a:latin typeface="Trebuchet MS"/>
                <a:cs typeface="Trebuchet MS"/>
              </a:rPr>
              <a:t>WHO	ARE	THE	END	USERS?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1766" y="2332317"/>
            <a:ext cx="3121025" cy="321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5" dirty="0">
                <a:latin typeface="Trebuchet MS"/>
                <a:cs typeface="Trebuchet MS"/>
              </a:rPr>
              <a:t>Employees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99400"/>
              </a:lnSpc>
            </a:pPr>
            <a:r>
              <a:rPr sz="4200" spc="-235" dirty="0">
                <a:latin typeface="Trebuchet MS"/>
                <a:cs typeface="Trebuchet MS"/>
              </a:rPr>
              <a:t>O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105" dirty="0">
                <a:latin typeface="Trebuchet MS"/>
                <a:cs typeface="Trebuchet MS"/>
              </a:rPr>
              <a:t>s  </a:t>
            </a:r>
            <a:r>
              <a:rPr sz="4200" spc="-120" dirty="0">
                <a:latin typeface="Trebuchet MS"/>
                <a:cs typeface="Trebuchet MS"/>
              </a:rPr>
              <a:t>Employers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7427" y="9701465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6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5" y="4333875"/>
            <a:ext cx="142874" cy="142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5" y="3248024"/>
            <a:ext cx="142874" cy="142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5" y="5419725"/>
            <a:ext cx="142874" cy="142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4475" y="8134350"/>
            <a:ext cx="142874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4475" y="6505575"/>
            <a:ext cx="142874" cy="1428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30323" y="804385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7" y="685797"/>
                </a:moveTo>
                <a:lnTo>
                  <a:pt x="0" y="685797"/>
                </a:lnTo>
                <a:lnTo>
                  <a:pt x="0" y="0"/>
                </a:lnTo>
                <a:lnTo>
                  <a:pt x="685797" y="0"/>
                </a:lnTo>
                <a:lnTo>
                  <a:pt x="685797" y="68579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30323" y="8843955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523" y="271397"/>
                </a:moveTo>
                <a:lnTo>
                  <a:pt x="0" y="271397"/>
                </a:lnTo>
                <a:lnTo>
                  <a:pt x="0" y="0"/>
                </a:lnTo>
                <a:lnTo>
                  <a:pt x="271523" y="0"/>
                </a:lnTo>
                <a:lnTo>
                  <a:pt x="271523" y="271397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236" y="2171700"/>
            <a:ext cx="4038599" cy="48767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20298" y="584089"/>
            <a:ext cx="14497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0" dirty="0">
                <a:solidFill>
                  <a:srgbClr val="000000"/>
                </a:solidFill>
                <a:latin typeface="Trebuchet MS"/>
                <a:cs typeface="Trebuchet MS"/>
              </a:rPr>
              <a:t>OUR</a:t>
            </a:r>
            <a:r>
              <a:rPr b="1" spc="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000000"/>
                </a:solidFill>
                <a:latin typeface="Trebuchet MS"/>
                <a:cs typeface="Trebuchet MS"/>
              </a:rPr>
              <a:t>SOLUTION</a:t>
            </a:r>
            <a:r>
              <a:rPr b="1" spc="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1" spc="2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b="1" spc="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1" spc="20" dirty="0">
                <a:solidFill>
                  <a:srgbClr val="000000"/>
                </a:solidFill>
                <a:latin typeface="Trebuchet MS"/>
                <a:cs typeface="Trebuchet MS"/>
              </a:rPr>
              <a:t>ITS</a:t>
            </a:r>
            <a:r>
              <a:rPr b="1" spc="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1" spc="25" dirty="0">
                <a:solidFill>
                  <a:srgbClr val="000000"/>
                </a:solidFill>
                <a:latin typeface="Trebuchet MS"/>
                <a:cs typeface="Trebuchet MS"/>
              </a:rPr>
              <a:t>VALUE</a:t>
            </a:r>
            <a:r>
              <a:rPr b="1" spc="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1" spc="30" dirty="0">
                <a:solidFill>
                  <a:srgbClr val="000000"/>
                </a:solidFill>
                <a:latin typeface="Trebuchet MS"/>
                <a:cs typeface="Trebuchet MS"/>
              </a:rPr>
              <a:t>PROPOSITION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67923" y="2996133"/>
            <a:ext cx="6215380" cy="437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latin typeface="Verdana"/>
                <a:cs typeface="Verdana"/>
              </a:rPr>
              <a:t>F</a:t>
            </a:r>
            <a:r>
              <a:rPr sz="3600" spc="-130" dirty="0">
                <a:latin typeface="Verdana"/>
                <a:cs typeface="Verdana"/>
              </a:rPr>
              <a:t>il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390" dirty="0">
                <a:latin typeface="Verdana"/>
                <a:cs typeface="Verdana"/>
              </a:rPr>
              <a:t>g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280" dirty="0">
                <a:latin typeface="Verdana"/>
                <a:cs typeface="Verdana"/>
              </a:rPr>
              <a:t>ss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390" dirty="0"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637030" algn="l"/>
              </a:tabLst>
            </a:pPr>
            <a:r>
              <a:rPr sz="3600" spc="-450" dirty="0">
                <a:latin typeface="Verdana"/>
                <a:cs typeface="Verdana"/>
              </a:rPr>
              <a:t>C</a:t>
            </a:r>
            <a:r>
              <a:rPr sz="3600" spc="-360" dirty="0">
                <a:latin typeface="Verdana"/>
                <a:cs typeface="Verdana"/>
              </a:rPr>
              <a:t>h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310" dirty="0">
                <a:latin typeface="Verdana"/>
                <a:cs typeface="Verdana"/>
              </a:rPr>
              <a:t>s</a:t>
            </a:r>
            <a:r>
              <a:rPr sz="3600" dirty="0">
                <a:latin typeface="Verdana"/>
                <a:cs typeface="Verdana"/>
              </a:rPr>
              <a:t>	</a:t>
            </a:r>
            <a:r>
              <a:rPr sz="3600" spc="-55" dirty="0">
                <a:latin typeface="Verdana"/>
                <a:cs typeface="Verdana"/>
              </a:rPr>
              <a:t>-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280" dirty="0">
                <a:latin typeface="Verdana"/>
                <a:cs typeface="Verdana"/>
              </a:rPr>
              <a:t>s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30" dirty="0">
                <a:latin typeface="Verdana"/>
                <a:cs typeface="Verdana"/>
              </a:rPr>
              <a:t>li</a:t>
            </a:r>
            <a:r>
              <a:rPr sz="3600" spc="-480" dirty="0">
                <a:latin typeface="Verdana"/>
                <a:cs typeface="Verdana"/>
              </a:rPr>
              <a:t>z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390" dirty="0">
                <a:latin typeface="Verdana"/>
                <a:cs typeface="Verdana"/>
              </a:rPr>
              <a:t>n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360" dirty="0">
                <a:latin typeface="Verdana"/>
                <a:cs typeface="Verdana"/>
              </a:rPr>
              <a:t>p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310" dirty="0"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Verdana"/>
              <a:cs typeface="Verdana"/>
            </a:endParaRPr>
          </a:p>
          <a:p>
            <a:pPr marL="12700" marR="5080">
              <a:lnSpc>
                <a:spcPts val="4280"/>
              </a:lnSpc>
            </a:pPr>
            <a:r>
              <a:rPr sz="3600" spc="-75" dirty="0">
                <a:latin typeface="Verdana"/>
                <a:cs typeface="Verdana"/>
              </a:rPr>
              <a:t>P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05" dirty="0">
                <a:latin typeface="Verdana"/>
                <a:cs typeface="Verdana"/>
              </a:rPr>
              <a:t>t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360" dirty="0">
                <a:latin typeface="Verdana"/>
                <a:cs typeface="Verdana"/>
              </a:rPr>
              <a:t>b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280" dirty="0">
                <a:latin typeface="Verdana"/>
                <a:cs typeface="Verdana"/>
              </a:rPr>
              <a:t>s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790" dirty="0">
                <a:latin typeface="Verdana"/>
                <a:cs typeface="Verdana"/>
              </a:rPr>
              <a:t>mm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440" dirty="0">
                <a:latin typeface="Verdana"/>
                <a:cs typeface="Verdana"/>
              </a:rPr>
              <a:t>y  </a:t>
            </a:r>
            <a:r>
              <a:rPr sz="3600" spc="-290" dirty="0">
                <a:latin typeface="Verdana"/>
                <a:cs typeface="Verdana"/>
              </a:rPr>
              <a:t>Conditional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285" dirty="0">
                <a:latin typeface="Verdana"/>
                <a:cs typeface="Verdana"/>
              </a:rPr>
              <a:t>formatting</a:t>
            </a:r>
            <a:r>
              <a:rPr sz="3600" spc="-550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0" dirty="0">
                <a:latin typeface="Verdana"/>
                <a:cs typeface="Verdana"/>
              </a:rPr>
              <a:t> </a:t>
            </a:r>
            <a:r>
              <a:rPr sz="3600" spc="-265" dirty="0">
                <a:latin typeface="Verdana"/>
                <a:cs typeface="Verdana"/>
              </a:rPr>
              <a:t>identify </a:t>
            </a:r>
            <a:r>
              <a:rPr sz="3600" spc="-1250" dirty="0">
                <a:latin typeface="Verdana"/>
                <a:cs typeface="Verdana"/>
              </a:rPr>
              <a:t> </a:t>
            </a:r>
            <a:r>
              <a:rPr sz="3600" spc="-340" dirty="0">
                <a:latin typeface="Verdana"/>
                <a:cs typeface="Verdana"/>
              </a:rPr>
              <a:t>missing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ts val="4130"/>
              </a:lnSpc>
            </a:pPr>
            <a:r>
              <a:rPr sz="3600" spc="-150" dirty="0">
                <a:latin typeface="Verdana"/>
                <a:cs typeface="Verdana"/>
              </a:rPr>
              <a:t>F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130" dirty="0">
                <a:latin typeface="Verdana"/>
                <a:cs typeface="Verdana"/>
              </a:rPr>
              <a:t>l</a:t>
            </a:r>
            <a:r>
              <a:rPr sz="3600" spc="-455" dirty="0">
                <a:latin typeface="Verdana"/>
                <a:cs typeface="Verdana"/>
              </a:rPr>
              <a:t>a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-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60" dirty="0">
                <a:latin typeface="Verdana"/>
                <a:cs typeface="Verdana"/>
              </a:rPr>
              <a:t>p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0" dirty="0">
                <a:latin typeface="Verdana"/>
                <a:cs typeface="Verdana"/>
              </a:rPr>
              <a:t>f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175" dirty="0">
                <a:latin typeface="Verdana"/>
                <a:cs typeface="Verdana"/>
              </a:rPr>
              <a:t>c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l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17427" y="9701465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7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0298" y="550294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sz="7200" b="1" dirty="0">
                <a:solidFill>
                  <a:srgbClr val="000000"/>
                </a:solidFill>
                <a:latin typeface="Trebuchet MS"/>
                <a:cs typeface="Trebuchet MS"/>
              </a:rPr>
              <a:t>Dataset	Description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99" y="2035175"/>
            <a:ext cx="1607121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0200">
              <a:lnSpc>
                <a:spcPct val="100000"/>
              </a:lnSpc>
              <a:spcBef>
                <a:spcPts val="100"/>
              </a:spcBef>
            </a:pPr>
            <a:r>
              <a:rPr sz="3000" spc="-125" dirty="0">
                <a:latin typeface="Trebuchet MS"/>
                <a:cs typeface="Trebuchet MS"/>
              </a:rPr>
              <a:t>Employee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data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set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215" dirty="0">
                <a:latin typeface="Trebuchet MS"/>
                <a:cs typeface="Trebuchet MS"/>
              </a:rPr>
              <a:t>-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the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employee</a:t>
            </a:r>
            <a:r>
              <a:rPr sz="3000" spc="-29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datas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are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taken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from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the</a:t>
            </a:r>
            <a:r>
              <a:rPr sz="3000" spc="-29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Kaggle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to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analysis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employe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performance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30" dirty="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FF0000"/>
                </a:solidFill>
                <a:latin typeface="Trebuchet MS"/>
                <a:cs typeface="Trebuchet MS"/>
              </a:rPr>
              <a:t>features</a:t>
            </a:r>
            <a:endParaRPr sz="3000">
              <a:latin typeface="Trebuchet MS"/>
              <a:cs typeface="Trebuchet MS"/>
            </a:endParaRPr>
          </a:p>
          <a:p>
            <a:pPr marL="12700" marR="5177155">
              <a:lnSpc>
                <a:spcPct val="100000"/>
              </a:lnSpc>
            </a:pP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ID: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FF0000"/>
                </a:solidFill>
                <a:latin typeface="Trebuchet MS"/>
                <a:cs typeface="Trebuchet MS"/>
              </a:rPr>
              <a:t>Unique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identifier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each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Trebuchet MS"/>
                <a:cs typeface="Trebuchet MS"/>
              </a:rPr>
              <a:t>organization. </a:t>
            </a:r>
            <a:r>
              <a:rPr sz="3000" spc="-8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3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3000" spc="-14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3000" spc="-1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000" spc="12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3000" spc="-9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3000" spc="-229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3000" spc="-15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-47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1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000" spc="-35" dirty="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sz="3000" spc="-18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3000" spc="-14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3000" spc="-1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000" spc="12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3000" spc="-9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3000" spc="-229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3000" spc="-18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3000" spc="-13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000" spc="-35" dirty="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sz="3000" spc="-18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-229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3000" spc="-16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3000" spc="-8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3000" spc="-17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3000" spc="-155" dirty="0">
                <a:solidFill>
                  <a:srgbClr val="FF0000"/>
                </a:solidFill>
                <a:latin typeface="Trebuchet MS"/>
                <a:cs typeface="Trebuchet MS"/>
              </a:rPr>
              <a:t>ee</a:t>
            </a:r>
            <a:r>
              <a:rPr sz="3000" spc="-53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200" dirty="0">
                <a:solidFill>
                  <a:srgbClr val="FF0000"/>
                </a:solidFill>
                <a:latin typeface="Trebuchet MS"/>
                <a:cs typeface="Trebuchet MS"/>
              </a:rPr>
              <a:t>Title: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FF0000"/>
                </a:solidFill>
                <a:latin typeface="Trebuchet MS"/>
                <a:cs typeface="Trebuchet MS"/>
              </a:rPr>
              <a:t>job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title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FF0000"/>
                </a:solidFill>
                <a:latin typeface="Trebuchet MS"/>
                <a:cs typeface="Trebuchet MS"/>
              </a:rPr>
              <a:t>position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within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FF0000"/>
                </a:solidFill>
                <a:latin typeface="Trebuchet MS"/>
                <a:cs typeface="Trebuchet MS"/>
              </a:rPr>
              <a:t>organization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53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40" dirty="0">
                <a:solidFill>
                  <a:srgbClr val="FF0000"/>
                </a:solidFill>
                <a:latin typeface="Trebuchet MS"/>
                <a:cs typeface="Trebuchet MS"/>
              </a:rPr>
              <a:t>.Business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Unit: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FF0000"/>
                </a:solidFill>
                <a:latin typeface="Trebuchet MS"/>
                <a:cs typeface="Trebuchet MS"/>
              </a:rPr>
              <a:t>specific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Trebuchet MS"/>
                <a:cs typeface="Trebuchet MS"/>
              </a:rPr>
              <a:t>business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0000"/>
                </a:solidFill>
                <a:latin typeface="Trebuchet MS"/>
                <a:cs typeface="Trebuchet MS"/>
              </a:rPr>
              <a:t>unit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3000" spc="-2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department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which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belongs.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Status: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55" dirty="0">
                <a:solidFill>
                  <a:srgbClr val="FF0000"/>
                </a:solidFill>
                <a:latin typeface="Trebuchet MS"/>
                <a:cs typeface="Trebuchet MS"/>
              </a:rPr>
              <a:t>current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Trebuchet MS"/>
                <a:cs typeface="Trebuchet MS"/>
              </a:rPr>
              <a:t>status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(e.g., </a:t>
            </a:r>
            <a:r>
              <a:rPr sz="3000" spc="-170" dirty="0">
                <a:solidFill>
                  <a:srgbClr val="FF0000"/>
                </a:solidFill>
                <a:latin typeface="Trebuchet MS"/>
                <a:cs typeface="Trebuchet MS"/>
              </a:rPr>
              <a:t>Active,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85" dirty="0">
                <a:solidFill>
                  <a:srgbClr val="FF0000"/>
                </a:solidFill>
                <a:latin typeface="Trebuchet MS"/>
                <a:cs typeface="Trebuchet MS"/>
              </a:rPr>
              <a:t>Leave,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0000"/>
                </a:solidFill>
                <a:latin typeface="Trebuchet MS"/>
                <a:cs typeface="Trebuchet MS"/>
              </a:rPr>
              <a:t>Terminated). </a:t>
            </a:r>
            <a:r>
              <a:rPr sz="3000" spc="-8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25" dirty="0">
                <a:solidFill>
                  <a:srgbClr val="FF0000"/>
                </a:solidFill>
                <a:latin typeface="Trebuchet MS"/>
                <a:cs typeface="Trebuchet MS"/>
              </a:rPr>
              <a:t>Type: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type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5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(e.g., </a:t>
            </a:r>
            <a:r>
              <a:rPr sz="3000" spc="-120" dirty="0">
                <a:solidFill>
                  <a:srgbClr val="FF0000"/>
                </a:solidFill>
                <a:latin typeface="Trebuchet MS"/>
                <a:cs typeface="Trebuchet MS"/>
              </a:rPr>
              <a:t>Full-time,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Part-time,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Trebuchet MS"/>
                <a:cs typeface="Trebuchet MS"/>
              </a:rPr>
              <a:t>Contract).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449" y="4271898"/>
                </a:moveTo>
                <a:lnTo>
                  <a:pt x="0" y="4271898"/>
                </a:lnTo>
                <a:lnTo>
                  <a:pt x="0" y="0"/>
                </a:lnTo>
                <a:lnTo>
                  <a:pt x="671449" y="4271898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2" y="5072062"/>
            <a:ext cx="3705224" cy="5133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7914" y="3825420"/>
            <a:ext cx="123824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6012" y="9708285"/>
            <a:ext cx="260731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2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spc="3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0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3127" y="9701465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0298" y="576973"/>
            <a:ext cx="11389995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35" dirty="0">
                <a:latin typeface="Trebuchet MS"/>
                <a:cs typeface="Trebuchet MS"/>
              </a:rPr>
              <a:t>THE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40" dirty="0">
                <a:latin typeface="Trebuchet MS"/>
                <a:cs typeface="Trebuchet MS"/>
              </a:rPr>
              <a:t>"WOW"</a:t>
            </a:r>
            <a:r>
              <a:rPr sz="6350" b="1" spc="50" dirty="0">
                <a:latin typeface="Trebuchet MS"/>
                <a:cs typeface="Trebuchet MS"/>
              </a:rPr>
              <a:t> </a:t>
            </a:r>
            <a:r>
              <a:rPr sz="6350" b="1" spc="25" dirty="0">
                <a:latin typeface="Trebuchet MS"/>
                <a:cs typeface="Trebuchet MS"/>
              </a:rPr>
              <a:t>IN</a:t>
            </a:r>
            <a:r>
              <a:rPr sz="6350" b="1" spc="50" dirty="0">
                <a:latin typeface="Trebuchet MS"/>
                <a:cs typeface="Trebuchet MS"/>
              </a:rPr>
              <a:t> </a:t>
            </a:r>
            <a:r>
              <a:rPr sz="6350" b="1" spc="35" dirty="0">
                <a:latin typeface="Trebuchet MS"/>
                <a:cs typeface="Trebuchet MS"/>
              </a:rPr>
              <a:t>OUR</a:t>
            </a:r>
            <a:r>
              <a:rPr sz="6350" b="1" spc="50" dirty="0">
                <a:latin typeface="Trebuchet MS"/>
                <a:cs typeface="Trebuchet MS"/>
              </a:rPr>
              <a:t> </a:t>
            </a:r>
            <a:r>
              <a:rPr sz="6350" b="1" spc="40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606" y="3518208"/>
            <a:ext cx="12000230" cy="1922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sz="4200" spc="180" dirty="0">
                <a:solidFill>
                  <a:srgbClr val="0D0D0D"/>
                </a:solidFill>
                <a:latin typeface="Times New Roman"/>
                <a:cs typeface="Times New Roman"/>
              </a:rPr>
              <a:t>=IFS(Z30&gt;=5,"VERY 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GH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Z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3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0&gt;</a:t>
            </a:r>
            <a:r>
              <a:rPr sz="4200" spc="430" dirty="0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4"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GH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Z</a:t>
            </a: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30&gt;</a:t>
            </a:r>
            <a:r>
              <a:rPr sz="4200" spc="430" dirty="0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3"</a:t>
            </a:r>
            <a:r>
              <a:rPr sz="4200" spc="325" dirty="0">
                <a:solidFill>
                  <a:srgbClr val="0D0D0D"/>
                </a:solidFill>
                <a:latin typeface="Times New Roman"/>
                <a:cs typeface="Times New Roman"/>
              </a:rPr>
              <a:t>ME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434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 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LOW"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531</Words>
  <Application>Microsoft Office PowerPoint</Application>
  <PresentationFormat>Custom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Times New Roman</vt:lpstr>
      <vt:lpstr>Trebuchet MS</vt:lpstr>
      <vt:lpstr>Verdana</vt:lpstr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MODELLING</vt:lpstr>
      <vt:lpstr>Pivot table</vt:lpstr>
      <vt:lpstr>RESULT S 70.0</vt:lpstr>
      <vt:lpstr>Pie chart for high level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f9046295-692f-4c14-a802-ac87b0cae185.pptx_20240830_134844_0000.pdf</dc:title>
  <dc:creator>Sowmiya Sowmi</dc:creator>
  <cp:keywords>DAGQQqcQdJg,BAGQQs_SVpY</cp:keywords>
  <cp:lastModifiedBy>HP</cp:lastModifiedBy>
  <cp:revision>1</cp:revision>
  <dcterms:created xsi:type="dcterms:W3CDTF">2024-09-10T06:01:05Z</dcterms:created>
  <dcterms:modified xsi:type="dcterms:W3CDTF">2024-09-10T06:53:09Z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2024-09-09T00:00:00Z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2024-09-10T00:00:00Z</vt:filetime>
  </property>
</Properties>
</file>