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9" r:id="rId3"/>
    <p:sldId id="290" r:id="rId4"/>
    <p:sldId id="291" r:id="rId5"/>
    <p:sldId id="294" r:id="rId6"/>
    <p:sldId id="297" r:id="rId7"/>
    <p:sldId id="308" r:id="rId8"/>
    <p:sldId id="310" r:id="rId9"/>
    <p:sldId id="311" r:id="rId10"/>
    <p:sldId id="314" r:id="rId11"/>
    <p:sldId id="316" r:id="rId12"/>
    <p:sldId id="313" r:id="rId13"/>
    <p:sldId id="3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Count</a:t>
            </a:r>
            <a:r>
              <a:rPr lang="en-IN" b="1" baseline="0"/>
              <a:t> of FirstName</a:t>
            </a:r>
            <a:endParaRPr lang="en-IN" b="1"/>
          </a:p>
        </c:rich>
      </c:tx>
      <c:layout>
        <c:manualLayout>
          <c:xMode val="edge"/>
          <c:yMode val="edge"/>
          <c:x val="3.0564227641455641E-2"/>
          <c:y val="3.21333065287426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high</c:v>
          </c:tx>
          <c:spPr>
            <a:ln w="28575" cap="rnd">
              <a:solidFill>
                <a:schemeClr val="accent1"/>
              </a:solidFill>
              <a:round/>
            </a:ln>
            <a:effectLst/>
          </c:spPr>
          <c:marker>
            <c:symbol val="none"/>
          </c:marker>
          <c:cat>
            <c:strRef>
              <c:f>Sheet1!$A$4:$A$13</c:f>
              <c:strCache>
                <c:ptCount val="10"/>
                <c:pt idx="0">
                  <c:v>BPC</c:v>
                </c:pt>
                <c:pt idx="1">
                  <c:v>CCDR</c:v>
                </c:pt>
                <c:pt idx="2">
                  <c:v>EW</c:v>
                </c:pt>
                <c:pt idx="3">
                  <c:v>MSC</c:v>
                </c:pt>
                <c:pt idx="4">
                  <c:v>NEL</c:v>
                </c:pt>
                <c:pt idx="5">
                  <c:v>PL</c:v>
                </c:pt>
                <c:pt idx="6">
                  <c:v>PYZ</c:v>
                </c:pt>
                <c:pt idx="7">
                  <c:v>SVG</c:v>
                </c:pt>
                <c:pt idx="8">
                  <c:v>TNS</c:v>
                </c:pt>
                <c:pt idx="9">
                  <c:v>WBL</c:v>
                </c:pt>
              </c:strCache>
            </c:strRef>
          </c:cat>
          <c:val>
            <c:numRef>
              <c:f>[1]Sheet4!$I$6:$I$15</c:f>
              <c:numCache>
                <c:formatCode>General</c:formatCode>
                <c:ptCount val="10"/>
                <c:pt idx="0">
                  <c:v>2</c:v>
                </c:pt>
                <c:pt idx="1">
                  <c:v>4</c:v>
                </c:pt>
                <c:pt idx="2">
                  <c:v>6</c:v>
                </c:pt>
                <c:pt idx="3">
                  <c:v>2</c:v>
                </c:pt>
                <c:pt idx="4">
                  <c:v>4</c:v>
                </c:pt>
                <c:pt idx="5">
                  <c:v>4</c:v>
                </c:pt>
                <c:pt idx="6">
                  <c:v>2</c:v>
                </c:pt>
                <c:pt idx="7">
                  <c:v>1</c:v>
                </c:pt>
                <c:pt idx="8">
                  <c:v>5</c:v>
                </c:pt>
                <c:pt idx="9">
                  <c:v>3</c:v>
                </c:pt>
              </c:numCache>
            </c:numRef>
          </c:val>
          <c:smooth val="0"/>
          <c:extLst>
            <c:ext xmlns:c16="http://schemas.microsoft.com/office/drawing/2014/chart" uri="{C3380CC4-5D6E-409C-BE32-E72D297353CC}">
              <c16:uniqueId val="{00000000-2E19-4C38-8891-842D39A6EFF1}"/>
            </c:ext>
          </c:extLst>
        </c:ser>
        <c:ser>
          <c:idx val="1"/>
          <c:order val="1"/>
          <c:tx>
            <c:v>low</c:v>
          </c:tx>
          <c:spPr>
            <a:ln w="28575" cap="rnd">
              <a:solidFill>
                <a:schemeClr val="accent2"/>
              </a:solidFill>
              <a:round/>
            </a:ln>
            <a:effectLst/>
          </c:spPr>
          <c:marker>
            <c:symbol val="none"/>
          </c:marker>
          <c:cat>
            <c:strRef>
              <c:f>Sheet1!$A$4:$A$13</c:f>
              <c:strCache>
                <c:ptCount val="10"/>
                <c:pt idx="0">
                  <c:v>BPC</c:v>
                </c:pt>
                <c:pt idx="1">
                  <c:v>CCDR</c:v>
                </c:pt>
                <c:pt idx="2">
                  <c:v>EW</c:v>
                </c:pt>
                <c:pt idx="3">
                  <c:v>MSC</c:v>
                </c:pt>
                <c:pt idx="4">
                  <c:v>NEL</c:v>
                </c:pt>
                <c:pt idx="5">
                  <c:v>PL</c:v>
                </c:pt>
                <c:pt idx="6">
                  <c:v>PYZ</c:v>
                </c:pt>
                <c:pt idx="7">
                  <c:v>SVG</c:v>
                </c:pt>
                <c:pt idx="8">
                  <c:v>TNS</c:v>
                </c:pt>
                <c:pt idx="9">
                  <c:v>WBL</c:v>
                </c:pt>
              </c:strCache>
            </c:strRef>
          </c:cat>
          <c:val>
            <c:numRef>
              <c:f>[1]Sheet4!$J$6:$J$15</c:f>
              <c:numCache>
                <c:formatCode>General</c:formatCode>
                <c:ptCount val="10"/>
                <c:pt idx="0">
                  <c:v>1</c:v>
                </c:pt>
                <c:pt idx="1">
                  <c:v>11</c:v>
                </c:pt>
                <c:pt idx="2">
                  <c:v>4</c:v>
                </c:pt>
                <c:pt idx="3">
                  <c:v>7</c:v>
                </c:pt>
                <c:pt idx="4">
                  <c:v>9</c:v>
                </c:pt>
                <c:pt idx="5">
                  <c:v>8</c:v>
                </c:pt>
                <c:pt idx="6">
                  <c:v>12</c:v>
                </c:pt>
                <c:pt idx="7">
                  <c:v>6</c:v>
                </c:pt>
                <c:pt idx="8">
                  <c:v>7</c:v>
                </c:pt>
                <c:pt idx="9">
                  <c:v>6</c:v>
                </c:pt>
              </c:numCache>
            </c:numRef>
          </c:val>
          <c:smooth val="0"/>
          <c:extLst>
            <c:ext xmlns:c16="http://schemas.microsoft.com/office/drawing/2014/chart" uri="{C3380CC4-5D6E-409C-BE32-E72D297353CC}">
              <c16:uniqueId val="{00000001-2E19-4C38-8891-842D39A6EFF1}"/>
            </c:ext>
          </c:extLst>
        </c:ser>
        <c:ser>
          <c:idx val="2"/>
          <c:order val="2"/>
          <c:tx>
            <c:v>med</c:v>
          </c:tx>
          <c:spPr>
            <a:ln w="28575" cap="rnd">
              <a:solidFill>
                <a:schemeClr val="accent3"/>
              </a:solidFill>
              <a:round/>
            </a:ln>
            <a:effectLst/>
          </c:spPr>
          <c:marker>
            <c:symbol val="none"/>
          </c:marker>
          <c:cat>
            <c:strRef>
              <c:f>Sheet1!$A$4:$A$13</c:f>
              <c:strCache>
                <c:ptCount val="10"/>
                <c:pt idx="0">
                  <c:v>BPC</c:v>
                </c:pt>
                <c:pt idx="1">
                  <c:v>CCDR</c:v>
                </c:pt>
                <c:pt idx="2">
                  <c:v>EW</c:v>
                </c:pt>
                <c:pt idx="3">
                  <c:v>MSC</c:v>
                </c:pt>
                <c:pt idx="4">
                  <c:v>NEL</c:v>
                </c:pt>
                <c:pt idx="5">
                  <c:v>PL</c:v>
                </c:pt>
                <c:pt idx="6">
                  <c:v>PYZ</c:v>
                </c:pt>
                <c:pt idx="7">
                  <c:v>SVG</c:v>
                </c:pt>
                <c:pt idx="8">
                  <c:v>TNS</c:v>
                </c:pt>
                <c:pt idx="9">
                  <c:v>WBL</c:v>
                </c:pt>
              </c:strCache>
            </c:strRef>
          </c:cat>
          <c:val>
            <c:numRef>
              <c:f>[1]Sheet4!$K$6:$K$15</c:f>
              <c:numCache>
                <c:formatCode>General</c:formatCode>
                <c:ptCount val="10"/>
                <c:pt idx="0">
                  <c:v>6</c:v>
                </c:pt>
                <c:pt idx="1">
                  <c:v>9</c:v>
                </c:pt>
                <c:pt idx="2">
                  <c:v>11</c:v>
                </c:pt>
                <c:pt idx="3">
                  <c:v>10</c:v>
                </c:pt>
                <c:pt idx="4">
                  <c:v>6</c:v>
                </c:pt>
                <c:pt idx="5">
                  <c:v>8</c:v>
                </c:pt>
                <c:pt idx="6">
                  <c:v>8</c:v>
                </c:pt>
                <c:pt idx="7">
                  <c:v>7</c:v>
                </c:pt>
                <c:pt idx="8">
                  <c:v>9</c:v>
                </c:pt>
                <c:pt idx="9">
                  <c:v>11</c:v>
                </c:pt>
              </c:numCache>
            </c:numRef>
          </c:val>
          <c:smooth val="0"/>
          <c:extLst>
            <c:ext xmlns:c16="http://schemas.microsoft.com/office/drawing/2014/chart" uri="{C3380CC4-5D6E-409C-BE32-E72D297353CC}">
              <c16:uniqueId val="{00000002-2E19-4C38-8891-842D39A6EFF1}"/>
            </c:ext>
          </c:extLst>
        </c:ser>
        <c:ser>
          <c:idx val="3"/>
          <c:order val="3"/>
          <c:tx>
            <c:v>very high</c:v>
          </c:tx>
          <c:spPr>
            <a:ln w="28575" cap="rnd">
              <a:solidFill>
                <a:schemeClr val="accent4"/>
              </a:solidFill>
              <a:round/>
            </a:ln>
            <a:effectLst/>
          </c:spPr>
          <c:marker>
            <c:symbol val="none"/>
          </c:marker>
          <c:cat>
            <c:strRef>
              <c:f>Sheet1!$A$4:$A$13</c:f>
              <c:strCache>
                <c:ptCount val="10"/>
                <c:pt idx="0">
                  <c:v>BPC</c:v>
                </c:pt>
                <c:pt idx="1">
                  <c:v>CCDR</c:v>
                </c:pt>
                <c:pt idx="2">
                  <c:v>EW</c:v>
                </c:pt>
                <c:pt idx="3">
                  <c:v>MSC</c:v>
                </c:pt>
                <c:pt idx="4">
                  <c:v>NEL</c:v>
                </c:pt>
                <c:pt idx="5">
                  <c:v>PL</c:v>
                </c:pt>
                <c:pt idx="6">
                  <c:v>PYZ</c:v>
                </c:pt>
                <c:pt idx="7">
                  <c:v>SVG</c:v>
                </c:pt>
                <c:pt idx="8">
                  <c:v>TNS</c:v>
                </c:pt>
                <c:pt idx="9">
                  <c:v>WBL</c:v>
                </c:pt>
              </c:strCache>
            </c:strRef>
          </c:cat>
          <c:val>
            <c:numRef>
              <c:f>[1]Sheet4!$L$6:$L$15</c:f>
              <c:numCache>
                <c:formatCode>General</c:formatCode>
                <c:ptCount val="10"/>
                <c:pt idx="0">
                  <c:v>1</c:v>
                </c:pt>
                <c:pt idx="1">
                  <c:v>2</c:v>
                </c:pt>
                <c:pt idx="2">
                  <c:v>2</c:v>
                </c:pt>
                <c:pt idx="3">
                  <c:v>3</c:v>
                </c:pt>
                <c:pt idx="4">
                  <c:v>3</c:v>
                </c:pt>
                <c:pt idx="5">
                  <c:v>3</c:v>
                </c:pt>
                <c:pt idx="6">
                  <c:v>3</c:v>
                </c:pt>
                <c:pt idx="7">
                  <c:v>4</c:v>
                </c:pt>
                <c:pt idx="8">
                  <c:v>2</c:v>
                </c:pt>
                <c:pt idx="9">
                  <c:v>1</c:v>
                </c:pt>
              </c:numCache>
            </c:numRef>
          </c:val>
          <c:smooth val="0"/>
          <c:extLst>
            <c:ext xmlns:c16="http://schemas.microsoft.com/office/drawing/2014/chart" uri="{C3380CC4-5D6E-409C-BE32-E72D297353CC}">
              <c16:uniqueId val="{00000003-2E19-4C38-8891-842D39A6EFF1}"/>
            </c:ext>
          </c:extLst>
        </c:ser>
        <c:dLbls>
          <c:showLegendKey val="0"/>
          <c:showVal val="0"/>
          <c:showCatName val="0"/>
          <c:showSerName val="0"/>
          <c:showPercent val="0"/>
          <c:showBubbleSize val="0"/>
        </c:dLbls>
        <c:smooth val="0"/>
        <c:axId val="1240875040"/>
        <c:axId val="1240875456"/>
      </c:lineChart>
      <c:catAx>
        <c:axId val="1240875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a:t>Business Unit</a:t>
                </a:r>
              </a:p>
            </c:rich>
          </c:tx>
          <c:layout>
            <c:manualLayout>
              <c:xMode val="edge"/>
              <c:yMode val="edge"/>
              <c:x val="3.9711316706147415E-2"/>
              <c:y val="0.933834600647634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0875456"/>
        <c:crosses val="autoZero"/>
        <c:auto val="1"/>
        <c:lblAlgn val="ctr"/>
        <c:lblOffset val="100"/>
        <c:noMultiLvlLbl val="0"/>
      </c:catAx>
      <c:valAx>
        <c:axId val="1240875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087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F665CD-24FA-4614-8F94-5FD67EA0AF5C}"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137DAE68-64A0-45F2-A8A1-289B93B5F105}">
      <dgm:prSet custT="1"/>
      <dgm:spPr/>
      <dgm:t>
        <a:bodyPr/>
        <a:lstStyle/>
        <a:p>
          <a:pPr algn="ctr"/>
          <a:r>
            <a:rPr lang="en-US" sz="3600" dirty="0"/>
            <a:t>EMPLOYEE PERFORMANCE ANALYSIS USING EXCEL</a:t>
          </a:r>
        </a:p>
      </dgm:t>
    </dgm:pt>
    <dgm:pt modelId="{B187D8E8-73CC-47C4-A93F-A5CF43F2DC80}" type="parTrans" cxnId="{2E23466A-55FA-4649-987C-9171D1647EAA}">
      <dgm:prSet/>
      <dgm:spPr/>
      <dgm:t>
        <a:bodyPr/>
        <a:lstStyle/>
        <a:p>
          <a:endParaRPr lang="en-US"/>
        </a:p>
      </dgm:t>
    </dgm:pt>
    <dgm:pt modelId="{EADAA398-B415-4C88-84DB-86D1FB8F3D71}" type="sibTrans" cxnId="{2E23466A-55FA-4649-987C-9171D1647EAA}">
      <dgm:prSet phldrT="1" phldr="0"/>
      <dgm:spPr/>
      <dgm:t>
        <a:bodyPr/>
        <a:lstStyle/>
        <a:p>
          <a:endParaRPr lang="en-US"/>
        </a:p>
      </dgm:t>
    </dgm:pt>
    <dgm:pt modelId="{7EE128D9-B5E9-422C-BBD8-7CC89ECC9B39}" type="pres">
      <dgm:prSet presAssocID="{3EF665CD-24FA-4614-8F94-5FD67EA0AF5C}" presName="Name0" presStyleCnt="0">
        <dgm:presLayoutVars>
          <dgm:animLvl val="lvl"/>
          <dgm:resizeHandles val="exact"/>
        </dgm:presLayoutVars>
      </dgm:prSet>
      <dgm:spPr/>
    </dgm:pt>
    <dgm:pt modelId="{EBB10535-EC22-4F81-B306-B089ECC19026}" type="pres">
      <dgm:prSet presAssocID="{137DAE68-64A0-45F2-A8A1-289B93B5F105}" presName="compositeNode" presStyleCnt="0">
        <dgm:presLayoutVars>
          <dgm:bulletEnabled val="1"/>
        </dgm:presLayoutVars>
      </dgm:prSet>
      <dgm:spPr/>
    </dgm:pt>
    <dgm:pt modelId="{76A6CA75-88D6-485D-BE70-7DD6692E04CC}" type="pres">
      <dgm:prSet presAssocID="{137DAE68-64A0-45F2-A8A1-289B93B5F105}" presName="bgRect" presStyleLbl="bgAccFollowNode1" presStyleIdx="0" presStyleCnt="1" custLinFactNeighborX="-435" custLinFactNeighborY="-369"/>
      <dgm:spPr/>
    </dgm:pt>
    <dgm:pt modelId="{06FD5F73-756F-49D1-B2CD-C9E6C07E94FD}" type="pres">
      <dgm:prSet presAssocID="{EADAA398-B415-4C88-84DB-86D1FB8F3D71}" presName="sibTransNodeCircle" presStyleLbl="alignNode1" presStyleIdx="0" presStyleCnt="2" custLinFactX="-162463" custLinFactNeighborX="-200000" custLinFactNeighborY="-19294">
        <dgm:presLayoutVars>
          <dgm:chMax val="0"/>
          <dgm:bulletEnabled/>
        </dgm:presLayoutVars>
      </dgm:prSet>
      <dgm:spPr/>
    </dgm:pt>
    <dgm:pt modelId="{93917396-E508-47F4-AA36-EBBA56F306E6}" type="pres">
      <dgm:prSet presAssocID="{137DAE68-64A0-45F2-A8A1-289B93B5F105}" presName="bottomLine" presStyleLbl="alignNode1" presStyleIdx="1" presStyleCnt="2">
        <dgm:presLayoutVars/>
      </dgm:prSet>
      <dgm:spPr/>
    </dgm:pt>
    <dgm:pt modelId="{FB2E5088-763E-4A27-8D14-182E0B697B2B}" type="pres">
      <dgm:prSet presAssocID="{137DAE68-64A0-45F2-A8A1-289B93B5F105}" presName="nodeText" presStyleLbl="bgAccFollowNode1" presStyleIdx="0" presStyleCnt="1">
        <dgm:presLayoutVars>
          <dgm:bulletEnabled val="1"/>
        </dgm:presLayoutVars>
      </dgm:prSet>
      <dgm:spPr/>
    </dgm:pt>
  </dgm:ptLst>
  <dgm:cxnLst>
    <dgm:cxn modelId="{8071CA21-1A24-4109-B341-6864C2F8AB72}" type="presOf" srcId="{EADAA398-B415-4C88-84DB-86D1FB8F3D71}" destId="{06FD5F73-756F-49D1-B2CD-C9E6C07E94FD}" srcOrd="0" destOrd="0" presId="urn:microsoft.com/office/officeart/2016/7/layout/BasicLinearProcessNumbered"/>
    <dgm:cxn modelId="{2E23466A-55FA-4649-987C-9171D1647EAA}" srcId="{3EF665CD-24FA-4614-8F94-5FD67EA0AF5C}" destId="{137DAE68-64A0-45F2-A8A1-289B93B5F105}" srcOrd="0" destOrd="0" parTransId="{B187D8E8-73CC-47C4-A93F-A5CF43F2DC80}" sibTransId="{EADAA398-B415-4C88-84DB-86D1FB8F3D71}"/>
    <dgm:cxn modelId="{B8E57E7D-9AF3-44D1-B9B6-4750B82EAD13}" type="presOf" srcId="{137DAE68-64A0-45F2-A8A1-289B93B5F105}" destId="{FB2E5088-763E-4A27-8D14-182E0B697B2B}" srcOrd="1" destOrd="0" presId="urn:microsoft.com/office/officeart/2016/7/layout/BasicLinearProcessNumbered"/>
    <dgm:cxn modelId="{1EB22EA1-D4FA-4898-B13A-678F80410019}" type="presOf" srcId="{3EF665CD-24FA-4614-8F94-5FD67EA0AF5C}" destId="{7EE128D9-B5E9-422C-BBD8-7CC89ECC9B39}" srcOrd="0" destOrd="0" presId="urn:microsoft.com/office/officeart/2016/7/layout/BasicLinearProcessNumbered"/>
    <dgm:cxn modelId="{EABBE3A3-ED3B-42B8-9A8D-4089574CCE3C}" type="presOf" srcId="{137DAE68-64A0-45F2-A8A1-289B93B5F105}" destId="{76A6CA75-88D6-485D-BE70-7DD6692E04CC}" srcOrd="0" destOrd="0" presId="urn:microsoft.com/office/officeart/2016/7/layout/BasicLinearProcessNumbered"/>
    <dgm:cxn modelId="{B3517A0B-981A-48DA-AEDE-0D988F764071}" type="presParOf" srcId="{7EE128D9-B5E9-422C-BBD8-7CC89ECC9B39}" destId="{EBB10535-EC22-4F81-B306-B089ECC19026}" srcOrd="0" destOrd="0" presId="urn:microsoft.com/office/officeart/2016/7/layout/BasicLinearProcessNumbered"/>
    <dgm:cxn modelId="{056EA8DA-D011-4066-9B52-B9512BD56B2D}" type="presParOf" srcId="{EBB10535-EC22-4F81-B306-B089ECC19026}" destId="{76A6CA75-88D6-485D-BE70-7DD6692E04CC}" srcOrd="0" destOrd="0" presId="urn:microsoft.com/office/officeart/2016/7/layout/BasicLinearProcessNumbered"/>
    <dgm:cxn modelId="{343BF807-2BC1-406D-BDE2-572E195F0731}" type="presParOf" srcId="{EBB10535-EC22-4F81-B306-B089ECC19026}" destId="{06FD5F73-756F-49D1-B2CD-C9E6C07E94FD}" srcOrd="1" destOrd="0" presId="urn:microsoft.com/office/officeart/2016/7/layout/BasicLinearProcessNumbered"/>
    <dgm:cxn modelId="{9E5038E2-4375-46E9-8C88-404DECD85950}" type="presParOf" srcId="{EBB10535-EC22-4F81-B306-B089ECC19026}" destId="{93917396-E508-47F4-AA36-EBBA56F306E6}" srcOrd="2" destOrd="0" presId="urn:microsoft.com/office/officeart/2016/7/layout/BasicLinearProcessNumbered"/>
    <dgm:cxn modelId="{FB751BB7-1D8F-4F9A-B406-ABA275F049EC}" type="presParOf" srcId="{EBB10535-EC22-4F81-B306-B089ECC19026}" destId="{FB2E5088-763E-4A27-8D14-182E0B697B2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6CA75-88D6-485D-BE70-7DD6692E04CC}">
      <dsp:nvSpPr>
        <dsp:cNvPr id="0" name=""/>
        <dsp:cNvSpPr/>
      </dsp:nvSpPr>
      <dsp:spPr>
        <a:xfrm>
          <a:off x="0" y="0"/>
          <a:ext cx="10335350" cy="40664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5784" tIns="330200" rIns="805784" bIns="330200" numCol="1" spcCol="1270" anchor="t" anchorCtr="0">
          <a:noAutofit/>
        </a:bodyPr>
        <a:lstStyle/>
        <a:p>
          <a:pPr marL="0" lvl="0" indent="0" algn="ctr" defTabSz="1600200">
            <a:lnSpc>
              <a:spcPct val="90000"/>
            </a:lnSpc>
            <a:spcBef>
              <a:spcPct val="0"/>
            </a:spcBef>
            <a:spcAft>
              <a:spcPct val="35000"/>
            </a:spcAft>
            <a:buNone/>
          </a:pPr>
          <a:r>
            <a:rPr lang="en-US" sz="3600" kern="1200" dirty="0"/>
            <a:t>EMPLOYEE PERFORMANCE ANALYSIS USING EXCEL</a:t>
          </a:r>
        </a:p>
      </dsp:txBody>
      <dsp:txXfrm>
        <a:off x="0" y="1545243"/>
        <a:ext cx="10335350" cy="2439858"/>
      </dsp:txXfrm>
    </dsp:sp>
    <dsp:sp modelId="{06FD5F73-756F-49D1-B2CD-C9E6C07E94FD}">
      <dsp:nvSpPr>
        <dsp:cNvPr id="0" name=""/>
        <dsp:cNvSpPr/>
      </dsp:nvSpPr>
      <dsp:spPr>
        <a:xfrm>
          <a:off x="135918" y="171269"/>
          <a:ext cx="1219929" cy="121992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10" tIns="12700" rIns="95110" bIns="1270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314572" y="349923"/>
        <a:ext cx="862621" cy="862621"/>
      </dsp:txXfrm>
    </dsp:sp>
    <dsp:sp modelId="{93917396-E508-47F4-AA36-EBBA56F306E6}">
      <dsp:nvSpPr>
        <dsp:cNvPr id="0" name=""/>
        <dsp:cNvSpPr/>
      </dsp:nvSpPr>
      <dsp:spPr>
        <a:xfrm>
          <a:off x="0" y="4066359"/>
          <a:ext cx="1033535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9/30/2024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76620655"/>
      </p:ext>
    </p:extLst>
  </p:cSld>
  <p:clrMapOvr>
    <a:masterClrMapping/>
  </p:clrMapOvr>
  <p:extLst>
    <p:ext uri="{DCECCB84-F9BA-43D5-87BE-67443E8EF086}">
      <p15:sldGuideLst xmlns:p15="http://schemas.microsoft.com/office/powerpoint/2012/main">
        <p15:guide id="7" orient="horz" pos="2160">
          <p15:clr>
            <a:srgbClr val="FBAE40"/>
          </p15:clr>
        </p15:guide>
        <p15:guide id="8"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9/30/2024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1970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9/30/2024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6171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9/30/2024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4835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9/30/2024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5280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9/30/2024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3044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9/30/2024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1132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9/30/2024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405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9/30/2024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0780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9/30/2024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7032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9/30/2024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1616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9/30/2024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845226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2160">
          <p15:clr>
            <a:srgbClr val="F26B43"/>
          </p15:clr>
        </p15:guide>
        <p15:guide id="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187F7A-920C-B377-65E8-1CF4CBCE3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80BE064-0595-5A3B-6E73-94FF708CD00A}"/>
              </a:ext>
            </a:extLst>
          </p:cNvPr>
          <p:cNvPicPr>
            <a:picLocks noChangeAspect="1"/>
          </p:cNvPicPr>
          <p:nvPr/>
        </p:nvPicPr>
        <p:blipFill>
          <a:blip r:embed="rId2"/>
          <a:srcRect t="26699" r="-2" b="13510"/>
          <a:stretch/>
        </p:blipFill>
        <p:spPr>
          <a:xfrm>
            <a:off x="0" y="235822"/>
            <a:ext cx="12192000" cy="4672561"/>
          </a:xfrm>
          <a:prstGeom prst="rect">
            <a:avLst/>
          </a:prstGeom>
        </p:spPr>
      </p:pic>
      <p:sp>
        <p:nvSpPr>
          <p:cNvPr id="2" name="Title"/>
          <p:cNvSpPr>
            <a:spLocks noGrp="1"/>
          </p:cNvSpPr>
          <p:nvPr>
            <p:ph type="ctrTitle"/>
          </p:nvPr>
        </p:nvSpPr>
        <p:spPr>
          <a:xfrm>
            <a:off x="309794" y="1843780"/>
            <a:ext cx="12326914" cy="1178688"/>
          </a:xfrm>
        </p:spPr>
        <p:txBody>
          <a:bodyPr anchor="ctr">
            <a:normAutofit fontScale="90000"/>
          </a:bodyPr>
          <a:lstStyle/>
          <a:p>
            <a:pPr algn="l"/>
            <a:r>
              <a:rPr lang="en-US" sz="4900" dirty="0"/>
              <a:t>EMPLOYEE DATA ANALYSIS USING EXCEL</a:t>
            </a:r>
          </a:p>
        </p:txBody>
      </p:sp>
      <p:sp>
        <p:nvSpPr>
          <p:cNvPr id="4" name="Rectangle 3"/>
          <p:cNvSpPr/>
          <p:nvPr/>
        </p:nvSpPr>
        <p:spPr>
          <a:xfrm>
            <a:off x="784484" y="4074507"/>
            <a:ext cx="11377533" cy="2677656"/>
          </a:xfrm>
          <a:prstGeom prst="rect">
            <a:avLst/>
          </a:prstGeom>
        </p:spPr>
        <p:txBody>
          <a:bodyPr wrap="square">
            <a:spAutoFit/>
          </a:bodyPr>
          <a:lstStyle/>
          <a:p>
            <a:r>
              <a:rPr lang="en-US" sz="2800" dirty="0"/>
              <a:t>STUDENT NAME   : SURYA PRAKASH G</a:t>
            </a:r>
          </a:p>
          <a:p>
            <a:r>
              <a:rPr lang="en-US" sz="2800" dirty="0"/>
              <a:t>REGISTER NO       : 312207338</a:t>
            </a:r>
          </a:p>
          <a:p>
            <a:r>
              <a:rPr lang="en-US" sz="2800" dirty="0"/>
              <a:t>DEPARTMENT       : B.COM(GENERAL)</a:t>
            </a:r>
          </a:p>
          <a:p>
            <a:r>
              <a:rPr lang="en-US" sz="2800" dirty="0"/>
              <a:t>COLLEGE               : C. KANDASWAMY NAIDU COLLEGE FOR MEN</a:t>
            </a:r>
            <a:endParaRPr lang="en-IN" sz="2800" dirty="0"/>
          </a:p>
          <a:p>
            <a:r>
              <a:rPr lang="en-IN" sz="2800" dirty="0"/>
              <a:t>NAN MUDHALVAN ID : 6575A607FBEF9FF903442DE8349BF64D</a:t>
            </a:r>
            <a:endParaRPr lang="en-US" sz="2800" dirty="0"/>
          </a:p>
          <a:p>
            <a:endParaRPr lang="en-US" sz="2800" dirty="0"/>
          </a:p>
        </p:txBody>
      </p:sp>
    </p:spTree>
    <p:extLst>
      <p:ext uri="{BB962C8B-B14F-4D97-AF65-F5344CB8AC3E}">
        <p14:creationId xmlns:p14="http://schemas.microsoft.com/office/powerpoint/2010/main" val="413181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“WOW” IN OUR SOLUTION</a:t>
            </a:r>
            <a:endParaRPr lang="en-IN" dirty="0"/>
          </a:p>
        </p:txBody>
      </p:sp>
      <p:pic>
        <p:nvPicPr>
          <p:cNvPr id="4" name="object 6"/>
          <p:cNvPicPr>
            <a:picLocks noGrp="1"/>
          </p:cNvPicPr>
          <p:nvPr>
            <p:ph idx="1"/>
          </p:nvPr>
        </p:nvPicPr>
        <p:blipFill>
          <a:blip r:embed="rId2" cstate="print"/>
          <a:stretch>
            <a:fillRect/>
          </a:stretch>
        </p:blipFill>
        <p:spPr>
          <a:xfrm>
            <a:off x="458027" y="1853248"/>
            <a:ext cx="3221288" cy="4592637"/>
          </a:xfrm>
          <a:prstGeom prst="rect">
            <a:avLst/>
          </a:prstGeom>
        </p:spPr>
      </p:pic>
      <p:sp>
        <p:nvSpPr>
          <p:cNvPr id="6" name="Rectangle 5"/>
          <p:cNvSpPr/>
          <p:nvPr/>
        </p:nvSpPr>
        <p:spPr>
          <a:xfrm>
            <a:off x="3679314" y="1853248"/>
            <a:ext cx="8512685"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sym typeface="+mn-ea"/>
              </a:rPr>
              <a:t>Wow, " features combine to create a powerful, efficient, and intuitive Excel-based solution that not only meets but </a:t>
            </a:r>
            <a:r>
              <a:rPr lang="en-US" sz="2800" dirty="0" err="1">
                <a:latin typeface="Times New Roman" panose="02020603050405020304" pitchFamily="18" charset="0"/>
                <a:cs typeface="Times New Roman" panose="02020603050405020304" pitchFamily="18" charset="0"/>
                <a:sym typeface="+mn-ea"/>
              </a:rPr>
              <a:t>exceedsexpectations</a:t>
            </a:r>
            <a:r>
              <a:rPr lang="en-US" sz="2800" dirty="0">
                <a:latin typeface="Times New Roman" panose="02020603050405020304" pitchFamily="18" charset="0"/>
                <a:cs typeface="Times New Roman" panose="02020603050405020304" pitchFamily="18" charset="0"/>
                <a:sym typeface="+mn-ea"/>
              </a:rPr>
              <a:t> in managing and analyzing employee Performance</a:t>
            </a:r>
            <a:r>
              <a:rPr lang="en-IN" sz="2800" dirty="0">
                <a:latin typeface="Times New Roman" panose="02020603050405020304" pitchFamily="18" charset="0"/>
                <a:cs typeface="Times New Roman" panose="02020603050405020304" pitchFamily="18" charset="0"/>
                <a:sym typeface="+mn-ea"/>
              </a:rPr>
              <a:t>. </a:t>
            </a:r>
            <a:r>
              <a:rPr lang="en-US" sz="2800" dirty="0">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800" dirty="0"/>
          </a:p>
        </p:txBody>
      </p:sp>
    </p:spTree>
    <p:extLst>
      <p:ext uri="{BB962C8B-B14F-4D97-AF65-F5344CB8AC3E}">
        <p14:creationId xmlns:p14="http://schemas.microsoft.com/office/powerpoint/2010/main" val="274480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sp>
        <p:nvSpPr>
          <p:cNvPr id="3" name="Content Placeholder 2"/>
          <p:cNvSpPr>
            <a:spLocks noGrp="1"/>
          </p:cNvSpPr>
          <p:nvPr>
            <p:ph idx="1"/>
          </p:nvPr>
        </p:nvSpPr>
        <p:spPr/>
        <p:txBody>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pPr marL="0" indent="0">
              <a:buNone/>
            </a:pP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107528631"/>
              </p:ext>
            </p:extLst>
          </p:nvPr>
        </p:nvGraphicFramePr>
        <p:xfrm>
          <a:off x="1021773" y="2607202"/>
          <a:ext cx="9449866" cy="38335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316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CONCLUSION</a:t>
            </a:r>
            <a:endParaRPr lang="en-IN" dirty="0"/>
          </a:p>
        </p:txBody>
      </p:sp>
      <p:sp>
        <p:nvSpPr>
          <p:cNvPr id="3" name="Content Placeholder 2"/>
          <p:cNvSpPr>
            <a:spLocks noGrp="1"/>
          </p:cNvSpPr>
          <p:nvPr>
            <p:ph idx="1"/>
          </p:nvPr>
        </p:nvSpPr>
        <p:spPr>
          <a:xfrm>
            <a:off x="612647" y="1715532"/>
            <a:ext cx="10653579" cy="4593828"/>
          </a:xfrm>
        </p:spPr>
        <p:txBody>
          <a:bodyPr>
            <a:normAutofit/>
          </a:bodyPr>
          <a:lstStyle/>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dirty="0"/>
          </a:p>
          <a:p>
            <a:endParaRPr lang="en-US" sz="2400" dirty="0"/>
          </a:p>
          <a:p>
            <a:pPr marL="0" indent="0">
              <a:buNone/>
            </a:pPr>
            <a:endParaRPr lang="en-IN" sz="2400" dirty="0"/>
          </a:p>
        </p:txBody>
      </p:sp>
    </p:spTree>
    <p:extLst>
      <p:ext uri="{BB962C8B-B14F-4D97-AF65-F5344CB8AC3E}">
        <p14:creationId xmlns:p14="http://schemas.microsoft.com/office/powerpoint/2010/main" val="45528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8" name="Picture 4" descr="Thank you 1080P, 2K, 4K, 5K HD wallpapers free download | Wallpaper Fl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82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24000" y="548640"/>
            <a:ext cx="9160475" cy="1132258"/>
          </a:xfrm>
        </p:spPr>
        <p:txBody>
          <a:bodyPr anchor="ctr">
            <a:normAutofit/>
          </a:bodyPr>
          <a:lstStyle/>
          <a:p>
            <a:pPr algn="ctr"/>
            <a:r>
              <a:rPr lang="en-US" dirty="0"/>
              <a:t>PROJECT TITLE</a:t>
            </a:r>
          </a:p>
        </p:txBody>
      </p:sp>
      <p:graphicFrame>
        <p:nvGraphicFramePr>
          <p:cNvPr id="6" name="Content Placeholder">
            <a:extLst>
              <a:ext uri="{FF2B5EF4-FFF2-40B4-BE49-F238E27FC236}">
                <a16:creationId xmlns:a16="http://schemas.microsoft.com/office/drawing/2014/main" id="{4BA6D201-2C17-0D88-2F32-D31E8CA15AE9}"/>
              </a:ext>
            </a:extLst>
          </p:cNvPr>
          <p:cNvGraphicFramePr>
            <a:graphicFrameLocks noGrp="1"/>
          </p:cNvGraphicFramePr>
          <p:nvPr>
            <p:ph idx="1"/>
            <p:extLst>
              <p:ext uri="{D42A27DB-BD31-4B8C-83A1-F6EECF244321}">
                <p14:modId xmlns:p14="http://schemas.microsoft.com/office/powerpoint/2010/main" val="585185294"/>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79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esk with productivity items">
            <a:extLst>
              <a:ext uri="{FF2B5EF4-FFF2-40B4-BE49-F238E27FC236}">
                <a16:creationId xmlns:a16="http://schemas.microsoft.com/office/drawing/2014/main" id="{3F1D4545-FEEE-5355-503D-E57219824667}"/>
              </a:ext>
            </a:extLst>
          </p:cNvPr>
          <p:cNvPicPr>
            <a:picLocks noChangeAspect="1"/>
          </p:cNvPicPr>
          <p:nvPr/>
        </p:nvPicPr>
        <p:blipFill>
          <a:blip r:embed="rId2"/>
          <a:srcRect l="27223" r="10834" b="-3"/>
          <a:stretch/>
        </p:blipFill>
        <p:spPr>
          <a:xfrm>
            <a:off x="1" y="10"/>
            <a:ext cx="6373368" cy="6857990"/>
          </a:xfrm>
          <a:prstGeom prst="rect">
            <a:avLst/>
          </a:prstGeom>
        </p:spPr>
      </p:pic>
      <p:sp>
        <p:nvSpPr>
          <p:cNvPr id="2" name="Title"/>
          <p:cNvSpPr>
            <a:spLocks noGrp="1"/>
          </p:cNvSpPr>
          <p:nvPr>
            <p:ph type="ctrTitle"/>
          </p:nvPr>
        </p:nvSpPr>
        <p:spPr>
          <a:xfrm>
            <a:off x="6795192" y="15240"/>
            <a:ext cx="4361689" cy="1527048"/>
          </a:xfrm>
        </p:spPr>
        <p:txBody>
          <a:bodyPr anchor="b">
            <a:normAutofit/>
          </a:bodyPr>
          <a:lstStyle/>
          <a:p>
            <a:r>
              <a:rPr lang="en-US" dirty="0"/>
              <a:t>AGENDA</a:t>
            </a:r>
          </a:p>
        </p:txBody>
      </p:sp>
      <p:sp>
        <p:nvSpPr>
          <p:cNvPr id="3" name="Content Placeholder"/>
          <p:cNvSpPr>
            <a:spLocks noGrp="1"/>
          </p:cNvSpPr>
          <p:nvPr>
            <p:ph idx="1"/>
          </p:nvPr>
        </p:nvSpPr>
        <p:spPr>
          <a:xfrm>
            <a:off x="6748193" y="1115568"/>
            <a:ext cx="5068983" cy="4218432"/>
          </a:xfrm>
        </p:spPr>
        <p:txBody>
          <a:bodyPr>
            <a:noAutofit/>
          </a:bodyPr>
          <a:lstStyle/>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latin typeface="Times New Roman" panose="02020603050405020304" pitchFamily="18" charset="0"/>
                <a:cs typeface="Times New Roman" panose="02020603050405020304" pitchFamily="18" charset="0"/>
              </a:rPr>
              <a:t>End Users</a:t>
            </a:r>
          </a:p>
          <a:p>
            <a:pPr>
              <a:buFont typeface="+mj-lt"/>
              <a:buAutoNum type="arabicPeriod"/>
            </a:pPr>
            <a:r>
              <a:rPr lang="en-US" sz="2400" dirty="0">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latin typeface="Times New Roman" panose="02020603050405020304" pitchFamily="18" charset="0"/>
                <a:cs typeface="Times New Roman" panose="02020603050405020304" pitchFamily="18" charset="0"/>
              </a:rPr>
              <a:t>Conclusion</a:t>
            </a:r>
          </a:p>
          <a:p>
            <a:pPr marL="228600" lvl="1" indent="0">
              <a:lnSpc>
                <a:spcPct val="110000"/>
              </a:lnSpc>
              <a:buNone/>
            </a:pPr>
            <a:endParaRPr lang="en-US" sz="1600" dirty="0"/>
          </a:p>
        </p:txBody>
      </p:sp>
    </p:spTree>
    <p:extLst>
      <p:ext uri="{BB962C8B-B14F-4D97-AF65-F5344CB8AC3E}">
        <p14:creationId xmlns:p14="http://schemas.microsoft.com/office/powerpoint/2010/main" val="155090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gled shot of pen on a graph">
            <a:extLst>
              <a:ext uri="{FF2B5EF4-FFF2-40B4-BE49-F238E27FC236}">
                <a16:creationId xmlns:a16="http://schemas.microsoft.com/office/drawing/2014/main" id="{C71C8549-309A-FDB3-2423-4D5E6A49768D}"/>
              </a:ext>
            </a:extLst>
          </p:cNvPr>
          <p:cNvPicPr>
            <a:picLocks noChangeAspect="1"/>
          </p:cNvPicPr>
          <p:nvPr/>
        </p:nvPicPr>
        <p:blipFill>
          <a:blip r:embed="rId2"/>
          <a:srcRect r="27696" b="-3"/>
          <a:stretch/>
        </p:blipFill>
        <p:spPr>
          <a:xfrm>
            <a:off x="0" y="0"/>
            <a:ext cx="6507480" cy="6857990"/>
          </a:xfrm>
          <a:prstGeom prst="rect">
            <a:avLst/>
          </a:prstGeom>
        </p:spPr>
      </p:pic>
      <p:sp>
        <p:nvSpPr>
          <p:cNvPr id="2" name="Title"/>
          <p:cNvSpPr>
            <a:spLocks noGrp="1"/>
          </p:cNvSpPr>
          <p:nvPr>
            <p:ph type="ctrTitle"/>
          </p:nvPr>
        </p:nvSpPr>
        <p:spPr>
          <a:xfrm>
            <a:off x="-566467" y="-10"/>
            <a:ext cx="7409227" cy="1527048"/>
          </a:xfrm>
        </p:spPr>
        <p:txBody>
          <a:bodyPr anchor="b">
            <a:normAutofit/>
          </a:bodyPr>
          <a:lstStyle/>
          <a:p>
            <a:r>
              <a:rPr lang="en-US" sz="4400" dirty="0"/>
              <a:t>     PROJECT OVERVIEW</a:t>
            </a:r>
          </a:p>
        </p:txBody>
      </p:sp>
      <p:sp>
        <p:nvSpPr>
          <p:cNvPr id="3" name="Content Placeholder"/>
          <p:cNvSpPr>
            <a:spLocks noGrp="1"/>
          </p:cNvSpPr>
          <p:nvPr>
            <p:ph idx="1"/>
          </p:nvPr>
        </p:nvSpPr>
        <p:spPr>
          <a:xfrm>
            <a:off x="6675120" y="304800"/>
            <a:ext cx="5288279" cy="6324600"/>
          </a:xfrm>
        </p:spPr>
        <p:txBody>
          <a:bodyPr>
            <a:normAutofit/>
          </a:bodyPr>
          <a:lstStyle/>
          <a:p>
            <a:pPr marL="0" lvl="0" indent="0">
              <a:lnSpc>
                <a:spcPct val="110000"/>
              </a:lnSpc>
              <a:buNone/>
            </a:pPr>
            <a:r>
              <a:rPr lang="en-US" sz="2400" dirty="0">
                <a:latin typeface="Palatino Linotype" panose="02040502050505030304" charset="0"/>
                <a:cs typeface="Palatino Linotype" panose="02040502050505030304" charset="0"/>
                <a:sym typeface="+mn-ea"/>
              </a:rPr>
              <a:t>This project will analyzing and evaluating employees </a:t>
            </a:r>
            <a:r>
              <a:rPr lang="en-US" sz="2400" dirty="0" err="1">
                <a:latin typeface="Palatino Linotype" panose="02040502050505030304" charset="0"/>
                <a:cs typeface="Palatino Linotype" panose="02040502050505030304" charset="0"/>
                <a:sym typeface="+mn-ea"/>
              </a:rPr>
              <a:t>permformance</a:t>
            </a:r>
            <a:r>
              <a:rPr lang="en-US" sz="2400" dirty="0">
                <a:latin typeface="Palatino Linotype" panose="02040502050505030304" charset="0"/>
                <a:cs typeface="Palatino Linotype" panose="02040502050505030304" charset="0"/>
                <a:sym typeface="+mn-ea"/>
              </a:rPr>
              <a:t>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organization.</a:t>
            </a:r>
            <a:endParaRPr lang="en-US" sz="2400" dirty="0"/>
          </a:p>
        </p:txBody>
      </p:sp>
    </p:spTree>
    <p:extLst>
      <p:ext uri="{BB962C8B-B14F-4D97-AF65-F5344CB8AC3E}">
        <p14:creationId xmlns:p14="http://schemas.microsoft.com/office/powerpoint/2010/main" val="269807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lue blocks and networks technology background">
            <a:extLst>
              <a:ext uri="{FF2B5EF4-FFF2-40B4-BE49-F238E27FC236}">
                <a16:creationId xmlns:a16="http://schemas.microsoft.com/office/drawing/2014/main" id="{FA6CD754-1163-2676-17F3-4C85CB1DCD48}"/>
              </a:ext>
            </a:extLst>
          </p:cNvPr>
          <p:cNvPicPr>
            <a:picLocks noChangeAspect="1"/>
          </p:cNvPicPr>
          <p:nvPr/>
        </p:nvPicPr>
        <p:blipFill>
          <a:blip r:embed="rId2"/>
          <a:srcRect l="13766" r="45958" b="-438"/>
          <a:stretch/>
        </p:blipFill>
        <p:spPr>
          <a:xfrm>
            <a:off x="20" y="10"/>
            <a:ext cx="4145260" cy="6857990"/>
          </a:xfrm>
          <a:prstGeom prst="rect">
            <a:avLst/>
          </a:prstGeom>
        </p:spPr>
      </p:pic>
      <p:sp>
        <p:nvSpPr>
          <p:cNvPr id="2" name="Title"/>
          <p:cNvSpPr>
            <a:spLocks noGrp="1"/>
          </p:cNvSpPr>
          <p:nvPr>
            <p:ph type="ctrTitle"/>
          </p:nvPr>
        </p:nvSpPr>
        <p:spPr>
          <a:xfrm>
            <a:off x="5568537" y="-630936"/>
            <a:ext cx="5916168" cy="1527048"/>
          </a:xfrm>
        </p:spPr>
        <p:txBody>
          <a:bodyPr anchor="b">
            <a:normAutofit/>
          </a:bodyPr>
          <a:lstStyle/>
          <a:p>
            <a:r>
              <a:rPr lang="en-US" dirty="0"/>
              <a:t>PROBLEM STATEMENT</a:t>
            </a:r>
          </a:p>
        </p:txBody>
      </p:sp>
      <p:sp>
        <p:nvSpPr>
          <p:cNvPr id="3" name="Content Placeholder"/>
          <p:cNvSpPr>
            <a:spLocks noGrp="1"/>
          </p:cNvSpPr>
          <p:nvPr>
            <p:ph idx="1"/>
          </p:nvPr>
        </p:nvSpPr>
        <p:spPr>
          <a:xfrm>
            <a:off x="4328160" y="1021080"/>
            <a:ext cx="7863840" cy="5288280"/>
          </a:xfrm>
        </p:spPr>
        <p:txBody>
          <a:bodyPr>
            <a:noAutofit/>
          </a:bodyPr>
          <a:lstStyle/>
          <a:p>
            <a:pPr marL="0" indent="0">
              <a:buNone/>
            </a:pPr>
            <a:r>
              <a:rPr lang="en-US" b="1" u="sng" dirty="0">
                <a:latin typeface="Arial" panose="020B0604020202020204" pitchFamily="34" charset="0"/>
                <a:cs typeface="Arial" panose="020B0604020202020204" pitchFamily="34" charset="0"/>
                <a:sym typeface="+mn-ea"/>
              </a:rPr>
              <a:t>Objective:</a:t>
            </a:r>
          </a:p>
          <a:p>
            <a:pPr marL="0" indent="0">
              <a:buNone/>
            </a:pPr>
            <a:r>
              <a:rPr lang="en-US" sz="1800" dirty="0"/>
              <a:t>Develop a structured and functional Excel workbook to Organize employee data. Analyze key metrics Automate reporting and dashboard creation.</a:t>
            </a:r>
          </a:p>
          <a:p>
            <a:pPr marL="0" indent="0">
              <a:buNone/>
            </a:pPr>
            <a:r>
              <a:rPr lang="en-US" b="1" u="sng" dirty="0"/>
              <a:t>Data Cleanup and Structuring:</a:t>
            </a:r>
          </a:p>
          <a:p>
            <a:pPr marL="0" indent="0">
              <a:buNone/>
            </a:pPr>
            <a:r>
              <a:rPr lang="en-US" sz="1800" dirty="0"/>
              <a:t>Standardize data formats (e.g., dates, numbers). Remove or correct inaccuracies and inconsistencies. Organize data into clearly defined categories (e.g., Personal Information, Job Information, Compensation).</a:t>
            </a:r>
          </a:p>
          <a:p>
            <a:pPr marL="0" indent="0">
              <a:buNone/>
            </a:pPr>
            <a:r>
              <a:rPr lang="en-US" b="1" u="sng" dirty="0"/>
              <a:t>Analytical Tools:</a:t>
            </a:r>
          </a:p>
          <a:p>
            <a:pPr marL="0" indent="0">
              <a:buNone/>
            </a:pPr>
            <a:r>
              <a:rPr lang="en-US" sz="1800" dirty="0"/>
              <a:t>Create formulas to calculate key metrics (e.g., total employees, average salary). Develop pivot tables to summarize and analyze data by different dimensions (e.g., department, location).</a:t>
            </a:r>
          </a:p>
          <a:p>
            <a:pPr marL="0" lvl="0" indent="0">
              <a:buNone/>
            </a:pPr>
            <a:endParaRPr lang="en-US" sz="1800" dirty="0"/>
          </a:p>
        </p:txBody>
      </p:sp>
    </p:spTree>
    <p:extLst>
      <p:ext uri="{BB962C8B-B14F-4D97-AF65-F5344CB8AC3E}">
        <p14:creationId xmlns:p14="http://schemas.microsoft.com/office/powerpoint/2010/main" val="167341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ed toy person in front of two lines of white figures">
            <a:extLst>
              <a:ext uri="{FF2B5EF4-FFF2-40B4-BE49-F238E27FC236}">
                <a16:creationId xmlns:a16="http://schemas.microsoft.com/office/drawing/2014/main" id="{D0CE539C-7FC2-DE3B-ADAE-D244FACE5E60}"/>
              </a:ext>
            </a:extLst>
          </p:cNvPr>
          <p:cNvPicPr>
            <a:picLocks noChangeAspect="1"/>
          </p:cNvPicPr>
          <p:nvPr/>
        </p:nvPicPr>
        <p:blipFill>
          <a:blip r:embed="rId2"/>
          <a:srcRect l="21154" r="17634" b="5"/>
          <a:stretch/>
        </p:blipFill>
        <p:spPr>
          <a:xfrm>
            <a:off x="1" y="10"/>
            <a:ext cx="5425439" cy="6857990"/>
          </a:xfrm>
          <a:prstGeom prst="rect">
            <a:avLst/>
          </a:prstGeom>
        </p:spPr>
      </p:pic>
      <p:sp>
        <p:nvSpPr>
          <p:cNvPr id="2" name="Title"/>
          <p:cNvSpPr>
            <a:spLocks noGrp="1"/>
          </p:cNvSpPr>
          <p:nvPr>
            <p:ph type="ctrTitle"/>
          </p:nvPr>
        </p:nvSpPr>
        <p:spPr>
          <a:xfrm>
            <a:off x="5425440" y="-420624"/>
            <a:ext cx="6710173" cy="1527048"/>
          </a:xfrm>
        </p:spPr>
        <p:txBody>
          <a:bodyPr anchor="b">
            <a:norm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dirty="0"/>
          </a:p>
        </p:txBody>
      </p:sp>
      <p:sp>
        <p:nvSpPr>
          <p:cNvPr id="3" name="Content Placeholder"/>
          <p:cNvSpPr>
            <a:spLocks noGrp="1"/>
          </p:cNvSpPr>
          <p:nvPr>
            <p:ph idx="1"/>
          </p:nvPr>
        </p:nvSpPr>
        <p:spPr>
          <a:xfrm>
            <a:off x="5669280" y="1356360"/>
            <a:ext cx="6522720" cy="4953000"/>
          </a:xfrm>
        </p:spPr>
        <p:txBody>
          <a:bodyPr>
            <a:noAutofit/>
          </a:bodyPr>
          <a:lstStyle/>
          <a:p>
            <a:pPr marL="0" indent="0">
              <a:buNone/>
            </a:pPr>
            <a:r>
              <a:rPr lang="en-US" sz="1800" b="1" u="sng" dirty="0">
                <a:sym typeface="+mn-ea"/>
              </a:rPr>
              <a:t>Employees: </a:t>
            </a:r>
            <a:endParaRPr lang="en-US" sz="1800" b="1" u="sng" dirty="0"/>
          </a:p>
          <a:p>
            <a:pPr marL="0" indent="0">
              <a:buNone/>
            </a:pPr>
            <a:r>
              <a:rPr lang="en-US" sz="1800" dirty="0">
                <a:sym typeface="+mn-ea"/>
              </a:rPr>
              <a:t>Individual Employees may have access to their performance data and metrics to self-access and identify areas for personal improvements.                                                                                                                                            </a:t>
            </a:r>
            <a:endParaRPr lang="en-US" sz="1800" dirty="0"/>
          </a:p>
          <a:p>
            <a:pPr marL="0" indent="0">
              <a:buNone/>
            </a:pPr>
            <a:r>
              <a:rPr lang="en-US" sz="1800" b="1" u="sng" dirty="0">
                <a:sym typeface="+mn-ea"/>
              </a:rPr>
              <a:t>Business </a:t>
            </a:r>
            <a:r>
              <a:rPr lang="en-US" sz="1800" b="1" u="sng" dirty="0" err="1">
                <a:sym typeface="+mn-ea"/>
              </a:rPr>
              <a:t>Organisation</a:t>
            </a:r>
            <a:r>
              <a:rPr lang="en-US" sz="1800" b="1" u="sng" dirty="0">
                <a:sym typeface="+mn-ea"/>
              </a:rPr>
              <a:t>:</a:t>
            </a:r>
            <a:endParaRPr lang="en-US" sz="1800" b="1" u="sng" dirty="0"/>
          </a:p>
          <a:p>
            <a:pPr marL="0" indent="0">
              <a:buNone/>
            </a:pPr>
            <a:r>
              <a:rPr lang="en-US" sz="1800" dirty="0">
                <a:sym typeface="+mn-ea"/>
              </a:rPr>
              <a:t>Business </a:t>
            </a:r>
            <a:r>
              <a:rPr lang="en-US" sz="1800" dirty="0" err="1">
                <a:sym typeface="+mn-ea"/>
              </a:rPr>
              <a:t>Organisation</a:t>
            </a:r>
            <a:r>
              <a:rPr lang="en-US" sz="1800" dirty="0">
                <a:sym typeface="+mn-ea"/>
              </a:rPr>
              <a:t> and Analysis use the data to support performance reviews, identify training needs, and develop employee development plans. Recruitments Teams Analyze data to understand the skills and performance trends that are beneficial for hiring.</a:t>
            </a:r>
            <a:endParaRPr lang="en-US" sz="1800" dirty="0"/>
          </a:p>
          <a:p>
            <a:pPr lvl="0"/>
            <a:endParaRPr lang="en-US" sz="1800" dirty="0"/>
          </a:p>
        </p:txBody>
      </p:sp>
    </p:spTree>
    <p:extLst>
      <p:ext uri="{BB962C8B-B14F-4D97-AF65-F5344CB8AC3E}">
        <p14:creationId xmlns:p14="http://schemas.microsoft.com/office/powerpoint/2010/main" val="407124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ear-view of rows of people watching a film in a theater">
            <a:extLst>
              <a:ext uri="{FF2B5EF4-FFF2-40B4-BE49-F238E27FC236}">
                <a16:creationId xmlns:a16="http://schemas.microsoft.com/office/drawing/2014/main" id="{6C521C57-6164-25ED-2703-EEED221548DF}"/>
              </a:ext>
            </a:extLst>
          </p:cNvPr>
          <p:cNvPicPr>
            <a:picLocks noChangeAspect="1"/>
          </p:cNvPicPr>
          <p:nvPr/>
        </p:nvPicPr>
        <p:blipFill>
          <a:blip r:embed="rId2"/>
          <a:srcRect t="23278" r="9085" b="-7"/>
          <a:stretch/>
        </p:blipFill>
        <p:spPr>
          <a:xfrm>
            <a:off x="30480" y="1"/>
            <a:ext cx="12161520" cy="2332382"/>
          </a:xfrm>
          <a:prstGeom prst="rect">
            <a:avLst/>
          </a:prstGeom>
        </p:spPr>
      </p:pic>
      <p:sp>
        <p:nvSpPr>
          <p:cNvPr id="12" name="Rectangle 11">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35000"/>
                </a:srgb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0480" y="-613474"/>
            <a:ext cx="12161520" cy="1805621"/>
          </a:xfrm>
        </p:spPr>
        <p:txBody>
          <a:bodyPr vert="horz" lIns="91440" tIns="45720" rIns="91440" bIns="45720" rtlCol="0" anchor="b">
            <a:noAutofit/>
          </a:bodyPr>
          <a:lstStyle/>
          <a:p>
            <a:r>
              <a:rPr lang="en-US" sz="4000" spc="10" dirty="0"/>
              <a:t>  O</a:t>
            </a:r>
            <a:r>
              <a:rPr lang="en-US" sz="4000" spc="25" dirty="0"/>
              <a:t>U</a:t>
            </a:r>
            <a:r>
              <a:rPr lang="en-US" sz="4000" dirty="0"/>
              <a:t>R</a:t>
            </a:r>
            <a:r>
              <a:rPr lang="en-US" sz="4000" spc="5" dirty="0"/>
              <a:t> </a:t>
            </a:r>
            <a:r>
              <a:rPr lang="en-US" sz="4000" spc="25" dirty="0"/>
              <a:t>S</a:t>
            </a:r>
            <a:r>
              <a:rPr lang="en-US" sz="4000" spc="10" dirty="0"/>
              <a:t>O</a:t>
            </a:r>
            <a:r>
              <a:rPr lang="en-US" sz="4000" spc="25" dirty="0"/>
              <a:t>LU</a:t>
            </a:r>
            <a:r>
              <a:rPr lang="en-US" sz="4000" spc="-35" dirty="0"/>
              <a:t>T</a:t>
            </a:r>
            <a:r>
              <a:rPr lang="en-US" sz="4000" spc="-30" dirty="0"/>
              <a:t>I</a:t>
            </a:r>
            <a:r>
              <a:rPr lang="en-US" sz="4000" spc="10" dirty="0"/>
              <a:t>O</a:t>
            </a:r>
            <a:r>
              <a:rPr lang="en-US" sz="4000" dirty="0"/>
              <a:t>N</a:t>
            </a:r>
            <a:r>
              <a:rPr lang="en-US" sz="4000" spc="-345" dirty="0"/>
              <a:t> </a:t>
            </a:r>
            <a:r>
              <a:rPr lang="en-US" sz="4000" spc="-35" dirty="0"/>
              <a:t>A</a:t>
            </a:r>
            <a:r>
              <a:rPr lang="en-US" sz="4000" spc="-5" dirty="0"/>
              <a:t>N</a:t>
            </a:r>
            <a:r>
              <a:rPr lang="en-US" sz="4000" dirty="0"/>
              <a:t>D</a:t>
            </a:r>
            <a:r>
              <a:rPr lang="en-US" sz="4000" spc="35" dirty="0"/>
              <a:t> </a:t>
            </a:r>
            <a:r>
              <a:rPr lang="en-US" sz="4000" spc="-30" dirty="0"/>
              <a:t>I</a:t>
            </a:r>
            <a:r>
              <a:rPr lang="en-US" sz="4000" spc="-35" dirty="0"/>
              <a:t>T</a:t>
            </a:r>
            <a:r>
              <a:rPr lang="en-US" sz="4000" dirty="0"/>
              <a:t>S</a:t>
            </a:r>
            <a:r>
              <a:rPr lang="en-US" sz="4000" spc="60" dirty="0"/>
              <a:t> </a:t>
            </a:r>
            <a:r>
              <a:rPr lang="en-US" sz="4000" spc="-295" dirty="0"/>
              <a:t>V</a:t>
            </a:r>
            <a:r>
              <a:rPr lang="en-US" sz="4000" spc="-35" dirty="0"/>
              <a:t>A</a:t>
            </a:r>
            <a:r>
              <a:rPr lang="en-US" sz="4000" spc="25" dirty="0"/>
              <a:t>LU</a:t>
            </a:r>
            <a:r>
              <a:rPr lang="en-US" sz="4000" dirty="0"/>
              <a:t>E</a:t>
            </a:r>
            <a:r>
              <a:rPr lang="en-US" sz="4000" spc="-65" dirty="0"/>
              <a:t> </a:t>
            </a:r>
            <a:r>
              <a:rPr lang="en-US" sz="4000" spc="-15" dirty="0"/>
              <a:t>P</a:t>
            </a:r>
            <a:r>
              <a:rPr lang="en-US" sz="4000" spc="-30" dirty="0"/>
              <a:t>R</a:t>
            </a:r>
            <a:r>
              <a:rPr lang="en-US" sz="4000" spc="10" dirty="0"/>
              <a:t>O</a:t>
            </a:r>
            <a:r>
              <a:rPr lang="en-US" sz="4000" spc="-15" dirty="0"/>
              <a:t>P</a:t>
            </a:r>
            <a:r>
              <a:rPr lang="en-US" sz="4000" spc="10" dirty="0"/>
              <a:t>O</a:t>
            </a:r>
            <a:r>
              <a:rPr lang="en-US" sz="4000" spc="25" dirty="0"/>
              <a:t>S</a:t>
            </a:r>
            <a:r>
              <a:rPr lang="en-US" sz="4000" spc="-30" dirty="0"/>
              <a:t>I</a:t>
            </a:r>
            <a:r>
              <a:rPr lang="en-US" sz="4000" spc="-35" dirty="0"/>
              <a:t>T</a:t>
            </a:r>
            <a:r>
              <a:rPr lang="en-US" sz="4000" spc="-30" dirty="0"/>
              <a:t>I</a:t>
            </a:r>
            <a:r>
              <a:rPr lang="en-US" sz="4000" spc="10" dirty="0"/>
              <a:t>O</a:t>
            </a:r>
            <a:r>
              <a:rPr lang="en-US" sz="4000" dirty="0"/>
              <a:t>N</a:t>
            </a:r>
            <a:endParaRPr lang="en-US" sz="4000" dirty="0">
              <a:solidFill>
                <a:srgbClr val="FFFFFF"/>
              </a:solidFill>
            </a:endParaRPr>
          </a:p>
        </p:txBody>
      </p:sp>
      <p:sp>
        <p:nvSpPr>
          <p:cNvPr id="3" name="Content Placeholder"/>
          <p:cNvSpPr>
            <a:spLocks noGrp="1"/>
          </p:cNvSpPr>
          <p:nvPr>
            <p:ph idx="1"/>
          </p:nvPr>
        </p:nvSpPr>
        <p:spPr>
          <a:xfrm>
            <a:off x="732514" y="1524000"/>
            <a:ext cx="10726972" cy="6355080"/>
          </a:xfrm>
        </p:spPr>
        <p:txBody>
          <a:bodyPr vert="horz" lIns="91440" tIns="45720" rIns="91440" bIns="45720" rtlCol="0">
            <a:noAutofit/>
          </a:bodyPr>
          <a:lstStyle/>
          <a:p>
            <a:pPr marL="0" indent="0">
              <a:buNone/>
            </a:pPr>
            <a:r>
              <a:rPr lang="en-US" sz="2400" b="1" u="sng" dirty="0">
                <a:sym typeface="+mn-ea"/>
              </a:rPr>
              <a:t>1. Comprehensive Performance Tracking :</a:t>
            </a:r>
            <a:endParaRPr lang="en-US" sz="2400" b="1" u="sng" dirty="0"/>
          </a:p>
          <a:p>
            <a:pPr marL="0" indent="0">
              <a:buNone/>
            </a:pPr>
            <a:r>
              <a:rPr lang="en-US" sz="2400" dirty="0">
                <a:sym typeface="+mn-ea"/>
              </a:rPr>
              <a:t>Tracks individual and team performance across key </a:t>
            </a:r>
            <a:r>
              <a:rPr lang="en-US" sz="2400" dirty="0" err="1">
                <a:sym typeface="+mn-ea"/>
              </a:rPr>
              <a:t>matrics</a:t>
            </a:r>
            <a:r>
              <a:rPr lang="en-US" sz="2400" dirty="0">
                <a:sym typeface="+mn-ea"/>
              </a:rPr>
              <a:t>. consolidates data from multiple sources into a single, easy-to- use Excel model.</a:t>
            </a:r>
            <a:endParaRPr lang="en-US" sz="2400" dirty="0"/>
          </a:p>
          <a:p>
            <a:pPr marL="0" indent="0">
              <a:buNone/>
            </a:pPr>
            <a:r>
              <a:rPr lang="en-US" sz="2400" b="1" u="sng" dirty="0">
                <a:sym typeface="+mn-ea"/>
              </a:rPr>
              <a:t>2. Dynamic Dashboards and Visualizations :</a:t>
            </a:r>
            <a:endParaRPr lang="en-US" sz="2400" u="sng" dirty="0"/>
          </a:p>
          <a:p>
            <a:pPr marL="0" indent="0">
              <a:buNone/>
            </a:pPr>
            <a:r>
              <a:rPr lang="en-US" sz="2400" dirty="0">
                <a:sym typeface="+mn-ea"/>
              </a:rPr>
              <a:t>Provides real-time insights </a:t>
            </a:r>
            <a:r>
              <a:rPr lang="en-US" sz="2400" dirty="0" err="1">
                <a:sym typeface="+mn-ea"/>
              </a:rPr>
              <a:t>throught</a:t>
            </a:r>
            <a:r>
              <a:rPr lang="en-US" sz="2400" dirty="0">
                <a:sym typeface="+mn-ea"/>
              </a:rPr>
              <a:t> interactive charts and pivot tables. customizable views for different users (managers, HR, etc.). </a:t>
            </a:r>
            <a:endParaRPr lang="en-US" sz="2400" dirty="0"/>
          </a:p>
          <a:p>
            <a:pPr marL="0" indent="0">
              <a:buNone/>
            </a:pPr>
            <a:r>
              <a:rPr lang="en-US" sz="2400" b="1" u="sng" dirty="0">
                <a:sym typeface="+mn-ea"/>
              </a:rPr>
              <a:t>3. Automated reporting :</a:t>
            </a:r>
          </a:p>
          <a:p>
            <a:pPr marL="0" indent="0">
              <a:buNone/>
            </a:pPr>
            <a:r>
              <a:rPr lang="en-US" sz="2400" dirty="0">
                <a:sym typeface="+mn-ea"/>
              </a:rPr>
              <a:t>Reduces manual effort in data collection and report generation. Regular updates ensure data accuracy and relevance. </a:t>
            </a:r>
            <a:endParaRPr lang="en-US" sz="2400" dirty="0"/>
          </a:p>
          <a:p>
            <a:pPr marL="0" lvl="0" indent="0">
              <a:buNone/>
            </a:pPr>
            <a:endParaRPr lang="en-US" sz="2400" dirty="0"/>
          </a:p>
        </p:txBody>
      </p:sp>
    </p:spTree>
    <p:extLst>
      <p:ext uri="{BB962C8B-B14F-4D97-AF65-F5344CB8AC3E}">
        <p14:creationId xmlns:p14="http://schemas.microsoft.com/office/powerpoint/2010/main" val="40685777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3888" y="167640"/>
            <a:ext cx="12036552" cy="1132258"/>
          </a:xfrm>
        </p:spPr>
        <p:txBody>
          <a:bodyPr/>
          <a:lstStyle/>
          <a:p>
            <a:r>
              <a:rPr lang="en-IN" dirty="0"/>
              <a:t>                   DATASET DESCRIPTION</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0" y="0"/>
            <a:ext cx="2651760" cy="1467538"/>
          </a:xfrm>
        </p:spPr>
      </p:pic>
      <p:sp>
        <p:nvSpPr>
          <p:cNvPr id="5" name="Rectangle 4"/>
          <p:cNvSpPr/>
          <p:nvPr/>
        </p:nvSpPr>
        <p:spPr>
          <a:xfrm>
            <a:off x="228600" y="1467538"/>
            <a:ext cx="12184380" cy="5016758"/>
          </a:xfrm>
          <a:prstGeom prst="rect">
            <a:avLst/>
          </a:prstGeom>
        </p:spPr>
        <p:txBody>
          <a:bodyPr wrap="square">
            <a:spAutoFit/>
          </a:bodyPr>
          <a:lstStyle/>
          <a:p>
            <a:r>
              <a:rPr lang="en-US" sz="2000" b="1" dirty="0">
                <a:sym typeface="+mn-ea"/>
              </a:rPr>
              <a:t>                          The dataset for employee performance analysis typically includes various metrics that reflect an employee's productivity, quality of work, attendance, and overall contribution to the 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u="sng" dirty="0">
                <a:sym typeface="+mn-ea"/>
              </a:rPr>
              <a:t>Excel dataset:</a:t>
            </a:r>
            <a:endParaRPr lang="en-IN" sz="2000" b="1" u="sng" dirty="0"/>
          </a:p>
          <a:p>
            <a:endParaRPr lang="en-US" sz="2000" b="1" dirty="0"/>
          </a:p>
          <a:p>
            <a:pPr marL="285750" indent="-285750">
              <a:buFont typeface="Arial" panose="020B0604020202020204" pitchFamily="34" charset="0"/>
              <a:buChar char="•"/>
            </a:pPr>
            <a:r>
              <a:rPr lang="en-US" sz="2000" b="1" dirty="0" err="1">
                <a:sym typeface="+mn-ea"/>
              </a:rPr>
              <a:t>EmpID</a:t>
            </a:r>
            <a:r>
              <a:rPr lang="en-US" sz="2000" b="1" dirty="0">
                <a:sym typeface="+mn-ea"/>
              </a:rPr>
              <a:t>                     :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       :</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 :</a:t>
            </a:r>
            <a:r>
              <a:rPr lang="en-US" sz="2000" dirty="0">
                <a:sym typeface="+mn-ea"/>
              </a:rPr>
              <a:t> location of the employee where he works.</a:t>
            </a:r>
            <a:endParaRPr lang="en-US" sz="2000" dirty="0"/>
          </a:p>
        </p:txBody>
      </p:sp>
    </p:spTree>
    <p:extLst>
      <p:ext uri="{BB962C8B-B14F-4D97-AF65-F5344CB8AC3E}">
        <p14:creationId xmlns:p14="http://schemas.microsoft.com/office/powerpoint/2010/main" val="358949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MODELLING</a:t>
            </a:r>
            <a:endParaRPr lang="en-IN" dirty="0"/>
          </a:p>
        </p:txBody>
      </p:sp>
      <p:sp>
        <p:nvSpPr>
          <p:cNvPr id="3" name="Content Placeholder 2"/>
          <p:cNvSpPr>
            <a:spLocks noGrp="1"/>
          </p:cNvSpPr>
          <p:nvPr>
            <p:ph idx="1"/>
          </p:nvPr>
        </p:nvSpPr>
        <p:spPr>
          <a:xfrm>
            <a:off x="877823" y="1227852"/>
            <a:ext cx="10653579" cy="4593828"/>
          </a:xfrm>
        </p:spPr>
        <p:txBody>
          <a:bodyPr/>
          <a:lstStyle/>
          <a:p>
            <a:pPr marL="0" indent="0">
              <a:buNone/>
            </a:pPr>
            <a:r>
              <a:rPr lang="en-US" b="1" dirty="0">
                <a:sym typeface="+mn-ea"/>
              </a:rPr>
              <a:t>Modeling employee performance in Excel involves creating a systematic approach to evaluate, analyze, and visualize the performance data of employees.</a:t>
            </a:r>
            <a:endParaRPr lang="en-IN" b="1"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248450160"/>
              </p:ext>
            </p:extLst>
          </p:nvPr>
        </p:nvGraphicFramePr>
        <p:xfrm>
          <a:off x="612648" y="2179322"/>
          <a:ext cx="11228832" cy="3947160"/>
        </p:xfrm>
        <a:graphic>
          <a:graphicData uri="http://schemas.openxmlformats.org/drawingml/2006/table">
            <a:tbl>
              <a:tblPr>
                <a:tableStyleId>{5C22544A-7EE6-4342-B048-85BDC9FD1C3A}</a:tableStyleId>
              </a:tblPr>
              <a:tblGrid>
                <a:gridCol w="2478772">
                  <a:extLst>
                    <a:ext uri="{9D8B030D-6E8A-4147-A177-3AD203B41FA5}">
                      <a16:colId xmlns:a16="http://schemas.microsoft.com/office/drawing/2014/main" val="4049279135"/>
                    </a:ext>
                  </a:extLst>
                </a:gridCol>
                <a:gridCol w="2206105">
                  <a:extLst>
                    <a:ext uri="{9D8B030D-6E8A-4147-A177-3AD203B41FA5}">
                      <a16:colId xmlns:a16="http://schemas.microsoft.com/office/drawing/2014/main" val="2308448031"/>
                    </a:ext>
                  </a:extLst>
                </a:gridCol>
                <a:gridCol w="1759928">
                  <a:extLst>
                    <a:ext uri="{9D8B030D-6E8A-4147-A177-3AD203B41FA5}">
                      <a16:colId xmlns:a16="http://schemas.microsoft.com/office/drawing/2014/main" val="1930305423"/>
                    </a:ext>
                  </a:extLst>
                </a:gridCol>
                <a:gridCol w="1586413">
                  <a:extLst>
                    <a:ext uri="{9D8B030D-6E8A-4147-A177-3AD203B41FA5}">
                      <a16:colId xmlns:a16="http://schemas.microsoft.com/office/drawing/2014/main" val="1290347378"/>
                    </a:ext>
                  </a:extLst>
                </a:gridCol>
                <a:gridCol w="1611201">
                  <a:extLst>
                    <a:ext uri="{9D8B030D-6E8A-4147-A177-3AD203B41FA5}">
                      <a16:colId xmlns:a16="http://schemas.microsoft.com/office/drawing/2014/main" val="2327662470"/>
                    </a:ext>
                  </a:extLst>
                </a:gridCol>
                <a:gridCol w="1586413">
                  <a:extLst>
                    <a:ext uri="{9D8B030D-6E8A-4147-A177-3AD203B41FA5}">
                      <a16:colId xmlns:a16="http://schemas.microsoft.com/office/drawing/2014/main" val="2314460048"/>
                    </a:ext>
                  </a:extLst>
                </a:gridCol>
              </a:tblGrid>
              <a:tr h="328930">
                <a:tc>
                  <a:txBody>
                    <a:bodyPr/>
                    <a:lstStyle/>
                    <a:p>
                      <a:pPr algn="l" fontAlgn="ctr"/>
                      <a:r>
                        <a:rPr lang="en-IN" sz="1100" u="none" strike="noStrike">
                          <a:effectLst/>
                        </a:rPr>
                        <a:t>BusinessUnit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high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med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very high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Grand Total</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85475676"/>
                  </a:ext>
                </a:extLst>
              </a:tr>
              <a:tr h="328930">
                <a:tc>
                  <a:txBody>
                    <a:bodyPr/>
                    <a:lstStyle/>
                    <a:p>
                      <a:pPr algn="l" fontAlgn="ctr"/>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04629393"/>
                  </a:ext>
                </a:extLst>
              </a:tr>
              <a:tr h="328930">
                <a:tc>
                  <a:txBody>
                    <a:bodyPr/>
                    <a:lstStyle/>
                    <a:p>
                      <a:pPr algn="l" fontAlgn="ctr"/>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86866489"/>
                  </a:ext>
                </a:extLst>
              </a:tr>
              <a:tr h="328930">
                <a:tc>
                  <a:txBody>
                    <a:bodyPr/>
                    <a:lstStyle/>
                    <a:p>
                      <a:pPr algn="l" fontAlgn="ctr"/>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dirty="0">
                          <a:effectLst/>
                        </a:rPr>
                        <a:t>11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14275554"/>
                  </a:ext>
                </a:extLst>
              </a:tr>
              <a:tr h="328930">
                <a:tc>
                  <a:txBody>
                    <a:bodyPr/>
                    <a:lstStyle/>
                    <a:p>
                      <a:pPr algn="l" fontAlgn="ctr"/>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5775327"/>
                  </a:ext>
                </a:extLst>
              </a:tr>
              <a:tr h="328930">
                <a:tc>
                  <a:txBody>
                    <a:bodyPr/>
                    <a:lstStyle/>
                    <a:p>
                      <a:pPr algn="l" fontAlgn="ctr"/>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7221469"/>
                  </a:ext>
                </a:extLst>
              </a:tr>
              <a:tr h="328930">
                <a:tc>
                  <a:txBody>
                    <a:bodyPr/>
                    <a:lstStyle/>
                    <a:p>
                      <a:pPr algn="l" fontAlgn="ctr"/>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14492331"/>
                  </a:ext>
                </a:extLst>
              </a:tr>
              <a:tr h="328930">
                <a:tc>
                  <a:txBody>
                    <a:bodyPr/>
                    <a:lstStyle/>
                    <a:p>
                      <a:pPr algn="l" fontAlgn="ctr"/>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51509740"/>
                  </a:ext>
                </a:extLst>
              </a:tr>
              <a:tr h="328930">
                <a:tc>
                  <a:txBody>
                    <a:bodyPr/>
                    <a:lstStyle/>
                    <a:p>
                      <a:pPr algn="l" fontAlgn="ctr"/>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6893736"/>
                  </a:ext>
                </a:extLst>
              </a:tr>
              <a:tr h="328930">
                <a:tc>
                  <a:txBody>
                    <a:bodyPr/>
                    <a:lstStyle/>
                    <a:p>
                      <a:pPr algn="l" fontAlgn="ctr"/>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71750265"/>
                  </a:ext>
                </a:extLst>
              </a:tr>
              <a:tr h="328930">
                <a:tc>
                  <a:txBody>
                    <a:bodyPr/>
                    <a:lstStyle/>
                    <a:p>
                      <a:pPr algn="l" fontAlgn="ctr"/>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50909445"/>
                  </a:ext>
                </a:extLst>
              </a:tr>
              <a:tr h="328930">
                <a:tc>
                  <a:txBody>
                    <a:bodyPr/>
                    <a:lstStyle/>
                    <a:p>
                      <a:pPr algn="l" fontAlgn="ctr"/>
                      <a:r>
                        <a:rPr lang="en-IN" sz="1100" u="none" strike="noStrike">
                          <a:effectLst/>
                        </a:rPr>
                        <a:t>Grand Total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dirty="0">
                          <a:effectLst/>
                        </a:rPr>
                        <a:t>196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97649312"/>
                  </a:ext>
                </a:extLst>
              </a:tr>
            </a:tbl>
          </a:graphicData>
        </a:graphic>
      </p:graphicFrame>
    </p:spTree>
    <p:extLst>
      <p:ext uri="{BB962C8B-B14F-4D97-AF65-F5344CB8AC3E}">
        <p14:creationId xmlns:p14="http://schemas.microsoft.com/office/powerpoint/2010/main" val="3881610566"/>
      </p:ext>
    </p:extLst>
  </p:cSld>
  <p:clrMapOvr>
    <a:masterClrMapping/>
  </p:clrMapOvr>
</p:sld>
</file>

<file path=ppt/theme/theme1.xml><?xml version="1.0" encoding="utf-8"?>
<a:theme xmlns:a="http://schemas.openxmlformats.org/drawingml/2006/main" name="VanillaVTI">
  <a:themeElements>
    <a:clrScheme name="AnalogousFromLightSeedRightStep">
      <a:dk1>
        <a:srgbClr val="000000"/>
      </a:dk1>
      <a:lt1>
        <a:srgbClr val="FFFFFF"/>
      </a:lt1>
      <a:dk2>
        <a:srgbClr val="313820"/>
      </a:dk2>
      <a:lt2>
        <a:srgbClr val="E2E5E8"/>
      </a:lt2>
      <a:accent1>
        <a:srgbClr val="BA9C80"/>
      </a:accent1>
      <a:accent2>
        <a:srgbClr val="A8A273"/>
      </a:accent2>
      <a:accent3>
        <a:srgbClr val="99A67D"/>
      </a:accent3>
      <a:accent4>
        <a:srgbClr val="85AD76"/>
      </a:accent4>
      <a:accent5>
        <a:srgbClr val="82AC88"/>
      </a:accent5>
      <a:accent6>
        <a:srgbClr val="77AE95"/>
      </a:accent6>
      <a:hlink>
        <a:srgbClr val="5E85A8"/>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73</TotalTime>
  <Words>864</Words>
  <Application>Microsoft Office PowerPoint</Application>
  <PresentationFormat>Widescreen</PresentationFormat>
  <Paragraphs>132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VanillaVTI</vt:lpstr>
      <vt:lpstr>EMPLOYEE DATA ANALYSIS USING EXCEL</vt:lpstr>
      <vt:lpstr>PROJECT TITLE</vt:lpstr>
      <vt:lpstr>AGENDA</vt:lpstr>
      <vt:lpstr>     PROJECT OVERVIEW</vt:lpstr>
      <vt:lpstr>PROBLEM STATEMENT</vt:lpstr>
      <vt:lpstr>WHO ARE THE END USERS?</vt:lpstr>
      <vt:lpstr>  OUR SOLUTION AND ITS VALUE PROPOSITION</vt:lpstr>
      <vt:lpstr>                   DATASET DESCRIPTION</vt:lpstr>
      <vt:lpstr>                             MODELLING</vt:lpstr>
      <vt:lpstr>               THE “WOW” IN OUR SOLUTION</vt:lpstr>
      <vt:lpstr>RESULTS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Surya Prakash G</cp:lastModifiedBy>
  <cp:revision>24</cp:revision>
  <dcterms:created xsi:type="dcterms:W3CDTF">2024-09-29T06:20:34Z</dcterms:created>
  <dcterms:modified xsi:type="dcterms:W3CDTF">2024-09-30T04:40:48Z</dcterms:modified>
</cp:coreProperties>
</file>