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47" r:id="rId1"/>
  </p:sldMasterIdLst>
  <p:sldIdLst>
    <p:sldId id="256" r:id="rId2"/>
    <p:sldId id="274" r:id="rId3"/>
    <p:sldId id="268" r:id="rId4"/>
    <p:sldId id="258" r:id="rId5"/>
    <p:sldId id="276" r:id="rId6"/>
    <p:sldId id="270" r:id="rId7"/>
    <p:sldId id="271" r:id="rId8"/>
    <p:sldId id="273" r:id="rId9"/>
    <p:sldId id="272" r:id="rId10"/>
    <p:sldId id="275" r:id="rId11"/>
    <p:sldId id="259" r:id="rId12"/>
    <p:sldId id="266" r:id="rId13"/>
  </p:sldIdLst>
  <p:sldSz cx="18288000" cy="10287000"/>
  <p:notesSz cx="6858000" cy="9144000"/>
  <p:embeddedFontLst>
    <p:embeddedFont>
      <p:font typeface="Belleza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CC61-979E-47EB-B1D7-087658FEC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404B-1BF8-DF32-9F32-0731D355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DB3E-9897-DB7B-023A-EAF0B052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2C14-B5D6-D1AA-18E4-27860011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46D9-8460-C2E9-6F28-360C3C1B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18BD-C699-3F64-9D17-887B9012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CF1E3-BBF8-4259-E939-81E5333F1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8770-A51B-A40C-129E-6F2AFD8C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60B0-EC1B-3234-15AF-E64D17C7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B606-CD98-EA37-9AB6-B1D22EE4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1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1A2E1-A72A-2FD5-B801-E64EA900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E9F7E-B396-70A2-8D42-CC09D3BD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B302-9190-53A6-CC0F-1B7F3D90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5954-C451-68FF-7D89-49A76393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9BDDA-1DD8-7977-BA0F-14FAB33F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B6E6-1B3D-D666-E521-650AD801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D74C-B08D-8912-C38E-46647C10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908E-9732-F491-B100-1ECE81D9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F1A7E-FC7B-C8A1-2127-23010362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1105-46CA-6B7B-32E3-C3391D0B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B01E-8608-4B4D-EE59-F7BBF545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3755-612E-F32D-729E-8E09E59E6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B1CD-8C7F-DD61-1C20-D2AA3053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B10B-9DFF-ED6D-8115-C8A5B5EC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199E8-3C55-5931-02ED-A7096C57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AD85-B8C5-1FC0-3C4C-F6A159C7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828F-D0CD-4F41-463E-E6ADAD98F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7F1B7-BB7F-9163-D031-A88917086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BB14F-F8BB-C41F-BAE8-03A418F5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512A1-A091-FFA4-B9DF-01588BE8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193F-07F1-5AE9-A858-0B21A11C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829A-5A62-B884-217B-BF4CD2AE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5E284-16F1-933C-FA70-8AB231DA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33E0-5D06-ABB4-58A2-2F6FF6F06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A50B0-7506-7178-F055-9AEDA783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B0987-DE45-66DF-C991-13762D406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2972B-FBF0-E92F-06CC-5657B601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817CE-F3AB-A5B1-87FE-5A32CACE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B8C81-FE13-5B04-0885-B00BDE2E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35AE-EE7E-7FAA-F803-ED7C5C7A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A5F1F-1841-3B04-4796-CF4280B0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0F0A3-950C-A959-3D1C-4311F175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D5FA2-E2ED-92EE-8BAE-50861A03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D4E1A-FA87-F66A-3FEF-51E3CC39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88582-34E0-B5C6-DC1B-667FA220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AE45D-BEC6-FBA3-51CD-F948BD8F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7CB-6C23-5DE0-9CAD-D0C84078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DA4DD-F79A-D429-EBD7-43821DB1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59D09-A8E6-CF3A-C819-CA9F8EA9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BC4FA-C26B-7515-CADE-9E497112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8F22-3974-BF7E-F7AD-1E486D0D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262-6102-4020-66F9-8AA4470E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B6B2-6047-0E0B-DA54-450B08D3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B5B18-7A15-CA4D-F0F9-4C9C6A31E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A91A-B69D-F40B-3354-E7035C0BD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632D7-C37B-1400-0535-EB50056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54A7-260C-89EB-3FF6-D240B685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41F9C-FD94-2550-F511-62D08108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6EB35-CD93-1221-9574-290B74B0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2825-9447-1A96-EE3E-AF479129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51FE-0F39-69BD-8996-C89D914D5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AA4C-4059-4BE7-EA1A-A319DBCEE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DD6B4-1D4E-DD74-C409-E9D16CA67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648022" cy="10287000"/>
            <a:chOff x="0" y="0"/>
            <a:chExt cx="9607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0796" cy="2709333"/>
            </a:xfrm>
            <a:custGeom>
              <a:avLst/>
              <a:gdLst/>
              <a:ahLst/>
              <a:cxnLst/>
              <a:rect l="l" t="t" r="r" b="b"/>
              <a:pathLst>
                <a:path w="960796" h="2709333">
                  <a:moveTo>
                    <a:pt x="0" y="0"/>
                  </a:moveTo>
                  <a:lnTo>
                    <a:pt x="960796" y="0"/>
                  </a:lnTo>
                  <a:lnTo>
                    <a:pt x="9607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07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306482" y="-526322"/>
            <a:ext cx="2525648" cy="5669822"/>
          </a:xfrm>
          <a:custGeom>
            <a:avLst/>
            <a:gdLst/>
            <a:ahLst/>
            <a:cxnLst/>
            <a:rect l="l" t="t" r="r" b="b"/>
            <a:pathLst>
              <a:path w="2525648" h="5669822">
                <a:moveTo>
                  <a:pt x="0" y="0"/>
                </a:moveTo>
                <a:lnTo>
                  <a:pt x="2525648" y="0"/>
                </a:lnTo>
                <a:lnTo>
                  <a:pt x="2525648" y="5669822"/>
                </a:lnTo>
                <a:lnTo>
                  <a:pt x="0" y="5669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72000" y="3009900"/>
            <a:ext cx="10368272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8800" b="1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LAPTOP ANALYSIS   		  IN PYTHON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25569" y="8877300"/>
            <a:ext cx="4124862" cy="156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Surya V</a:t>
            </a:r>
          </a:p>
          <a:p>
            <a:pPr algn="l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DA &amp; DS</a:t>
            </a:r>
            <a:br>
              <a:rPr lang="en-US" sz="5398" dirty="0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</a:br>
            <a:endParaRPr lang="en-US" sz="5398" dirty="0">
              <a:solidFill>
                <a:srgbClr val="000000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A3830-E1D9-0B1D-88E6-7FF7BE47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BB1E994-17E1-83BC-9C77-9534D68D714A}"/>
              </a:ext>
            </a:extLst>
          </p:cNvPr>
          <p:cNvSpPr txBox="1"/>
          <p:nvPr/>
        </p:nvSpPr>
        <p:spPr>
          <a:xfrm>
            <a:off x="152400" y="647700"/>
            <a:ext cx="15468600" cy="5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9"/>
              </a:lnSpc>
              <a:spcBef>
                <a:spcPct val="0"/>
              </a:spcBef>
            </a:pPr>
            <a:r>
              <a:rPr lang="en-US" sz="4800" b="1" spc="27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RECOMMENDATIONS FOR CONSUMERS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9CC9426-A2F8-28DD-BFE4-939DB6B8FFF3}"/>
              </a:ext>
            </a:extLst>
          </p:cNvPr>
          <p:cNvSpPr/>
          <p:nvPr/>
        </p:nvSpPr>
        <p:spPr>
          <a:xfrm>
            <a:off x="1028700" y="1333500"/>
            <a:ext cx="16230600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2ABC-56CC-078C-B0FB-039D51F44012}"/>
              </a:ext>
            </a:extLst>
          </p:cNvPr>
          <p:cNvSpPr txBox="1"/>
          <p:nvPr/>
        </p:nvSpPr>
        <p:spPr>
          <a:xfrm>
            <a:off x="4191000" y="2499122"/>
            <a:ext cx="103632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Specs vs. Price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Based on Use-Case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Beware of Overpriced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Brand Reliability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 Performance and Portability</a:t>
            </a:r>
          </a:p>
          <a:p>
            <a:endParaRPr lang="en-IN" dirty="0">
              <a:latin typeface="system-ui"/>
            </a:endParaRPr>
          </a:p>
          <a:p>
            <a:endParaRPr lang="en-IN" b="0" i="0" dirty="0">
              <a:effectLst/>
              <a:latin typeface="system-u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25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495300"/>
            <a:ext cx="15125700" cy="497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9"/>
              </a:lnSpc>
              <a:spcBef>
                <a:spcPct val="0"/>
              </a:spcBef>
            </a:pPr>
            <a:r>
              <a:rPr lang="en-US" sz="4400" b="1" spc="270" dirty="0">
                <a:solidFill>
                  <a:srgbClr val="000000"/>
                </a:solidFill>
                <a:latin typeface="Times New Roman" panose="02020603050405020304" pitchFamily="18" charset="0"/>
                <a:ea typeface="Belleza"/>
                <a:cs typeface="Times New Roman" panose="02020603050405020304" pitchFamily="18" charset="0"/>
                <a:sym typeface="Belleza"/>
              </a:rPr>
              <a:t>RECOMMENDATIONS FOR MANUFACTURES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1181100"/>
            <a:ext cx="16230600" cy="1905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11CDF-3C3D-4F46-5ADA-1FB2C4736F78}"/>
              </a:ext>
            </a:extLst>
          </p:cNvPr>
          <p:cNvSpPr txBox="1"/>
          <p:nvPr/>
        </p:nvSpPr>
        <p:spPr>
          <a:xfrm>
            <a:off x="4572000" y="2542253"/>
            <a:ext cx="8763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 Pricing with Specification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Specific Market Segments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Lightweight Designs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Differentiation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Competitor Trends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26730" cy="10287000"/>
            <a:chOff x="0" y="0"/>
            <a:chExt cx="145560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5600" cy="2709333"/>
            </a:xfrm>
            <a:custGeom>
              <a:avLst/>
              <a:gdLst/>
              <a:ahLst/>
              <a:cxnLst/>
              <a:rect l="l" t="t" r="r" b="b"/>
              <a:pathLst>
                <a:path w="1455600" h="2709333">
                  <a:moveTo>
                    <a:pt x="0" y="0"/>
                  </a:moveTo>
                  <a:lnTo>
                    <a:pt x="1455600" y="0"/>
                  </a:lnTo>
                  <a:lnTo>
                    <a:pt x="14556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56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695DA1-63DA-6764-CEC0-A3AD3A8054CB}"/>
              </a:ext>
            </a:extLst>
          </p:cNvPr>
          <p:cNvSpPr txBox="1"/>
          <p:nvPr/>
        </p:nvSpPr>
        <p:spPr>
          <a:xfrm>
            <a:off x="6858000" y="3607024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DD3D1-D2F8-88BE-3E59-3C153C8C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0CFC9BA-7445-A1F8-9F70-237FF2C89B95}"/>
              </a:ext>
            </a:extLst>
          </p:cNvPr>
          <p:cNvGrpSpPr/>
          <p:nvPr/>
        </p:nvGrpSpPr>
        <p:grpSpPr>
          <a:xfrm>
            <a:off x="-19676" y="0"/>
            <a:ext cx="18288000" cy="1866900"/>
            <a:chOff x="0" y="0"/>
            <a:chExt cx="4816593" cy="8932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19F8627-1C10-E137-76A6-F94390EAD047}"/>
                </a:ext>
              </a:extLst>
            </p:cNvPr>
            <p:cNvSpPr/>
            <p:nvPr/>
          </p:nvSpPr>
          <p:spPr>
            <a:xfrm>
              <a:off x="0" y="0"/>
              <a:ext cx="4816592" cy="893258"/>
            </a:xfrm>
            <a:custGeom>
              <a:avLst/>
              <a:gdLst/>
              <a:ahLst/>
              <a:cxnLst/>
              <a:rect l="l" t="t" r="r" b="b"/>
              <a:pathLst>
                <a:path w="4816592" h="893258">
                  <a:moveTo>
                    <a:pt x="0" y="0"/>
                  </a:moveTo>
                  <a:lnTo>
                    <a:pt x="4816592" y="0"/>
                  </a:lnTo>
                  <a:lnTo>
                    <a:pt x="4816592" y="893258"/>
                  </a:lnTo>
                  <a:lnTo>
                    <a:pt x="0" y="893258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02EC693-A574-5901-A0CC-A0C0992432BA}"/>
                </a:ext>
              </a:extLst>
            </p:cNvPr>
            <p:cNvSpPr txBox="1"/>
            <p:nvPr/>
          </p:nvSpPr>
          <p:spPr>
            <a:xfrm>
              <a:off x="0" y="-38100"/>
              <a:ext cx="4816593" cy="931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AE48F9-85BD-8CA3-08C9-9F5828A5FC63}"/>
              </a:ext>
            </a:extLst>
          </p:cNvPr>
          <p:cNvSpPr txBox="1"/>
          <p:nvPr/>
        </p:nvSpPr>
        <p:spPr>
          <a:xfrm>
            <a:off x="1219200" y="1969881"/>
            <a:ext cx="16078200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a comprehensive dataset of laptops, including detailed specifications such as brand, processor, Ram, storage, and graphics, to understand the key factors that influence laptop pricing and market positioning.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4C409-7D96-95A1-5239-6AA4F8C96BD2}"/>
              </a:ext>
            </a:extLst>
          </p:cNvPr>
          <p:cNvSpPr txBox="1"/>
          <p:nvPr/>
        </p:nvSpPr>
        <p:spPr>
          <a:xfrm>
            <a:off x="2971800" y="3619500"/>
            <a:ext cx="13258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4000" dirty="0"/>
              <a:t>This analysis aims to serve two primary purposes</a:t>
            </a:r>
          </a:p>
          <a:p>
            <a:pPr>
              <a:lnSpc>
                <a:spcPct val="150000"/>
              </a:lnSpc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choose the best laptop based on needs and budget.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which laptops offer the most value for their 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what features matter most to buyers.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better prices and build laptops that match market demand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CF6A6-5005-15B8-4BEB-2E78C70E904A}"/>
              </a:ext>
            </a:extLst>
          </p:cNvPr>
          <p:cNvSpPr txBox="1"/>
          <p:nvPr/>
        </p:nvSpPr>
        <p:spPr>
          <a:xfrm>
            <a:off x="5715000" y="517951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90052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DFBEAE-9300-083A-CF31-42251FA6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9E8A2C-BC9B-D68A-9678-A306956EE608}"/>
              </a:ext>
            </a:extLst>
          </p:cNvPr>
          <p:cNvGrpSpPr/>
          <p:nvPr/>
        </p:nvGrpSpPr>
        <p:grpSpPr>
          <a:xfrm>
            <a:off x="-19676" y="0"/>
            <a:ext cx="18288000" cy="2781300"/>
            <a:chOff x="0" y="0"/>
            <a:chExt cx="4816593" cy="89325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447CBCE-F1FE-055D-9395-EFA195D9EE2F}"/>
                </a:ext>
              </a:extLst>
            </p:cNvPr>
            <p:cNvSpPr/>
            <p:nvPr/>
          </p:nvSpPr>
          <p:spPr>
            <a:xfrm>
              <a:off x="0" y="0"/>
              <a:ext cx="4816592" cy="893258"/>
            </a:xfrm>
            <a:custGeom>
              <a:avLst/>
              <a:gdLst/>
              <a:ahLst/>
              <a:cxnLst/>
              <a:rect l="l" t="t" r="r" b="b"/>
              <a:pathLst>
                <a:path w="4816592" h="893258">
                  <a:moveTo>
                    <a:pt x="0" y="0"/>
                  </a:moveTo>
                  <a:lnTo>
                    <a:pt x="4816592" y="0"/>
                  </a:lnTo>
                  <a:lnTo>
                    <a:pt x="4816592" y="893258"/>
                  </a:lnTo>
                  <a:lnTo>
                    <a:pt x="0" y="893258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F7F15D5-0ADA-D215-23D6-DD7BA6D1D136}"/>
                </a:ext>
              </a:extLst>
            </p:cNvPr>
            <p:cNvSpPr txBox="1"/>
            <p:nvPr/>
          </p:nvSpPr>
          <p:spPr>
            <a:xfrm>
              <a:off x="0" y="-38100"/>
              <a:ext cx="4816593" cy="931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8DD0E50-A53C-D772-E95F-C825F86F9353}"/>
              </a:ext>
            </a:extLst>
          </p:cNvPr>
          <p:cNvSpPr txBox="1"/>
          <p:nvPr/>
        </p:nvSpPr>
        <p:spPr>
          <a:xfrm>
            <a:off x="6172200" y="723900"/>
            <a:ext cx="6400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endParaRPr lang="en-US" sz="4800" b="1" spc="270" dirty="0">
              <a:solidFill>
                <a:srgbClr val="000000"/>
              </a:solidFill>
              <a:latin typeface="Times New Roman" panose="02020603050405020304" pitchFamily="18" charset="0"/>
              <a:ea typeface="Belleza"/>
              <a:cs typeface="Times New Roman" panose="02020603050405020304" pitchFamily="18" charset="0"/>
              <a:sym typeface="Bellez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B050D-73C0-8081-77D4-2C52495BAC87}"/>
              </a:ext>
            </a:extLst>
          </p:cNvPr>
          <p:cNvSpPr txBox="1"/>
          <p:nvPr/>
        </p:nvSpPr>
        <p:spPr>
          <a:xfrm>
            <a:off x="2590800" y="3763297"/>
            <a:ext cx="4724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Inches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rows:1303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column:12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550F8-CE7E-2991-58DF-975F2D1BF062}"/>
              </a:ext>
            </a:extLst>
          </p:cNvPr>
          <p:cNvSpPr txBox="1"/>
          <p:nvPr/>
        </p:nvSpPr>
        <p:spPr>
          <a:xfrm>
            <a:off x="10210800" y="3474474"/>
            <a:ext cx="75438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TypeName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ScreenResolution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</a:p>
          <a:p>
            <a:pPr marL="1028700" lvl="1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OpSy</a:t>
            </a: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5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6777D-4E9D-2267-FA9C-762AA6A56960}"/>
              </a:ext>
            </a:extLst>
          </p:cNvPr>
          <p:cNvSpPr txBox="1"/>
          <p:nvPr/>
        </p:nvSpPr>
        <p:spPr>
          <a:xfrm>
            <a:off x="6029899" y="539832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EEB7E-B298-2DB6-E5A5-60DE635D597D}"/>
              </a:ext>
            </a:extLst>
          </p:cNvPr>
          <p:cNvSpPr txBox="1"/>
          <p:nvPr/>
        </p:nvSpPr>
        <p:spPr>
          <a:xfrm>
            <a:off x="6296599" y="3200400"/>
            <a:ext cx="7696200" cy="459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Outliers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Unwanted column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Datatypes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B32FE-0B1B-3AC3-A516-17CE4AC1F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>
            <a:extLst>
              <a:ext uri="{FF2B5EF4-FFF2-40B4-BE49-F238E27FC236}">
                <a16:creationId xmlns:a16="http://schemas.microsoft.com/office/drawing/2014/main" id="{E0814040-2D3E-0E58-59F8-F7EB494D37BE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347A5-D6DD-9779-78F0-7AFA97030AAF}"/>
              </a:ext>
            </a:extLst>
          </p:cNvPr>
          <p:cNvSpPr txBox="1"/>
          <p:nvPr/>
        </p:nvSpPr>
        <p:spPr>
          <a:xfrm>
            <a:off x="6029899" y="53983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0" i="0" dirty="0">
                <a:effectLst/>
                <a:latin typeface="system-ui"/>
              </a:rPr>
              <a:t>Hypothesis Testing</a:t>
            </a:r>
          </a:p>
          <a:p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58AB7-360C-DEF1-0C4E-95F8D90E024A}"/>
              </a:ext>
            </a:extLst>
          </p:cNvPr>
          <p:cNvSpPr txBox="1"/>
          <p:nvPr/>
        </p:nvSpPr>
        <p:spPr>
          <a:xfrm>
            <a:off x="2438400" y="2388256"/>
            <a:ext cx="14782800" cy="7530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2286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.T-tests were used to compare mean prices between two independent  groups:</a:t>
            </a:r>
          </a:p>
          <a:p>
            <a:pPr marL="1657350" lvl="3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vs Price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Weight significantly difference in price.</a:t>
            </a:r>
          </a:p>
          <a:p>
            <a:pPr marL="1657350" lvl="3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Price vs RAM: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Price differs significantly based on RAM size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2.Chi-Square tests are used to assess whether there is a relationship between  categorical variables.</a:t>
            </a:r>
          </a:p>
          <a:p>
            <a:pPr marL="1714500" lvl="3" indent="-34290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vs TypeName:</a:t>
            </a: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are dependent. Indicating that the choice of OS depends on the laptop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75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E2C20-5E30-F263-4225-FEDF701D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B9C1B01-8EA0-2429-C64A-0817E2EE476B}"/>
              </a:ext>
            </a:extLst>
          </p:cNvPr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C71B76A-5F8A-1486-9F99-397617555A36}"/>
                </a:ext>
              </a:extLst>
            </p:cNvPr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789D2A-F78C-F1BA-C127-08C943B05B46}"/>
                </a:ext>
              </a:extLst>
            </p:cNvPr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6D0BC6AE-44FD-2924-74E5-188EF6FBDFB1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CCB17-73A7-A09E-7803-2574389F0B0D}"/>
              </a:ext>
            </a:extLst>
          </p:cNvPr>
          <p:cNvSpPr txBox="1"/>
          <p:nvPr/>
        </p:nvSpPr>
        <p:spPr>
          <a:xfrm>
            <a:off x="1143000" y="7239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UNIVARIANT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87C2-C79D-1B61-2C51-EBE8ABDA8F28}"/>
              </a:ext>
            </a:extLst>
          </p:cNvPr>
          <p:cNvSpPr txBox="1"/>
          <p:nvPr/>
        </p:nvSpPr>
        <p:spPr>
          <a:xfrm>
            <a:off x="3733800" y="2683788"/>
            <a:ext cx="8915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Laptop Prices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Laptops by Company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Inches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RAM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Memory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Laptop Weight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20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9DA19B-7B54-1128-7CDE-6C7CAAE42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C9577B-ED0E-2B47-041F-952DE1F467E4}"/>
              </a:ext>
            </a:extLst>
          </p:cNvPr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A74C58-B846-E99D-2284-02F4D5F625BC}"/>
                </a:ext>
              </a:extLst>
            </p:cNvPr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20712D1-D23C-85D5-CA73-A8763641DB87}"/>
                </a:ext>
              </a:extLst>
            </p:cNvPr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A96BE363-C5B3-998C-7657-F498BB42425B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A8E4E-CB3A-7878-D424-01F27A216BEA}"/>
              </a:ext>
            </a:extLst>
          </p:cNvPr>
          <p:cNvSpPr txBox="1"/>
          <p:nvPr/>
        </p:nvSpPr>
        <p:spPr>
          <a:xfrm>
            <a:off x="1143000" y="7239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6DEC0-4B9B-A109-1FD6-3F1933DEA191}"/>
              </a:ext>
            </a:extLst>
          </p:cNvPr>
          <p:cNvSpPr txBox="1"/>
          <p:nvPr/>
        </p:nvSpPr>
        <p:spPr>
          <a:xfrm>
            <a:off x="2743200" y="2279866"/>
            <a:ext cx="10134600" cy="644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RAM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Size vs Weight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vs Price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by Laptop Type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 Price by Company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Brand vs Price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Brand vs Price</a:t>
            </a:r>
          </a:p>
        </p:txBody>
      </p:sp>
    </p:spTree>
    <p:extLst>
      <p:ext uri="{BB962C8B-B14F-4D97-AF65-F5344CB8AC3E}">
        <p14:creationId xmlns:p14="http://schemas.microsoft.com/office/powerpoint/2010/main" val="103149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85EA7-6753-2FF5-8E9B-BA76FF7A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CA0A95-B0F5-9762-2E3E-68B44485DA80}"/>
              </a:ext>
            </a:extLst>
          </p:cNvPr>
          <p:cNvGrpSpPr/>
          <p:nvPr/>
        </p:nvGrpSpPr>
        <p:grpSpPr>
          <a:xfrm>
            <a:off x="13965760" y="0"/>
            <a:ext cx="4322240" cy="10287000"/>
            <a:chOff x="0" y="0"/>
            <a:chExt cx="113836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7E190DC-82FF-5EE9-4215-C6E7F3C43CCE}"/>
                </a:ext>
              </a:extLst>
            </p:cNvPr>
            <p:cNvSpPr/>
            <p:nvPr/>
          </p:nvSpPr>
          <p:spPr>
            <a:xfrm>
              <a:off x="0" y="0"/>
              <a:ext cx="1138368" cy="2709333"/>
            </a:xfrm>
            <a:custGeom>
              <a:avLst/>
              <a:gdLst/>
              <a:ahLst/>
              <a:cxnLst/>
              <a:rect l="l" t="t" r="r" b="b"/>
              <a:pathLst>
                <a:path w="1138368" h="2709333">
                  <a:moveTo>
                    <a:pt x="0" y="0"/>
                  </a:moveTo>
                  <a:lnTo>
                    <a:pt x="1138368" y="0"/>
                  </a:lnTo>
                  <a:lnTo>
                    <a:pt x="113836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3E3D6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16C231-8E39-D4F9-1F46-B5B15039E2EE}"/>
                </a:ext>
              </a:extLst>
            </p:cNvPr>
            <p:cNvSpPr txBox="1"/>
            <p:nvPr/>
          </p:nvSpPr>
          <p:spPr>
            <a:xfrm>
              <a:off x="0" y="-38100"/>
              <a:ext cx="113836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66C6E4C7-A32A-FF71-A6CC-F5580C4F0462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D1112-8E63-4744-24A9-AE6F8775E417}"/>
              </a:ext>
            </a:extLst>
          </p:cNvPr>
          <p:cNvSpPr txBox="1"/>
          <p:nvPr/>
        </p:nvSpPr>
        <p:spPr>
          <a:xfrm>
            <a:off x="1143000" y="723900"/>
            <a:ext cx="1066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MULTIVARIENT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FCA10-A784-E03A-6D95-1B996F4F4E87}"/>
              </a:ext>
            </a:extLst>
          </p:cNvPr>
          <p:cNvSpPr txBox="1"/>
          <p:nvPr/>
        </p:nvSpPr>
        <p:spPr>
          <a:xfrm>
            <a:off x="4648200" y="3392091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 of Laptop Features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Laptop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4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D5B20-9D5F-C823-32DA-725E4B4A0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>
            <a:extLst>
              <a:ext uri="{FF2B5EF4-FFF2-40B4-BE49-F238E27FC236}">
                <a16:creationId xmlns:a16="http://schemas.microsoft.com/office/drawing/2014/main" id="{CDEA3F9D-849B-EF34-8EA5-B791AA7D25C3}"/>
              </a:ext>
            </a:extLst>
          </p:cNvPr>
          <p:cNvSpPr/>
          <p:nvPr/>
        </p:nvSpPr>
        <p:spPr>
          <a:xfrm flipV="1">
            <a:off x="762000" y="1562100"/>
            <a:ext cx="17145000" cy="7620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4DCCF-F0F6-C71F-E048-97A0183A60CB}"/>
              </a:ext>
            </a:extLst>
          </p:cNvPr>
          <p:cNvSpPr txBox="1"/>
          <p:nvPr/>
        </p:nvSpPr>
        <p:spPr>
          <a:xfrm>
            <a:off x="1143000" y="7239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0C416-6B45-E638-E253-BE77CDBE134A}"/>
              </a:ext>
            </a:extLst>
          </p:cNvPr>
          <p:cNvSpPr txBox="1"/>
          <p:nvPr/>
        </p:nvSpPr>
        <p:spPr>
          <a:xfrm>
            <a:off x="2669458" y="2476500"/>
            <a:ext cx="15621000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laptops have 8GB RAM and 256–512GB SSD storage.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laptops are mid rang, with a few high-end ones over $300000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HP, Dell, and Lenovo have the most models.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specs = higher price (like more RAM, stronger GPU, faster CPU).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Razor,Apple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laptops are the most expensive.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Gaming laptops cost more and are heavier.</a:t>
            </a:r>
          </a:p>
          <a:p>
            <a:pPr marL="571500" marR="0" lvl="0" indent="-5715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15.6-inch screens are the most common.</a:t>
            </a:r>
          </a:p>
        </p:txBody>
      </p:sp>
    </p:spTree>
    <p:extLst>
      <p:ext uri="{BB962C8B-B14F-4D97-AF65-F5344CB8AC3E}">
        <p14:creationId xmlns:p14="http://schemas.microsoft.com/office/powerpoint/2010/main" val="85631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414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Calibri</vt:lpstr>
      <vt:lpstr>Belleza</vt:lpstr>
      <vt:lpstr>Courier New</vt:lpstr>
      <vt:lpstr>system-ui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Cream Minimal Interior Design Portfolio</dc:title>
  <cp:lastModifiedBy>SURYA VEERAMANI</cp:lastModifiedBy>
  <cp:revision>8</cp:revision>
  <dcterms:created xsi:type="dcterms:W3CDTF">2006-08-16T00:00:00Z</dcterms:created>
  <dcterms:modified xsi:type="dcterms:W3CDTF">2025-05-04T17:47:32Z</dcterms:modified>
  <dc:identifier>DAGlSoUkMac</dc:identifier>
</cp:coreProperties>
</file>