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69" r:id="rId3"/>
    <p:sldId id="270" r:id="rId4"/>
    <p:sldId id="271" r:id="rId5"/>
    <p:sldId id="275" r:id="rId6"/>
    <p:sldId id="273" r:id="rId7"/>
    <p:sldId id="274" r:id="rId8"/>
    <p:sldId id="272" r:id="rId9"/>
    <p:sldId id="276" r:id="rId10"/>
    <p:sldId id="268" r:id="rId11"/>
  </p:sldIdLst>
  <p:sldSz cx="18288000" cy="10287000"/>
  <p:notesSz cx="6858000" cy="9144000"/>
  <p:embeddedFontLst>
    <p:embeddedFont>
      <p:font typeface="Cambria" panose="02040503050406030204" pitchFamily="18" charset="0"/>
      <p:regular r:id="rId12"/>
      <p:bold r:id="rId13"/>
      <p:italic r:id="rId14"/>
      <p:boldItalic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6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/>
          <p:nvPr/>
        </p:nvSpPr>
        <p:spPr>
          <a:xfrm>
            <a:off x="0" y="8039083"/>
            <a:ext cx="516220" cy="2057400"/>
          </a:xfrm>
          <a:custGeom>
            <a:avLst/>
            <a:gdLst/>
            <a:ahLst/>
            <a:cxnLst/>
            <a:rect l="l" t="t" r="r" b="b"/>
            <a:pathLst>
              <a:path w="516220" h="205740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7657548" y="293921"/>
            <a:ext cx="516220" cy="2057400"/>
          </a:xfrm>
          <a:custGeom>
            <a:avLst/>
            <a:gdLst/>
            <a:ahLst/>
            <a:cxnLst/>
            <a:rect l="l" t="t" r="r" b="b"/>
            <a:pathLst>
              <a:path w="516220" h="205740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028700" y="9077308"/>
            <a:ext cx="2716317" cy="1358159"/>
          </a:xfrm>
          <a:custGeom>
            <a:avLst/>
            <a:gdLst/>
            <a:ahLst/>
            <a:cxnLst/>
            <a:rect l="l" t="t" r="r" b="b"/>
            <a:pathLst>
              <a:path w="2716317" h="1358159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flipV="1">
            <a:off x="14542983" y="-104775"/>
            <a:ext cx="2716317" cy="1358159"/>
          </a:xfrm>
          <a:custGeom>
            <a:avLst/>
            <a:gdLst/>
            <a:ahLst/>
            <a:cxnLst/>
            <a:rect l="l" t="t" r="r" b="b"/>
            <a:pathLst>
              <a:path w="2716317" h="1358159">
                <a:moveTo>
                  <a:pt x="0" y="1358159"/>
                </a:moveTo>
                <a:lnTo>
                  <a:pt x="2716317" y="1358159"/>
                </a:lnTo>
                <a:lnTo>
                  <a:pt x="2716317" y="0"/>
                </a:lnTo>
                <a:lnTo>
                  <a:pt x="0" y="0"/>
                </a:lnTo>
                <a:lnTo>
                  <a:pt x="0" y="135815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5A28AB-2824-D72C-1E1C-4EB322D9C7CB}"/>
              </a:ext>
            </a:extLst>
          </p:cNvPr>
          <p:cNvSpPr txBox="1"/>
          <p:nvPr/>
        </p:nvSpPr>
        <p:spPr>
          <a:xfrm>
            <a:off x="2667000" y="3086100"/>
            <a:ext cx="147066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Global Economic and Demographic Trends Analysis</a:t>
            </a:r>
            <a:endParaRPr lang="en-IN" sz="8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140582-85FF-111D-95D4-995409309A56}"/>
              </a:ext>
            </a:extLst>
          </p:cNvPr>
          <p:cNvSpPr txBox="1"/>
          <p:nvPr/>
        </p:nvSpPr>
        <p:spPr>
          <a:xfrm>
            <a:off x="8771658" y="8217915"/>
            <a:ext cx="9144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Surya V</a:t>
            </a:r>
          </a:p>
          <a:p>
            <a:pPr algn="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03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-03-2025</a:t>
            </a:r>
          </a:p>
          <a:p>
            <a:pPr algn="r"/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analytics &amp; Data science</a:t>
            </a:r>
          </a:p>
          <a:p>
            <a:pPr algn="r"/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Oct 2024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6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754150" y="3832722"/>
            <a:ext cx="12779699" cy="16598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435"/>
              </a:lnSpc>
            </a:pPr>
            <a:r>
              <a:rPr lang="en-US" sz="15544" b="1" dirty="0">
                <a:solidFill>
                  <a:srgbClr val="252D37"/>
                </a:solidFill>
                <a:latin typeface="Times New Roman" panose="02020603050405020304" pitchFamily="18" charset="0"/>
                <a:ea typeface="Maven Pro Bold"/>
                <a:cs typeface="Times New Roman" panose="02020603050405020304" pitchFamily="18" charset="0"/>
                <a:sym typeface="Maven Pro Bold"/>
              </a:rPr>
              <a:t>Thank You</a:t>
            </a:r>
          </a:p>
        </p:txBody>
      </p:sp>
      <p:sp>
        <p:nvSpPr>
          <p:cNvPr id="4" name="Freeform 4"/>
          <p:cNvSpPr/>
          <p:nvPr/>
        </p:nvSpPr>
        <p:spPr>
          <a:xfrm>
            <a:off x="0" y="6974593"/>
            <a:ext cx="809919" cy="3227938"/>
          </a:xfrm>
          <a:custGeom>
            <a:avLst/>
            <a:gdLst/>
            <a:ahLst/>
            <a:cxnLst/>
            <a:rect l="l" t="t" r="r" b="b"/>
            <a:pathLst>
              <a:path w="809919" h="3227938">
                <a:moveTo>
                  <a:pt x="0" y="0"/>
                </a:moveTo>
                <a:lnTo>
                  <a:pt x="809919" y="0"/>
                </a:lnTo>
                <a:lnTo>
                  <a:pt x="809919" y="3227938"/>
                </a:lnTo>
                <a:lnTo>
                  <a:pt x="0" y="32279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613969" y="8304597"/>
            <a:ext cx="4261740" cy="2130870"/>
          </a:xfrm>
          <a:custGeom>
            <a:avLst/>
            <a:gdLst/>
            <a:ahLst/>
            <a:cxnLst/>
            <a:rect l="l" t="t" r="r" b="b"/>
            <a:pathLst>
              <a:path w="4261740" h="2130870">
                <a:moveTo>
                  <a:pt x="0" y="0"/>
                </a:moveTo>
                <a:lnTo>
                  <a:pt x="4261740" y="0"/>
                </a:lnTo>
                <a:lnTo>
                  <a:pt x="4261740" y="2130870"/>
                </a:lnTo>
                <a:lnTo>
                  <a:pt x="0" y="213087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-10800000">
            <a:off x="17582856" y="118636"/>
            <a:ext cx="809919" cy="3227938"/>
          </a:xfrm>
          <a:custGeom>
            <a:avLst/>
            <a:gdLst/>
            <a:ahLst/>
            <a:cxnLst/>
            <a:rect l="l" t="t" r="r" b="b"/>
            <a:pathLst>
              <a:path w="809919" h="3227938">
                <a:moveTo>
                  <a:pt x="0" y="0"/>
                </a:moveTo>
                <a:lnTo>
                  <a:pt x="809919" y="0"/>
                </a:lnTo>
                <a:lnTo>
                  <a:pt x="809919" y="3227938"/>
                </a:lnTo>
                <a:lnTo>
                  <a:pt x="0" y="32279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-10800000">
            <a:off x="12517066" y="-114300"/>
            <a:ext cx="4261740" cy="2130870"/>
          </a:xfrm>
          <a:custGeom>
            <a:avLst/>
            <a:gdLst/>
            <a:ahLst/>
            <a:cxnLst/>
            <a:rect l="l" t="t" r="r" b="b"/>
            <a:pathLst>
              <a:path w="4261740" h="2130870">
                <a:moveTo>
                  <a:pt x="0" y="0"/>
                </a:moveTo>
                <a:lnTo>
                  <a:pt x="4261740" y="0"/>
                </a:lnTo>
                <a:lnTo>
                  <a:pt x="4261740" y="2130870"/>
                </a:lnTo>
                <a:lnTo>
                  <a:pt x="0" y="213087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6E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BD78650-5ACA-E871-5CDE-0EFF367768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0CA5BDBD-6D79-DE02-210A-1CF0A9385047}"/>
              </a:ext>
            </a:extLst>
          </p:cNvPr>
          <p:cNvSpPr/>
          <p:nvPr/>
        </p:nvSpPr>
        <p:spPr>
          <a:xfrm>
            <a:off x="0" y="8039083"/>
            <a:ext cx="516220" cy="2057400"/>
          </a:xfrm>
          <a:custGeom>
            <a:avLst/>
            <a:gdLst/>
            <a:ahLst/>
            <a:cxnLst/>
            <a:rect l="l" t="t" r="r" b="b"/>
            <a:pathLst>
              <a:path w="516220" h="205740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5EB95FEA-9A29-9A1E-79FD-BC2EA1E9B406}"/>
              </a:ext>
            </a:extLst>
          </p:cNvPr>
          <p:cNvSpPr/>
          <p:nvPr/>
        </p:nvSpPr>
        <p:spPr>
          <a:xfrm>
            <a:off x="17657548" y="293921"/>
            <a:ext cx="516220" cy="2057400"/>
          </a:xfrm>
          <a:custGeom>
            <a:avLst/>
            <a:gdLst/>
            <a:ahLst/>
            <a:cxnLst/>
            <a:rect l="l" t="t" r="r" b="b"/>
            <a:pathLst>
              <a:path w="516220" h="205740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9D3A7BAB-B875-AD27-72D5-92E652F23E13}"/>
              </a:ext>
            </a:extLst>
          </p:cNvPr>
          <p:cNvSpPr/>
          <p:nvPr/>
        </p:nvSpPr>
        <p:spPr>
          <a:xfrm>
            <a:off x="1028700" y="9077308"/>
            <a:ext cx="2716317" cy="1358159"/>
          </a:xfrm>
          <a:custGeom>
            <a:avLst/>
            <a:gdLst/>
            <a:ahLst/>
            <a:cxnLst/>
            <a:rect l="l" t="t" r="r" b="b"/>
            <a:pathLst>
              <a:path w="2716317" h="1358159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BC2D7D8E-E7CD-67EF-06DF-8BFE21D345B6}"/>
              </a:ext>
            </a:extLst>
          </p:cNvPr>
          <p:cNvSpPr/>
          <p:nvPr/>
        </p:nvSpPr>
        <p:spPr>
          <a:xfrm flipV="1">
            <a:off x="14542983" y="-104775"/>
            <a:ext cx="2716317" cy="1358159"/>
          </a:xfrm>
          <a:custGeom>
            <a:avLst/>
            <a:gdLst/>
            <a:ahLst/>
            <a:cxnLst/>
            <a:rect l="l" t="t" r="r" b="b"/>
            <a:pathLst>
              <a:path w="2716317" h="1358159">
                <a:moveTo>
                  <a:pt x="0" y="1358159"/>
                </a:moveTo>
                <a:lnTo>
                  <a:pt x="2716317" y="1358159"/>
                </a:lnTo>
                <a:lnTo>
                  <a:pt x="2716317" y="0"/>
                </a:lnTo>
                <a:lnTo>
                  <a:pt x="0" y="0"/>
                </a:lnTo>
                <a:lnTo>
                  <a:pt x="0" y="135815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BCE985-4708-101E-31F6-90A10B9361A8}"/>
              </a:ext>
            </a:extLst>
          </p:cNvPr>
          <p:cNvSpPr txBox="1"/>
          <p:nvPr/>
        </p:nvSpPr>
        <p:spPr>
          <a:xfrm>
            <a:off x="762000" y="574304"/>
            <a:ext cx="502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OVERVIEW: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B20D5C-8C90-49F8-1BEC-E526E9CD5BEB}"/>
              </a:ext>
            </a:extLst>
          </p:cNvPr>
          <p:cNvSpPr txBox="1"/>
          <p:nvPr/>
        </p:nvSpPr>
        <p:spPr>
          <a:xfrm>
            <a:off x="2691581" y="1118198"/>
            <a:ext cx="14428751" cy="29585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 economic and demographic trends play a crucial role in understanding the development patterns of countries and regions.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aims to analyze key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economic, population, and health indicators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derive insights into how different nations evolve over time.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FA0C2EC-D7B0-653B-4948-8C0CA2D488B0}"/>
              </a:ext>
            </a:extLst>
          </p:cNvPr>
          <p:cNvSpPr txBox="1"/>
          <p:nvPr/>
        </p:nvSpPr>
        <p:spPr>
          <a:xfrm>
            <a:off x="762000" y="4328206"/>
            <a:ext cx="56206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OBJECTIVES: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949C96-32EC-67B0-228E-456813D8DDB1}"/>
              </a:ext>
            </a:extLst>
          </p:cNvPr>
          <p:cNvSpPr txBox="1"/>
          <p:nvPr/>
        </p:nvSpPr>
        <p:spPr>
          <a:xfrm>
            <a:off x="2671916" y="4955677"/>
            <a:ext cx="11494983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Analyse Population Growth Trends.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GDP and Economic Performance.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 Between Health and Economy.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Assess Birthrate and Death Rate Trends.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 Statistical and Predictive Analysis.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Dashboard.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 and recommendation.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7207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6E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D123393-813C-6B37-8E44-F841D48667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90732CB8-DEB1-C103-56E0-3E6FCE72C6CA}"/>
              </a:ext>
            </a:extLst>
          </p:cNvPr>
          <p:cNvSpPr/>
          <p:nvPr/>
        </p:nvSpPr>
        <p:spPr>
          <a:xfrm>
            <a:off x="0" y="8039083"/>
            <a:ext cx="516220" cy="2057400"/>
          </a:xfrm>
          <a:custGeom>
            <a:avLst/>
            <a:gdLst/>
            <a:ahLst/>
            <a:cxnLst/>
            <a:rect l="l" t="t" r="r" b="b"/>
            <a:pathLst>
              <a:path w="516220" h="205740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14DBCE17-C686-E9D2-D9CB-35CBD17C5604}"/>
              </a:ext>
            </a:extLst>
          </p:cNvPr>
          <p:cNvSpPr/>
          <p:nvPr/>
        </p:nvSpPr>
        <p:spPr>
          <a:xfrm>
            <a:off x="17657548" y="293921"/>
            <a:ext cx="516220" cy="2057400"/>
          </a:xfrm>
          <a:custGeom>
            <a:avLst/>
            <a:gdLst/>
            <a:ahLst/>
            <a:cxnLst/>
            <a:rect l="l" t="t" r="r" b="b"/>
            <a:pathLst>
              <a:path w="516220" h="205740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74A3FF8A-29B8-2C02-6F12-3E2E0219E1C1}"/>
              </a:ext>
            </a:extLst>
          </p:cNvPr>
          <p:cNvSpPr/>
          <p:nvPr/>
        </p:nvSpPr>
        <p:spPr>
          <a:xfrm>
            <a:off x="1028700" y="9077308"/>
            <a:ext cx="2716317" cy="1358159"/>
          </a:xfrm>
          <a:custGeom>
            <a:avLst/>
            <a:gdLst/>
            <a:ahLst/>
            <a:cxnLst/>
            <a:rect l="l" t="t" r="r" b="b"/>
            <a:pathLst>
              <a:path w="2716317" h="1358159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547D8DCD-5A19-F839-E77E-E68D23545A58}"/>
              </a:ext>
            </a:extLst>
          </p:cNvPr>
          <p:cNvSpPr/>
          <p:nvPr/>
        </p:nvSpPr>
        <p:spPr>
          <a:xfrm flipV="1">
            <a:off x="14542983" y="-104775"/>
            <a:ext cx="2716317" cy="1358159"/>
          </a:xfrm>
          <a:custGeom>
            <a:avLst/>
            <a:gdLst/>
            <a:ahLst/>
            <a:cxnLst/>
            <a:rect l="l" t="t" r="r" b="b"/>
            <a:pathLst>
              <a:path w="2716317" h="1358159">
                <a:moveTo>
                  <a:pt x="0" y="1358159"/>
                </a:moveTo>
                <a:lnTo>
                  <a:pt x="2716317" y="1358159"/>
                </a:lnTo>
                <a:lnTo>
                  <a:pt x="2716317" y="0"/>
                </a:lnTo>
                <a:lnTo>
                  <a:pt x="0" y="0"/>
                </a:lnTo>
                <a:lnTo>
                  <a:pt x="0" y="135815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F99903-11D1-BE9F-3C4B-7B35E41E5764}"/>
              </a:ext>
            </a:extLst>
          </p:cNvPr>
          <p:cNvSpPr txBox="1"/>
          <p:nvPr/>
        </p:nvSpPr>
        <p:spPr>
          <a:xfrm>
            <a:off x="982767" y="930218"/>
            <a:ext cx="5524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OVEVIEW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65300109-1819-4083-A30B-91963A13D6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2697290"/>
            <a:ext cx="12508424" cy="535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36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SQL Database: Countries World</a:t>
            </a:r>
            <a:endParaRPr kumimoji="0" lang="en-US" altLang="en-US" sz="360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36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Fields: Country, Population, GDP, Literacy, Infant Mortality, etc.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36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Excel Files: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Population Per Country: Population data (1960-2016).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Meta Data: Country classifications (Region, Income Group).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GDP by Country: GDP trends (1960-2016).</a:t>
            </a:r>
            <a:endParaRPr kumimoji="0" lang="en-US" altLang="en-US" sz="360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9711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6E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41186E3-949D-47B1-A633-04BDC7A3AD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F7119E58-1352-1AFC-0C08-227A131EADD6}"/>
              </a:ext>
            </a:extLst>
          </p:cNvPr>
          <p:cNvSpPr/>
          <p:nvPr/>
        </p:nvSpPr>
        <p:spPr>
          <a:xfrm>
            <a:off x="0" y="8039083"/>
            <a:ext cx="516220" cy="2057400"/>
          </a:xfrm>
          <a:custGeom>
            <a:avLst/>
            <a:gdLst/>
            <a:ahLst/>
            <a:cxnLst/>
            <a:rect l="l" t="t" r="r" b="b"/>
            <a:pathLst>
              <a:path w="516220" h="205740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53F16A3A-55B6-28DD-EC49-E1525A4B6D6F}"/>
              </a:ext>
            </a:extLst>
          </p:cNvPr>
          <p:cNvSpPr/>
          <p:nvPr/>
        </p:nvSpPr>
        <p:spPr>
          <a:xfrm>
            <a:off x="17657548" y="293921"/>
            <a:ext cx="516220" cy="2057400"/>
          </a:xfrm>
          <a:custGeom>
            <a:avLst/>
            <a:gdLst/>
            <a:ahLst/>
            <a:cxnLst/>
            <a:rect l="l" t="t" r="r" b="b"/>
            <a:pathLst>
              <a:path w="516220" h="205740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C48C2C61-3541-2AD7-4316-99929D4583F4}"/>
              </a:ext>
            </a:extLst>
          </p:cNvPr>
          <p:cNvSpPr/>
          <p:nvPr/>
        </p:nvSpPr>
        <p:spPr>
          <a:xfrm>
            <a:off x="1028700" y="9077308"/>
            <a:ext cx="2716317" cy="1358159"/>
          </a:xfrm>
          <a:custGeom>
            <a:avLst/>
            <a:gdLst/>
            <a:ahLst/>
            <a:cxnLst/>
            <a:rect l="l" t="t" r="r" b="b"/>
            <a:pathLst>
              <a:path w="2716317" h="1358159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33C4BCBC-80F1-3A3D-01DE-E92FD5B5443E}"/>
              </a:ext>
            </a:extLst>
          </p:cNvPr>
          <p:cNvSpPr/>
          <p:nvPr/>
        </p:nvSpPr>
        <p:spPr>
          <a:xfrm flipV="1">
            <a:off x="14542983" y="-104775"/>
            <a:ext cx="2716317" cy="1358159"/>
          </a:xfrm>
          <a:custGeom>
            <a:avLst/>
            <a:gdLst/>
            <a:ahLst/>
            <a:cxnLst/>
            <a:rect l="l" t="t" r="r" b="b"/>
            <a:pathLst>
              <a:path w="2716317" h="1358159">
                <a:moveTo>
                  <a:pt x="0" y="1358159"/>
                </a:moveTo>
                <a:lnTo>
                  <a:pt x="2716317" y="1358159"/>
                </a:lnTo>
                <a:lnTo>
                  <a:pt x="2716317" y="0"/>
                </a:lnTo>
                <a:lnTo>
                  <a:pt x="0" y="0"/>
                </a:lnTo>
                <a:lnTo>
                  <a:pt x="0" y="135815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86AC7E-C99B-531A-FA92-A941FAA14CC2}"/>
              </a:ext>
            </a:extLst>
          </p:cNvPr>
          <p:cNvSpPr txBox="1"/>
          <p:nvPr/>
        </p:nvSpPr>
        <p:spPr>
          <a:xfrm>
            <a:off x="1039917" y="930218"/>
            <a:ext cx="541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87911F-F651-D16A-5463-3C2897E92FFB}"/>
              </a:ext>
            </a:extLst>
          </p:cNvPr>
          <p:cNvSpPr txBox="1"/>
          <p:nvPr/>
        </p:nvSpPr>
        <p:spPr>
          <a:xfrm>
            <a:off x="2819400" y="2171700"/>
            <a:ext cx="8153400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Handling Missing Values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 duplicate.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Unpivoted &amp; Appended GDP Tables.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Inconsistent Values.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Standardized data types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3AFF430-5738-09EF-7B50-5DFE0D50E0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658600" y="2171700"/>
            <a:ext cx="5998948" cy="4985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298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6E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CF54CC5-0A82-A77D-420D-9CBF92D4B5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2C358048-AE30-95FD-F2BE-A0DDE5D0DDC7}"/>
              </a:ext>
            </a:extLst>
          </p:cNvPr>
          <p:cNvSpPr/>
          <p:nvPr/>
        </p:nvSpPr>
        <p:spPr>
          <a:xfrm>
            <a:off x="0" y="8039083"/>
            <a:ext cx="516220" cy="2057400"/>
          </a:xfrm>
          <a:custGeom>
            <a:avLst/>
            <a:gdLst/>
            <a:ahLst/>
            <a:cxnLst/>
            <a:rect l="l" t="t" r="r" b="b"/>
            <a:pathLst>
              <a:path w="516220" h="205740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AB59C6A5-1899-2E51-2413-2B09DCEAEB3D}"/>
              </a:ext>
            </a:extLst>
          </p:cNvPr>
          <p:cNvSpPr/>
          <p:nvPr/>
        </p:nvSpPr>
        <p:spPr>
          <a:xfrm>
            <a:off x="17657548" y="293921"/>
            <a:ext cx="516220" cy="2057400"/>
          </a:xfrm>
          <a:custGeom>
            <a:avLst/>
            <a:gdLst/>
            <a:ahLst/>
            <a:cxnLst/>
            <a:rect l="l" t="t" r="r" b="b"/>
            <a:pathLst>
              <a:path w="516220" h="205740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DC4ECE82-89C6-A48D-CCE3-52AB61373008}"/>
              </a:ext>
            </a:extLst>
          </p:cNvPr>
          <p:cNvSpPr/>
          <p:nvPr/>
        </p:nvSpPr>
        <p:spPr>
          <a:xfrm>
            <a:off x="1028700" y="9077308"/>
            <a:ext cx="2716317" cy="1358159"/>
          </a:xfrm>
          <a:custGeom>
            <a:avLst/>
            <a:gdLst/>
            <a:ahLst/>
            <a:cxnLst/>
            <a:rect l="l" t="t" r="r" b="b"/>
            <a:pathLst>
              <a:path w="2716317" h="1358159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D22B8016-D1A5-F90D-AE83-143F6589D14B}"/>
              </a:ext>
            </a:extLst>
          </p:cNvPr>
          <p:cNvSpPr/>
          <p:nvPr/>
        </p:nvSpPr>
        <p:spPr>
          <a:xfrm flipV="1">
            <a:off x="14542983" y="-104775"/>
            <a:ext cx="2716317" cy="1358159"/>
          </a:xfrm>
          <a:custGeom>
            <a:avLst/>
            <a:gdLst/>
            <a:ahLst/>
            <a:cxnLst/>
            <a:rect l="l" t="t" r="r" b="b"/>
            <a:pathLst>
              <a:path w="2716317" h="1358159">
                <a:moveTo>
                  <a:pt x="0" y="1358159"/>
                </a:moveTo>
                <a:lnTo>
                  <a:pt x="2716317" y="1358159"/>
                </a:lnTo>
                <a:lnTo>
                  <a:pt x="2716317" y="0"/>
                </a:lnTo>
                <a:lnTo>
                  <a:pt x="0" y="0"/>
                </a:lnTo>
                <a:lnTo>
                  <a:pt x="0" y="135815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1980A5-0CDD-6E3C-0D1F-02B387202C4A}"/>
              </a:ext>
            </a:extLst>
          </p:cNvPr>
          <p:cNvSpPr txBox="1"/>
          <p:nvPr/>
        </p:nvSpPr>
        <p:spPr>
          <a:xfrm>
            <a:off x="4419600" y="2651328"/>
            <a:ext cx="10439400" cy="6083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32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Mean, median, and mode for key indicators.</a:t>
            </a:r>
            <a:endParaRPr lang="en-IN" sz="32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32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Distribution analysis for GDP, life expectancy, and population growth.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3200" dirty="0"/>
              <a:t>The average literacy rate across regions and countries. </a:t>
            </a:r>
            <a:endParaRPr lang="en-US" sz="3200" dirty="0">
              <a:effectLst/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3200" dirty="0"/>
              <a:t>The countries with the highest and lowest GDP. </a:t>
            </a:r>
            <a:endParaRPr lang="en-IN" sz="32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32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Identification of trends and outliers over the decades.</a:t>
            </a:r>
          </a:p>
          <a:p>
            <a:pPr lvl="0" algn="just">
              <a:lnSpc>
                <a:spcPct val="150000"/>
              </a:lnSpc>
            </a:pPr>
            <a:endParaRPr lang="en-IN" sz="32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457200" algn="just">
              <a:lnSpc>
                <a:spcPct val="150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00298B-E90A-3B5F-4AD9-FC024E23E88F}"/>
              </a:ext>
            </a:extLst>
          </p:cNvPr>
          <p:cNvSpPr txBox="1"/>
          <p:nvPr/>
        </p:nvSpPr>
        <p:spPr>
          <a:xfrm>
            <a:off x="1295400" y="1028700"/>
            <a:ext cx="1143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Descriptive Statistical Analysis &amp; Dax Function:</a:t>
            </a:r>
          </a:p>
        </p:txBody>
      </p:sp>
    </p:spTree>
    <p:extLst>
      <p:ext uri="{BB962C8B-B14F-4D97-AF65-F5344CB8AC3E}">
        <p14:creationId xmlns:p14="http://schemas.microsoft.com/office/powerpoint/2010/main" val="203586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6E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89ECBD8-7074-860A-15A1-8FA4830A20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4F614E11-195F-444E-B702-CAE0D0257236}"/>
              </a:ext>
            </a:extLst>
          </p:cNvPr>
          <p:cNvSpPr/>
          <p:nvPr/>
        </p:nvSpPr>
        <p:spPr>
          <a:xfrm>
            <a:off x="0" y="8039083"/>
            <a:ext cx="516220" cy="2057400"/>
          </a:xfrm>
          <a:custGeom>
            <a:avLst/>
            <a:gdLst/>
            <a:ahLst/>
            <a:cxnLst/>
            <a:rect l="l" t="t" r="r" b="b"/>
            <a:pathLst>
              <a:path w="516220" h="205740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04C495CA-9F9C-414F-4811-B962FEC4F9D3}"/>
              </a:ext>
            </a:extLst>
          </p:cNvPr>
          <p:cNvSpPr/>
          <p:nvPr/>
        </p:nvSpPr>
        <p:spPr>
          <a:xfrm>
            <a:off x="17657548" y="293921"/>
            <a:ext cx="516220" cy="2057400"/>
          </a:xfrm>
          <a:custGeom>
            <a:avLst/>
            <a:gdLst/>
            <a:ahLst/>
            <a:cxnLst/>
            <a:rect l="l" t="t" r="r" b="b"/>
            <a:pathLst>
              <a:path w="516220" h="205740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8C73F2DB-023E-E179-4646-8DA393570844}"/>
              </a:ext>
            </a:extLst>
          </p:cNvPr>
          <p:cNvSpPr/>
          <p:nvPr/>
        </p:nvSpPr>
        <p:spPr>
          <a:xfrm>
            <a:off x="1028700" y="9033615"/>
            <a:ext cx="2716317" cy="1401852"/>
          </a:xfrm>
          <a:custGeom>
            <a:avLst/>
            <a:gdLst/>
            <a:ahLst/>
            <a:cxnLst/>
            <a:rect l="l" t="t" r="r" b="b"/>
            <a:pathLst>
              <a:path w="2716317" h="1358159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947DF2F9-C8EF-3FD8-937F-073D6AA2537D}"/>
              </a:ext>
            </a:extLst>
          </p:cNvPr>
          <p:cNvSpPr/>
          <p:nvPr/>
        </p:nvSpPr>
        <p:spPr>
          <a:xfrm flipV="1">
            <a:off x="14542983" y="-104775"/>
            <a:ext cx="2716317" cy="1358159"/>
          </a:xfrm>
          <a:custGeom>
            <a:avLst/>
            <a:gdLst/>
            <a:ahLst/>
            <a:cxnLst/>
            <a:rect l="l" t="t" r="r" b="b"/>
            <a:pathLst>
              <a:path w="2716317" h="1358159">
                <a:moveTo>
                  <a:pt x="0" y="1358159"/>
                </a:moveTo>
                <a:lnTo>
                  <a:pt x="2716317" y="1358159"/>
                </a:lnTo>
                <a:lnTo>
                  <a:pt x="2716317" y="0"/>
                </a:lnTo>
                <a:lnTo>
                  <a:pt x="0" y="0"/>
                </a:lnTo>
                <a:lnTo>
                  <a:pt x="0" y="135815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E6B281-3412-D6AD-B74A-F1640BA767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94516" y="1253385"/>
            <a:ext cx="14669484" cy="770011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1951400-12EC-B0DD-779D-F2292848C7FF}"/>
              </a:ext>
            </a:extLst>
          </p:cNvPr>
          <p:cNvSpPr txBox="1"/>
          <p:nvPr/>
        </p:nvSpPr>
        <p:spPr>
          <a:xfrm>
            <a:off x="7620000" y="449581"/>
            <a:ext cx="4648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5728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6E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3940628-5E7E-6626-935B-C845246388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82020083-6E3C-2CE8-EFDA-F5300BB862C6}"/>
              </a:ext>
            </a:extLst>
          </p:cNvPr>
          <p:cNvSpPr/>
          <p:nvPr/>
        </p:nvSpPr>
        <p:spPr>
          <a:xfrm>
            <a:off x="0" y="8039083"/>
            <a:ext cx="516220" cy="2057400"/>
          </a:xfrm>
          <a:custGeom>
            <a:avLst/>
            <a:gdLst/>
            <a:ahLst/>
            <a:cxnLst/>
            <a:rect l="l" t="t" r="r" b="b"/>
            <a:pathLst>
              <a:path w="516220" h="205740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DC7D3FE6-1F1C-0F16-BADD-FD0F37E8331B}"/>
              </a:ext>
            </a:extLst>
          </p:cNvPr>
          <p:cNvSpPr/>
          <p:nvPr/>
        </p:nvSpPr>
        <p:spPr>
          <a:xfrm>
            <a:off x="17657548" y="293921"/>
            <a:ext cx="516220" cy="2057400"/>
          </a:xfrm>
          <a:custGeom>
            <a:avLst/>
            <a:gdLst/>
            <a:ahLst/>
            <a:cxnLst/>
            <a:rect l="l" t="t" r="r" b="b"/>
            <a:pathLst>
              <a:path w="516220" h="205740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45E756D0-4034-6AEC-917E-909F97792001}"/>
              </a:ext>
            </a:extLst>
          </p:cNvPr>
          <p:cNvSpPr/>
          <p:nvPr/>
        </p:nvSpPr>
        <p:spPr>
          <a:xfrm>
            <a:off x="1028700" y="9077308"/>
            <a:ext cx="2716317" cy="1358159"/>
          </a:xfrm>
          <a:custGeom>
            <a:avLst/>
            <a:gdLst/>
            <a:ahLst/>
            <a:cxnLst/>
            <a:rect l="l" t="t" r="r" b="b"/>
            <a:pathLst>
              <a:path w="2716317" h="1358159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D72066E4-D092-5100-1F79-74D40BAF613E}"/>
              </a:ext>
            </a:extLst>
          </p:cNvPr>
          <p:cNvSpPr/>
          <p:nvPr/>
        </p:nvSpPr>
        <p:spPr>
          <a:xfrm flipV="1">
            <a:off x="14542983" y="-104775"/>
            <a:ext cx="2716317" cy="1358159"/>
          </a:xfrm>
          <a:custGeom>
            <a:avLst/>
            <a:gdLst/>
            <a:ahLst/>
            <a:cxnLst/>
            <a:rect l="l" t="t" r="r" b="b"/>
            <a:pathLst>
              <a:path w="2716317" h="1358159">
                <a:moveTo>
                  <a:pt x="0" y="1358159"/>
                </a:moveTo>
                <a:lnTo>
                  <a:pt x="2716317" y="1358159"/>
                </a:lnTo>
                <a:lnTo>
                  <a:pt x="2716317" y="0"/>
                </a:lnTo>
                <a:lnTo>
                  <a:pt x="0" y="0"/>
                </a:lnTo>
                <a:lnTo>
                  <a:pt x="0" y="135815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9F28BA0-DD4E-25DC-6178-3F59AE7EFB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57400" y="1562100"/>
            <a:ext cx="14706600" cy="73152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A0D9DC8-3E56-B9BE-7A7C-D19F540D021E}"/>
              </a:ext>
            </a:extLst>
          </p:cNvPr>
          <p:cNvSpPr txBox="1"/>
          <p:nvPr/>
        </p:nvSpPr>
        <p:spPr>
          <a:xfrm>
            <a:off x="7371559" y="489399"/>
            <a:ext cx="4648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4670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6E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79801C8-FE30-BABA-1EBD-54893A5E75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0022548A-BD2B-CA86-3FEE-0F7E63DDD7AA}"/>
              </a:ext>
            </a:extLst>
          </p:cNvPr>
          <p:cNvSpPr/>
          <p:nvPr/>
        </p:nvSpPr>
        <p:spPr>
          <a:xfrm>
            <a:off x="0" y="8039083"/>
            <a:ext cx="516220" cy="2057400"/>
          </a:xfrm>
          <a:custGeom>
            <a:avLst/>
            <a:gdLst/>
            <a:ahLst/>
            <a:cxnLst/>
            <a:rect l="l" t="t" r="r" b="b"/>
            <a:pathLst>
              <a:path w="516220" h="205740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4B071CB1-62A0-43AD-B634-2570F5FD4120}"/>
              </a:ext>
            </a:extLst>
          </p:cNvPr>
          <p:cNvSpPr/>
          <p:nvPr/>
        </p:nvSpPr>
        <p:spPr>
          <a:xfrm>
            <a:off x="17657548" y="293921"/>
            <a:ext cx="516220" cy="2057400"/>
          </a:xfrm>
          <a:custGeom>
            <a:avLst/>
            <a:gdLst/>
            <a:ahLst/>
            <a:cxnLst/>
            <a:rect l="l" t="t" r="r" b="b"/>
            <a:pathLst>
              <a:path w="516220" h="205740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79BDDCC1-9D96-A09C-0C78-4903049C62A9}"/>
              </a:ext>
            </a:extLst>
          </p:cNvPr>
          <p:cNvSpPr/>
          <p:nvPr/>
        </p:nvSpPr>
        <p:spPr>
          <a:xfrm>
            <a:off x="1028700" y="9077308"/>
            <a:ext cx="2716317" cy="1358159"/>
          </a:xfrm>
          <a:custGeom>
            <a:avLst/>
            <a:gdLst/>
            <a:ahLst/>
            <a:cxnLst/>
            <a:rect l="l" t="t" r="r" b="b"/>
            <a:pathLst>
              <a:path w="2716317" h="1358159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BFE08EE8-D470-2D55-9DCB-F2198FC9D1CA}"/>
              </a:ext>
            </a:extLst>
          </p:cNvPr>
          <p:cNvSpPr/>
          <p:nvPr/>
        </p:nvSpPr>
        <p:spPr>
          <a:xfrm flipV="1">
            <a:off x="14542983" y="-104775"/>
            <a:ext cx="2716317" cy="1358159"/>
          </a:xfrm>
          <a:custGeom>
            <a:avLst/>
            <a:gdLst/>
            <a:ahLst/>
            <a:cxnLst/>
            <a:rect l="l" t="t" r="r" b="b"/>
            <a:pathLst>
              <a:path w="2716317" h="1358159">
                <a:moveTo>
                  <a:pt x="0" y="1358159"/>
                </a:moveTo>
                <a:lnTo>
                  <a:pt x="2716317" y="1358159"/>
                </a:lnTo>
                <a:lnTo>
                  <a:pt x="2716317" y="0"/>
                </a:lnTo>
                <a:lnTo>
                  <a:pt x="0" y="0"/>
                </a:lnTo>
                <a:lnTo>
                  <a:pt x="0" y="135815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FC161A-6C87-FE8A-DC30-A16C8330684F}"/>
              </a:ext>
            </a:extLst>
          </p:cNvPr>
          <p:cNvSpPr txBox="1"/>
          <p:nvPr/>
        </p:nvSpPr>
        <p:spPr>
          <a:xfrm>
            <a:off x="1028700" y="576141"/>
            <a:ext cx="449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INSIGHTS: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D7B149-E6F1-CE40-C39C-49ED64DFAC24}"/>
              </a:ext>
            </a:extLst>
          </p:cNvPr>
          <p:cNvSpPr txBox="1"/>
          <p:nvPr/>
        </p:nvSpPr>
        <p:spPr>
          <a:xfrm>
            <a:off x="3249560" y="1160916"/>
            <a:ext cx="13438239" cy="877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Luxembourg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has the highest GDP.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Western Sahara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has the lowest GDP.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Asia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has the highest population density.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GDP Growth Fluctuations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GDP growth has been unstable, especially after 2000, with slower expansion in some years.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Population Growth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Global population is rising due to better living conditions and healthcare.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Birthrate &amp; Economy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Wealthier countries have lower birthrates, while poorer nations have higher birthrates due to limited healthcare.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Infant Mortality &amp; Healthcare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Richer countries have lower infant mortality because of better healthcare systems.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2225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6E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B140D66-36D4-3D3E-22BF-F787C0C668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14DD8025-DAA9-C2BC-7C2F-8F6E8899E330}"/>
              </a:ext>
            </a:extLst>
          </p:cNvPr>
          <p:cNvSpPr/>
          <p:nvPr/>
        </p:nvSpPr>
        <p:spPr>
          <a:xfrm>
            <a:off x="0" y="8039083"/>
            <a:ext cx="516220" cy="2057400"/>
          </a:xfrm>
          <a:custGeom>
            <a:avLst/>
            <a:gdLst/>
            <a:ahLst/>
            <a:cxnLst/>
            <a:rect l="l" t="t" r="r" b="b"/>
            <a:pathLst>
              <a:path w="516220" h="205740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9C6E7B14-8E50-8537-45BD-E55046BEE2AA}"/>
              </a:ext>
            </a:extLst>
          </p:cNvPr>
          <p:cNvSpPr/>
          <p:nvPr/>
        </p:nvSpPr>
        <p:spPr>
          <a:xfrm>
            <a:off x="17657548" y="293921"/>
            <a:ext cx="516220" cy="2057400"/>
          </a:xfrm>
          <a:custGeom>
            <a:avLst/>
            <a:gdLst/>
            <a:ahLst/>
            <a:cxnLst/>
            <a:rect l="l" t="t" r="r" b="b"/>
            <a:pathLst>
              <a:path w="516220" h="205740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798B2448-A093-F586-39B0-B753BC0F9E2D}"/>
              </a:ext>
            </a:extLst>
          </p:cNvPr>
          <p:cNvSpPr/>
          <p:nvPr/>
        </p:nvSpPr>
        <p:spPr>
          <a:xfrm>
            <a:off x="1028700" y="9077308"/>
            <a:ext cx="2716317" cy="1358159"/>
          </a:xfrm>
          <a:custGeom>
            <a:avLst/>
            <a:gdLst/>
            <a:ahLst/>
            <a:cxnLst/>
            <a:rect l="l" t="t" r="r" b="b"/>
            <a:pathLst>
              <a:path w="2716317" h="1358159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6C903CF9-9CE3-7A39-CB28-AF34BED9C00B}"/>
              </a:ext>
            </a:extLst>
          </p:cNvPr>
          <p:cNvSpPr/>
          <p:nvPr/>
        </p:nvSpPr>
        <p:spPr>
          <a:xfrm flipV="1">
            <a:off x="14542983" y="-104775"/>
            <a:ext cx="2716317" cy="1358159"/>
          </a:xfrm>
          <a:custGeom>
            <a:avLst/>
            <a:gdLst/>
            <a:ahLst/>
            <a:cxnLst/>
            <a:rect l="l" t="t" r="r" b="b"/>
            <a:pathLst>
              <a:path w="2716317" h="1358159">
                <a:moveTo>
                  <a:pt x="0" y="1358159"/>
                </a:moveTo>
                <a:lnTo>
                  <a:pt x="2716317" y="1358159"/>
                </a:lnTo>
                <a:lnTo>
                  <a:pt x="2716317" y="0"/>
                </a:lnTo>
                <a:lnTo>
                  <a:pt x="0" y="0"/>
                </a:lnTo>
                <a:lnTo>
                  <a:pt x="0" y="135815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680897C-8B4A-21E4-ED75-33A1B5804D49}"/>
              </a:ext>
            </a:extLst>
          </p:cNvPr>
          <p:cNvSpPr txBox="1"/>
          <p:nvPr/>
        </p:nvSpPr>
        <p:spPr>
          <a:xfrm>
            <a:off x="499014" y="431848"/>
            <a:ext cx="5905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DCA393-B2F1-7E26-1EB5-2CFEE35DCAF3}"/>
              </a:ext>
            </a:extLst>
          </p:cNvPr>
          <p:cNvSpPr txBox="1"/>
          <p:nvPr/>
        </p:nvSpPr>
        <p:spPr>
          <a:xfrm>
            <a:off x="2357361" y="1253384"/>
            <a:ext cx="15659168" cy="7755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b="1" i="0" dirty="0">
                <a:solidFill>
                  <a:srgbClr val="2524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Invest in Education &amp; Literacy</a:t>
            </a:r>
            <a:r>
              <a:rPr lang="en-US" sz="3200" b="0" i="0" dirty="0">
                <a:solidFill>
                  <a:srgbClr val="2524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→ Higher literacy leads to better job opportunities and GDP growth.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b="1" i="0" dirty="0">
                <a:solidFill>
                  <a:srgbClr val="2524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Improve Healthcare Access</a:t>
            </a:r>
            <a:r>
              <a:rPr lang="en-US" sz="3200" b="0" i="0" dirty="0">
                <a:solidFill>
                  <a:srgbClr val="2524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→ Reduces infant mortality and increases life expectancy.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b="1" i="0" dirty="0">
                <a:solidFill>
                  <a:srgbClr val="2524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Support Economic Diversification</a:t>
            </a:r>
            <a:r>
              <a:rPr lang="en-US" sz="3200" b="0" i="0" dirty="0">
                <a:solidFill>
                  <a:srgbClr val="2524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→ Countries dependent on a single industry (e.g., oil, agriculture) should expand into </a:t>
            </a:r>
            <a:r>
              <a:rPr lang="en-US" sz="3200" b="1" i="0" dirty="0">
                <a:solidFill>
                  <a:srgbClr val="2524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tech, finance, and manufacturing</a:t>
            </a:r>
            <a:r>
              <a:rPr lang="en-US" sz="3200" b="0" i="0" dirty="0">
                <a:solidFill>
                  <a:srgbClr val="2524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b="1" i="0" dirty="0">
                <a:solidFill>
                  <a:srgbClr val="2524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Urban Development &amp; Infrastructure</a:t>
            </a:r>
            <a:r>
              <a:rPr lang="en-US" sz="3200" b="0" i="0" dirty="0">
                <a:solidFill>
                  <a:srgbClr val="2524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→ High-density regions need </a:t>
            </a:r>
            <a:r>
              <a:rPr lang="en-US" sz="3200" b="1" i="0" dirty="0">
                <a:solidFill>
                  <a:srgbClr val="2524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smart city planning</a:t>
            </a:r>
            <a:r>
              <a:rPr lang="en-US" sz="3200" b="0" i="0" dirty="0">
                <a:solidFill>
                  <a:srgbClr val="2524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sustain population growth.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b="1" i="0" dirty="0">
                <a:solidFill>
                  <a:srgbClr val="2524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Foster Foreign Investment</a:t>
            </a:r>
            <a:r>
              <a:rPr lang="en-US" sz="3200" b="0" i="0" dirty="0">
                <a:solidFill>
                  <a:srgbClr val="2524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→ Encouraging investments in </a:t>
            </a:r>
            <a:r>
              <a:rPr lang="en-US" sz="3200" b="1" i="0" dirty="0">
                <a:solidFill>
                  <a:srgbClr val="2524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developing economies</a:t>
            </a:r>
            <a:r>
              <a:rPr lang="en-US" sz="3200" b="0" i="0" dirty="0">
                <a:solidFill>
                  <a:srgbClr val="2524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can boost GDP and reduce poverty.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b="1" dirty="0"/>
              <a:t>Increase Agricultural Productivity</a:t>
            </a:r>
            <a:r>
              <a:rPr lang="en-US" sz="3200" dirty="0"/>
              <a:t> – Modernize farming and supply chains</a:t>
            </a:r>
            <a:endParaRPr lang="en-IN" sz="3200" b="0" i="0" dirty="0">
              <a:solidFill>
                <a:srgbClr val="25242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1494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906</TotalTime>
  <Words>438</Words>
  <Application>Microsoft Office PowerPoint</Application>
  <PresentationFormat>Custom</PresentationFormat>
  <Paragraphs>55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Cambria</vt:lpstr>
      <vt:lpstr>Symbol</vt:lpstr>
      <vt:lpstr>Times New Roman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Ivory Black Simple Geometric Research Project Presentation</dc:title>
  <dc:creator>SURYA VEERAMANI</dc:creator>
  <cp:lastModifiedBy>SURYA VEERAMANI</cp:lastModifiedBy>
  <cp:revision>11</cp:revision>
  <dcterms:created xsi:type="dcterms:W3CDTF">2006-08-16T00:00:00Z</dcterms:created>
  <dcterms:modified xsi:type="dcterms:W3CDTF">2025-03-08T17:07:06Z</dcterms:modified>
  <dc:identifier>DAGgybgpRgU</dc:identifier>
</cp:coreProperties>
</file>