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88" r:id="rId2"/>
    <p:sldId id="289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3" r:id="rId14"/>
    <p:sldId id="272" r:id="rId15"/>
    <p:sldId id="280" r:id="rId16"/>
    <p:sldId id="278" r:id="rId17"/>
    <p:sldId id="279" r:id="rId18"/>
    <p:sldId id="276" r:id="rId19"/>
    <p:sldId id="277" r:id="rId20"/>
    <p:sldId id="271" r:id="rId21"/>
    <p:sldId id="275" r:id="rId22"/>
    <p:sldId id="282" r:id="rId23"/>
    <p:sldId id="281" r:id="rId24"/>
    <p:sldId id="269" r:id="rId25"/>
    <p:sldId id="270" r:id="rId26"/>
    <p:sldId id="284" r:id="rId27"/>
    <p:sldId id="287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7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4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43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6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2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7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6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4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96CB-E7D3-46DF-AD2D-7EC01D6F4F9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91F9-9E0F-49A1-95A1-F53980C21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1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A4B32-98D9-2338-5D77-CA80670D0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F037CE-2FF2-A7A7-F0F8-0898B5E8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54" y="1668976"/>
            <a:ext cx="10696291" cy="142878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PROJECT-SQL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3E75B-3062-1ECA-9814-D645541B43D9}"/>
              </a:ext>
            </a:extLst>
          </p:cNvPr>
          <p:cNvSpPr txBox="1"/>
          <p:nvPr/>
        </p:nvSpPr>
        <p:spPr>
          <a:xfrm>
            <a:off x="7660432" y="4224239"/>
            <a:ext cx="4133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V</a:t>
            </a:r>
          </a:p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12.12.2024</a:t>
            </a:r>
          </a:p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analytics &amp; Data science</a:t>
            </a:r>
          </a:p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 2024 (Regular)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1681-4DF6-86C0-A93F-1BC5B325F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DE9746-DD96-2DB4-73C1-155D4BE9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895681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D3BEF-04FD-713B-687E-74420E4D6149}"/>
              </a:ext>
            </a:extLst>
          </p:cNvPr>
          <p:cNvSpPr txBox="1"/>
          <p:nvPr/>
        </p:nvSpPr>
        <p:spPr>
          <a:xfrm>
            <a:off x="575187" y="726624"/>
            <a:ext cx="10751573" cy="155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minimum and maximum values in each column of the ratings table except the movie _ id column.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682D-4B90-6B7F-6EF0-E7EF43FB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895681"/>
            <a:ext cx="5614217" cy="313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AADA-0345-7224-6197-CCC73BE7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91" y="3511219"/>
            <a:ext cx="5614218" cy="1750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EE952-7B14-70B6-E8F1-6F56EEE9063C}"/>
              </a:ext>
            </a:extLst>
          </p:cNvPr>
          <p:cNvSpPr txBox="1"/>
          <p:nvPr/>
        </p:nvSpPr>
        <p:spPr>
          <a:xfrm>
            <a:off x="2341984" y="2024743"/>
            <a:ext cx="12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6445F-085C-E6FC-5794-893E718BA433}"/>
              </a:ext>
            </a:extLst>
          </p:cNvPr>
          <p:cNvSpPr txBox="1"/>
          <p:nvPr/>
        </p:nvSpPr>
        <p:spPr>
          <a:xfrm>
            <a:off x="8528180" y="2024743"/>
            <a:ext cx="168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4467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D1702-2610-2E6F-5409-31E1B2B08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C3D1EF-CCB8-378C-84EA-E76F15DFA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1BAD8-422E-78C5-C484-5EA4EDFB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76" y="2536723"/>
            <a:ext cx="3971830" cy="3136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853806-6EAB-A547-8CB0-A3EA0F930595}"/>
              </a:ext>
            </a:extLst>
          </p:cNvPr>
          <p:cNvSpPr txBox="1"/>
          <p:nvPr/>
        </p:nvSpPr>
        <p:spPr>
          <a:xfrm>
            <a:off x="481782" y="628302"/>
            <a:ext cx="793443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 Which are the top 10 movies based on average rating?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065857-485E-7229-94D2-79320914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E9D2D-EDEF-A7B0-D207-C9B5B21CA898}"/>
              </a:ext>
            </a:extLst>
          </p:cNvPr>
          <p:cNvSpPr txBox="1"/>
          <p:nvPr/>
        </p:nvSpPr>
        <p:spPr>
          <a:xfrm>
            <a:off x="2286000" y="1688841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CCC17-57E0-2055-DA0E-BD2F418E864E}"/>
              </a:ext>
            </a:extLst>
          </p:cNvPr>
          <p:cNvSpPr txBox="1"/>
          <p:nvPr/>
        </p:nvSpPr>
        <p:spPr>
          <a:xfrm>
            <a:off x="8441144" y="1688841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85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DD98D-4C73-8F58-1926-856E9DFD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CED394-1BA8-BC56-04F7-C798112F2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B1EE2-20C4-28EB-96BC-6A0F22B9A4F0}"/>
              </a:ext>
            </a:extLst>
          </p:cNvPr>
          <p:cNvSpPr txBox="1"/>
          <p:nvPr/>
        </p:nvSpPr>
        <p:spPr>
          <a:xfrm>
            <a:off x="481782" y="512872"/>
            <a:ext cx="966992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11.Summarise the ratings table based on the movie counts by median ratings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EFA1-839E-9EF9-7E94-8476E078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2E6B3E-B9F8-8A76-6832-324C46D4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90" y="2536722"/>
            <a:ext cx="3533292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04B9C9-3749-ADC6-EE28-E9670802C527}"/>
              </a:ext>
            </a:extLst>
          </p:cNvPr>
          <p:cNvSpPr txBox="1"/>
          <p:nvPr/>
        </p:nvSpPr>
        <p:spPr>
          <a:xfrm>
            <a:off x="2286000" y="167951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AF805-F586-1D31-5B9C-4448E7A7735F}"/>
              </a:ext>
            </a:extLst>
          </p:cNvPr>
          <p:cNvSpPr txBox="1"/>
          <p:nvPr/>
        </p:nvSpPr>
        <p:spPr>
          <a:xfrm>
            <a:off x="8686800" y="1679509"/>
            <a:ext cx="188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295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365A4-A8F3-1CA3-48BD-BE38455C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B6B7DC-699A-AD40-316B-B90218B9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930A-A1CE-4915-AD8A-98B917AAA3C5}"/>
              </a:ext>
            </a:extLst>
          </p:cNvPr>
          <p:cNvSpPr txBox="1"/>
          <p:nvPr/>
        </p:nvSpPr>
        <p:spPr>
          <a:xfrm>
            <a:off x="481781" y="666934"/>
            <a:ext cx="1096688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12.How many movies released in each genre during March 2017 in the USA had more than 1,000 votes?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C1D11-E535-CCC7-9410-6F906068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2536721"/>
            <a:ext cx="5614219" cy="3136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A245A-964D-EE02-5461-5A925151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91" y="2536722"/>
            <a:ext cx="3392129" cy="31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1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39538-E847-DD37-F4CA-96120EBD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A255A8-C9FB-0208-12D9-14B678C4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A95F3-B512-A11E-9E0B-96F0F843C8A4}"/>
              </a:ext>
            </a:extLst>
          </p:cNvPr>
          <p:cNvSpPr txBox="1"/>
          <p:nvPr/>
        </p:nvSpPr>
        <p:spPr>
          <a:xfrm>
            <a:off x="840658" y="512872"/>
            <a:ext cx="1084126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13.Find movies of each genre that start with the word ‘The ’ and which have an average rating &gt; 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FEDDC-E239-F095-A5CA-406E419B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74371-5847-3E57-6318-EB1CA167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39" y="2630030"/>
            <a:ext cx="4335724" cy="3136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D9794-48E5-9A63-F733-3DF8A02FC19D}"/>
              </a:ext>
            </a:extLst>
          </p:cNvPr>
          <p:cNvSpPr txBox="1"/>
          <p:nvPr/>
        </p:nvSpPr>
        <p:spPr>
          <a:xfrm>
            <a:off x="2024743" y="19967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7F791-6D7A-B83F-5B52-7D24D2658B92}"/>
              </a:ext>
            </a:extLst>
          </p:cNvPr>
          <p:cNvSpPr txBox="1"/>
          <p:nvPr/>
        </p:nvSpPr>
        <p:spPr>
          <a:xfrm>
            <a:off x="8640147" y="1996750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2390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14E4-7E54-893E-BEF6-8E2EF844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7D7916-433D-C67F-ADC8-695FEF7B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0BAE3-69EB-152C-AF8A-F6FB5C092218}"/>
              </a:ext>
            </a:extLst>
          </p:cNvPr>
          <p:cNvSpPr txBox="1"/>
          <p:nvPr/>
        </p:nvSpPr>
        <p:spPr>
          <a:xfrm>
            <a:off x="481783" y="637437"/>
            <a:ext cx="10903972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14.Of the movies released between 1 April 2018 and 1 April 2019, how many were given a median rating of 8?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D7F00-4FBD-FC29-A2F2-D779B327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4"/>
            <a:ext cx="5614217" cy="3136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F9D3F-5FA3-484D-5C09-E0FA60CF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40" y="2853962"/>
            <a:ext cx="4335725" cy="2333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A9809-B97E-6447-3B12-C7C8F9F371BC}"/>
              </a:ext>
            </a:extLst>
          </p:cNvPr>
          <p:cNvSpPr txBox="1"/>
          <p:nvPr/>
        </p:nvSpPr>
        <p:spPr>
          <a:xfrm>
            <a:off x="2062065" y="183500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7DD13-5C24-4895-587A-5F8B984E6ED7}"/>
              </a:ext>
            </a:extLst>
          </p:cNvPr>
          <p:cNvSpPr txBox="1"/>
          <p:nvPr/>
        </p:nvSpPr>
        <p:spPr>
          <a:xfrm>
            <a:off x="2214465" y="198740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DFB2E-B951-5511-18CF-B08B85787E2A}"/>
              </a:ext>
            </a:extLst>
          </p:cNvPr>
          <p:cNvSpPr txBox="1"/>
          <p:nvPr/>
        </p:nvSpPr>
        <p:spPr>
          <a:xfrm>
            <a:off x="2062064" y="184507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ACDC-1774-10D1-EA98-8419D0644428}"/>
              </a:ext>
            </a:extLst>
          </p:cNvPr>
          <p:cNvSpPr txBox="1"/>
          <p:nvPr/>
        </p:nvSpPr>
        <p:spPr>
          <a:xfrm>
            <a:off x="8409994" y="1835000"/>
            <a:ext cx="13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6445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ED00-C9D5-B7D8-9C7F-95AFE237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2923-6527-0D63-315E-DE835D4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1DC4-8CEF-7B8B-216C-047C502D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E15B-3C9C-81C6-B8F6-7DFB62E7916C}"/>
              </a:ext>
            </a:extLst>
          </p:cNvPr>
          <p:cNvSpPr txBox="1"/>
          <p:nvPr/>
        </p:nvSpPr>
        <p:spPr>
          <a:xfrm>
            <a:off x="771832" y="677463"/>
            <a:ext cx="763504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15.Do German movies get more votes than Italian movies?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4F39-587C-9D74-CECC-1DF6E725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7" cy="3136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E90EB-711A-CA1F-369A-0F673E04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3" y="2536723"/>
            <a:ext cx="5614217" cy="313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9419F-B88C-83E4-356A-E2DBE35A1DC7}"/>
              </a:ext>
            </a:extLst>
          </p:cNvPr>
          <p:cNvSpPr txBox="1"/>
          <p:nvPr/>
        </p:nvSpPr>
        <p:spPr>
          <a:xfrm>
            <a:off x="2239347" y="1707502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9EC91-87B1-0B67-5402-DF5864D352EF}"/>
              </a:ext>
            </a:extLst>
          </p:cNvPr>
          <p:cNvSpPr txBox="1"/>
          <p:nvPr/>
        </p:nvSpPr>
        <p:spPr>
          <a:xfrm>
            <a:off x="8543778" y="1707502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588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2D838-9805-7FD8-D2DF-5E977050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344B44-A23A-4322-D38F-D6DCC0DA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13383-86D9-A232-DA99-CDB47A880B5B}"/>
              </a:ext>
            </a:extLst>
          </p:cNvPr>
          <p:cNvSpPr txBox="1"/>
          <p:nvPr/>
        </p:nvSpPr>
        <p:spPr>
          <a:xfrm>
            <a:off x="791496" y="706959"/>
            <a:ext cx="7718021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16.Which columns in the names table have null values?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22975-4946-610F-1C98-162DE381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165055"/>
            <a:ext cx="5614218" cy="4458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5AF2D-3ABA-6507-3435-B10368A2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5" y="2536722"/>
            <a:ext cx="3869194" cy="3545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5B3D9B-5736-24D8-3816-B21802F532EA}"/>
              </a:ext>
            </a:extLst>
          </p:cNvPr>
          <p:cNvSpPr txBox="1"/>
          <p:nvPr/>
        </p:nvSpPr>
        <p:spPr>
          <a:xfrm>
            <a:off x="2183363" y="148295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62CB5-B514-BACE-A169-596D05BDBA7D}"/>
              </a:ext>
            </a:extLst>
          </p:cNvPr>
          <p:cNvSpPr txBox="1"/>
          <p:nvPr/>
        </p:nvSpPr>
        <p:spPr>
          <a:xfrm>
            <a:off x="8702351" y="148295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215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8E3F0-F1C9-73A3-6A69-1D1CF11B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B7F9-B798-631D-C3B8-AE496C20D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67DC9-DB84-2E96-445A-8B49C6E55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0088B-46BA-0634-7B2C-F25EE451F896}"/>
              </a:ext>
            </a:extLst>
          </p:cNvPr>
          <p:cNvSpPr txBox="1"/>
          <p:nvPr/>
        </p:nvSpPr>
        <p:spPr>
          <a:xfrm>
            <a:off x="761999" y="588275"/>
            <a:ext cx="927774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17.Who are the top two actors whose movies have a median rating &gt;= 8?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DB696-C7F7-CE7C-AA08-74C3E49C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1"/>
            <a:ext cx="5614218" cy="3136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27BA0-D6F9-F412-653D-37C066F6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536722"/>
            <a:ext cx="5614218" cy="3136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6935-CA23-4D7C-E1E8-40B8631DF74A}"/>
              </a:ext>
            </a:extLst>
          </p:cNvPr>
          <p:cNvSpPr txBox="1"/>
          <p:nvPr/>
        </p:nvSpPr>
        <p:spPr>
          <a:xfrm>
            <a:off x="2584580" y="1642188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9B5EE-DD5D-EE6D-D9F0-AF143A96A20B}"/>
              </a:ext>
            </a:extLst>
          </p:cNvPr>
          <p:cNvSpPr txBox="1"/>
          <p:nvPr/>
        </p:nvSpPr>
        <p:spPr>
          <a:xfrm>
            <a:off x="8593493" y="164218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4853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D987-87AA-0B3C-1E35-006823F5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5378-B6B1-14DD-A765-E09C359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0E53-B1D9-7D75-2ABB-C8F9AD482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3AF32-4929-25CD-4B1F-C6D9D514012A}"/>
              </a:ext>
            </a:extLst>
          </p:cNvPr>
          <p:cNvSpPr txBox="1"/>
          <p:nvPr/>
        </p:nvSpPr>
        <p:spPr>
          <a:xfrm>
            <a:off x="481782" y="411294"/>
            <a:ext cx="11050855" cy="85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18.Which are the top three production houses based on the number of votes received by their movies?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993E4-2667-5A9B-BAFF-A34984FF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A72CF-66FA-3688-83F4-B8499DDF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536722"/>
            <a:ext cx="5614218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9910D-81C7-EFFC-9E2E-D3BED79A10DE}"/>
              </a:ext>
            </a:extLst>
          </p:cNvPr>
          <p:cNvSpPr txBox="1"/>
          <p:nvPr/>
        </p:nvSpPr>
        <p:spPr>
          <a:xfrm>
            <a:off x="2491273" y="1754155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CBDC0-C589-8971-DC1E-3120BD665565}"/>
              </a:ext>
            </a:extLst>
          </p:cNvPr>
          <p:cNvSpPr txBox="1"/>
          <p:nvPr/>
        </p:nvSpPr>
        <p:spPr>
          <a:xfrm>
            <a:off x="8665031" y="1754155"/>
            <a:ext cx="150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6757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29199-7690-0855-253C-B503C6FD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642A-91B8-F457-02F6-8FC9C9E1E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401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4C5C3-74FC-42EE-2353-DFB9A1881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08B51-9A08-0E6D-6495-B614F8FB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4" y="2536722"/>
            <a:ext cx="5614218" cy="3401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BB8C1-B1E2-D390-EF4E-A961ACB38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2" y="2536722"/>
            <a:ext cx="5614218" cy="3401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1573A0-B083-80B6-8918-EAE8DCD14059}"/>
              </a:ext>
            </a:extLst>
          </p:cNvPr>
          <p:cNvSpPr txBox="1"/>
          <p:nvPr/>
        </p:nvSpPr>
        <p:spPr>
          <a:xfrm>
            <a:off x="294968" y="809235"/>
            <a:ext cx="8783718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total number of rows in each table of the schema.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A045-943B-A3B4-BCDF-F416AEF26D1C}"/>
              </a:ext>
            </a:extLst>
          </p:cNvPr>
          <p:cNvSpPr txBox="1"/>
          <p:nvPr/>
        </p:nvSpPr>
        <p:spPr>
          <a:xfrm>
            <a:off x="2575249" y="1968759"/>
            <a:ext cx="1623527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831D8-4387-F2CD-5EC2-C2A06E644A11}"/>
              </a:ext>
            </a:extLst>
          </p:cNvPr>
          <p:cNvSpPr txBox="1"/>
          <p:nvPr/>
        </p:nvSpPr>
        <p:spPr>
          <a:xfrm>
            <a:off x="8804987" y="196875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513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CBF0D-0C6D-D6D5-9C59-75746FB6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DD0D-38A9-0E15-6AEC-03FE0DD4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DFA25-0B07-1517-CE14-4E9DE40E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B14A9-F050-203D-F372-823310B0B966}"/>
              </a:ext>
            </a:extLst>
          </p:cNvPr>
          <p:cNvSpPr txBox="1"/>
          <p:nvPr/>
        </p:nvSpPr>
        <p:spPr>
          <a:xfrm>
            <a:off x="732504" y="809235"/>
            <a:ext cx="853279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19.How many directors worked on more than three movies?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26C69-9B41-945B-8B37-EE19CA27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7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5642D-5707-FE9E-EEFC-387933F7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536722"/>
            <a:ext cx="5614217" cy="3136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7B8EE-08F9-22B2-CD96-5EB2C29EB075}"/>
              </a:ext>
            </a:extLst>
          </p:cNvPr>
          <p:cNvSpPr txBox="1"/>
          <p:nvPr/>
        </p:nvSpPr>
        <p:spPr>
          <a:xfrm>
            <a:off x="2369976" y="1875453"/>
            <a:ext cx="132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CD0D1-E89B-2E0D-FC47-1C04E47C7FA8}"/>
              </a:ext>
            </a:extLst>
          </p:cNvPr>
          <p:cNvSpPr txBox="1"/>
          <p:nvPr/>
        </p:nvSpPr>
        <p:spPr>
          <a:xfrm>
            <a:off x="8789437" y="1875453"/>
            <a:ext cx="132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719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7B56-67A8-A761-2A67-C8C497915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498E-8C5F-B97A-FFBA-DB3BBB247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3354F-590B-E28A-528D-EE7DE91E3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6AB3-853F-C9EE-EB82-F5F16300383F}"/>
              </a:ext>
            </a:extLst>
          </p:cNvPr>
          <p:cNvSpPr txBox="1"/>
          <p:nvPr/>
        </p:nvSpPr>
        <p:spPr>
          <a:xfrm>
            <a:off x="801328" y="809235"/>
            <a:ext cx="861325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20.Find the average height of actors and actresses separately.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FF12D-F9E2-11CE-202C-0970B49A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7C1CC-557F-7B03-DF1E-3564B16C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2536721"/>
            <a:ext cx="5614218" cy="3136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8AD0E-7486-F9F8-C82C-9C2AD79F1405}"/>
              </a:ext>
            </a:extLst>
          </p:cNvPr>
          <p:cNvSpPr txBox="1"/>
          <p:nvPr/>
        </p:nvSpPr>
        <p:spPr>
          <a:xfrm>
            <a:off x="2379306" y="1959429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4B9A3-9DB8-2064-D2F3-6094FC869839}"/>
              </a:ext>
            </a:extLst>
          </p:cNvPr>
          <p:cNvSpPr txBox="1"/>
          <p:nvPr/>
        </p:nvSpPr>
        <p:spPr>
          <a:xfrm>
            <a:off x="8758337" y="1959429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8099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20FE-95C6-7D52-82A3-BF0857B6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A280-A1F9-56DA-A729-50625375B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B68E-76EB-387C-6A2E-8AD41A02E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3AAE1-4D6E-D2FE-FF06-C6157FD29CD5}"/>
              </a:ext>
            </a:extLst>
          </p:cNvPr>
          <p:cNvSpPr txBox="1"/>
          <p:nvPr/>
        </p:nvSpPr>
        <p:spPr>
          <a:xfrm>
            <a:off x="663678" y="775088"/>
            <a:ext cx="11139546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21.Identify the 10 oldest movies in the dataset along with its title, country, and director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411A4-D711-0E80-738B-923D08BE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EC543-B741-C828-5757-28598066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517058"/>
            <a:ext cx="5614218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2C23B-95E1-425E-491A-B6E2F13BDE05}"/>
              </a:ext>
            </a:extLst>
          </p:cNvPr>
          <p:cNvSpPr txBox="1"/>
          <p:nvPr/>
        </p:nvSpPr>
        <p:spPr>
          <a:xfrm>
            <a:off x="2090057" y="192210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CAC5D-E2D5-045B-D9B1-FEBFF70BC04C}"/>
              </a:ext>
            </a:extLst>
          </p:cNvPr>
          <p:cNvSpPr txBox="1"/>
          <p:nvPr/>
        </p:nvSpPr>
        <p:spPr>
          <a:xfrm>
            <a:off x="8752115" y="192210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0469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5C1E7-796E-5C58-3FD9-D6991248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749B-D7C9-5395-1A3E-D0C5EB75B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385B2-C051-B1B1-7674-74688FF9D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7ED93-0373-2949-33C7-149EF0DD0751}"/>
              </a:ext>
            </a:extLst>
          </p:cNvPr>
          <p:cNvSpPr txBox="1"/>
          <p:nvPr/>
        </p:nvSpPr>
        <p:spPr>
          <a:xfrm>
            <a:off x="850489" y="538456"/>
            <a:ext cx="9329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22.List the top 5 movies with the highest total votes and their genres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C5028-111F-D993-4F33-A64C360E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7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8F367-331A-E8D2-5ABA-0098313B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3" y="2536722"/>
            <a:ext cx="5614218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40CF1-4ECF-66C4-4732-A57F9E5AD7CF}"/>
              </a:ext>
            </a:extLst>
          </p:cNvPr>
          <p:cNvSpPr txBox="1"/>
          <p:nvPr/>
        </p:nvSpPr>
        <p:spPr>
          <a:xfrm>
            <a:off x="2631233" y="1623527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6F6EE-0B2E-1F4B-629C-7F33371A6B0E}"/>
              </a:ext>
            </a:extLst>
          </p:cNvPr>
          <p:cNvSpPr txBox="1"/>
          <p:nvPr/>
        </p:nvSpPr>
        <p:spPr>
          <a:xfrm>
            <a:off x="8758634" y="1623527"/>
            <a:ext cx="18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6578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E8FAF-3EEB-78F5-3884-FAD05AF8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38B7-835A-1D77-F2F6-D7DACA55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574BA-FCED-83AC-C56C-2C1017648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83FFE-A21C-E12A-8F87-68A4768B78EC}"/>
              </a:ext>
            </a:extLst>
          </p:cNvPr>
          <p:cNvSpPr txBox="1"/>
          <p:nvPr/>
        </p:nvSpPr>
        <p:spPr>
          <a:xfrm>
            <a:off x="575188" y="716792"/>
            <a:ext cx="7113638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3DF28-2791-7B6E-B408-CE80AAAE00B4}"/>
              </a:ext>
            </a:extLst>
          </p:cNvPr>
          <p:cNvSpPr txBox="1"/>
          <p:nvPr/>
        </p:nvSpPr>
        <p:spPr>
          <a:xfrm>
            <a:off x="791496" y="716792"/>
            <a:ext cx="11400503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23.Find the movie with the longest duration, along with its genre and production company.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27D4C-EF1C-7F6C-E6E3-43622DB3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437F0-A196-D1A1-FF3B-19D058D7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2536722"/>
            <a:ext cx="5614218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A1DAD-AD62-8AE9-C223-7644158C1398}"/>
              </a:ext>
            </a:extLst>
          </p:cNvPr>
          <p:cNvSpPr txBox="1"/>
          <p:nvPr/>
        </p:nvSpPr>
        <p:spPr>
          <a:xfrm>
            <a:off x="2332653" y="1774582"/>
            <a:ext cx="168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19AC3-9A15-3C2A-4D15-0F0DC15C2472}"/>
              </a:ext>
            </a:extLst>
          </p:cNvPr>
          <p:cNvSpPr txBox="1"/>
          <p:nvPr/>
        </p:nvSpPr>
        <p:spPr>
          <a:xfrm>
            <a:off x="8692066" y="1774582"/>
            <a:ext cx="150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108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B1A9-7A8A-ADE3-67CB-C7D1E10A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BD30-2EFA-2A4E-2A8D-AB0CA387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C636-3D38-A8A2-9701-14CA8B62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CF564-A332-A1FB-DF39-6F7E193C985D}"/>
              </a:ext>
            </a:extLst>
          </p:cNvPr>
          <p:cNvSpPr txBox="1"/>
          <p:nvPr/>
        </p:nvSpPr>
        <p:spPr>
          <a:xfrm>
            <a:off x="575188" y="716792"/>
            <a:ext cx="7113638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1837B-B946-B786-6379-F2F05848C469}"/>
              </a:ext>
            </a:extLst>
          </p:cNvPr>
          <p:cNvSpPr txBox="1"/>
          <p:nvPr/>
        </p:nvSpPr>
        <p:spPr>
          <a:xfrm>
            <a:off x="701502" y="599356"/>
            <a:ext cx="9842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24.Determine the total votes received for each movie released in 2018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613D1-7A18-6919-53ED-520F2E35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1"/>
            <a:ext cx="5614218" cy="3136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F6466E-4E83-4819-214B-67A7F8A0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466437"/>
            <a:ext cx="5614218" cy="3206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0E158-FE2A-9C53-75FC-BEB6F60B8916}"/>
              </a:ext>
            </a:extLst>
          </p:cNvPr>
          <p:cNvSpPr txBox="1"/>
          <p:nvPr/>
        </p:nvSpPr>
        <p:spPr>
          <a:xfrm>
            <a:off x="2547257" y="165151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F3311-7847-48DB-0930-E2C2B7BC53C1}"/>
              </a:ext>
            </a:extLst>
          </p:cNvPr>
          <p:cNvSpPr txBox="1"/>
          <p:nvPr/>
        </p:nvSpPr>
        <p:spPr>
          <a:xfrm>
            <a:off x="8733854" y="165151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3462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29D4D-5A07-93E5-C257-AC52C892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6B83-6A20-ABDB-6F76-0200A6F49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94" y="2536722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E5C4D-BDF8-9A73-E9B4-006463E00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B1BA-DF86-CF5F-62F4-D6667CBDDED6}"/>
              </a:ext>
            </a:extLst>
          </p:cNvPr>
          <p:cNvSpPr txBox="1"/>
          <p:nvPr/>
        </p:nvSpPr>
        <p:spPr>
          <a:xfrm>
            <a:off x="575188" y="716792"/>
            <a:ext cx="7113638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3B280-87EC-BD72-5921-FBAAB375BD03}"/>
              </a:ext>
            </a:extLst>
          </p:cNvPr>
          <p:cNvSpPr txBox="1"/>
          <p:nvPr/>
        </p:nvSpPr>
        <p:spPr>
          <a:xfrm>
            <a:off x="866342" y="716791"/>
            <a:ext cx="8809503" cy="77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25.Find the most c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ommon language in which movies were produced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46FC6-1BD0-95C8-0A54-97FDC582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2C489-EB4D-A121-0585-63DD7590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536722"/>
            <a:ext cx="5614218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9B5BB-5794-E715-BE72-54218228ED77}"/>
              </a:ext>
            </a:extLst>
          </p:cNvPr>
          <p:cNvSpPr txBox="1"/>
          <p:nvPr/>
        </p:nvSpPr>
        <p:spPr>
          <a:xfrm>
            <a:off x="2444620" y="1774582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FAA00-F34E-59E2-5CE9-275FB18B96DA}"/>
              </a:ext>
            </a:extLst>
          </p:cNvPr>
          <p:cNvSpPr txBox="1"/>
          <p:nvPr/>
        </p:nvSpPr>
        <p:spPr>
          <a:xfrm>
            <a:off x="8808548" y="1774582"/>
            <a:ext cx="14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4673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B1AC-C4E5-9B7B-078E-916ACFE4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58E2A4-7EF5-357C-CF98-BD1F7B00C8A5}"/>
              </a:ext>
            </a:extLst>
          </p:cNvPr>
          <p:cNvSpPr txBox="1"/>
          <p:nvPr/>
        </p:nvSpPr>
        <p:spPr>
          <a:xfrm>
            <a:off x="0" y="764417"/>
            <a:ext cx="7113638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E4821-23A0-DB24-D582-88F299E50DED}"/>
              </a:ext>
            </a:extLst>
          </p:cNvPr>
          <p:cNvSpPr txBox="1"/>
          <p:nvPr/>
        </p:nvSpPr>
        <p:spPr>
          <a:xfrm>
            <a:off x="942392" y="699103"/>
            <a:ext cx="686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47236-8484-97CB-B61F-9B793A35D6DA}"/>
              </a:ext>
            </a:extLst>
          </p:cNvPr>
          <p:cNvSpPr txBox="1"/>
          <p:nvPr/>
        </p:nvSpPr>
        <p:spPr>
          <a:xfrm>
            <a:off x="1922106" y="2015413"/>
            <a:ext cx="7940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Highest movies released year  – 2017 and Month - March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Lowest movies released Year – 2019 and Month – December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Highest movie released genre – Darma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Lowest movie released genre – Family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Highest  Duration – La -</a:t>
            </a:r>
            <a:r>
              <a:rPr lang="en-IN" dirty="0" err="1"/>
              <a:t>flor</a:t>
            </a:r>
            <a:r>
              <a:rPr lang="en-IN" dirty="0"/>
              <a:t> 808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79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0A01-B8D0-E296-155A-4B6F98C8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4DAFB7-7435-906A-F242-48FEE7421CFF}"/>
              </a:ext>
            </a:extLst>
          </p:cNvPr>
          <p:cNvSpPr txBox="1"/>
          <p:nvPr/>
        </p:nvSpPr>
        <p:spPr>
          <a:xfrm>
            <a:off x="0" y="764417"/>
            <a:ext cx="7113638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59D4A-14BC-24F3-B489-D4E0A973066F}"/>
              </a:ext>
            </a:extLst>
          </p:cNvPr>
          <p:cNvSpPr txBox="1"/>
          <p:nvPr/>
        </p:nvSpPr>
        <p:spPr>
          <a:xfrm>
            <a:off x="581024" y="3093042"/>
            <a:ext cx="7743826" cy="238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07000"/>
              </a:lnSpc>
              <a:tabLst>
                <a:tab pos="457200" algn="l"/>
              </a:tabLst>
            </a:pPr>
            <a:r>
              <a:rPr lang="en-IN" sz="7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77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F8003-4623-AA9B-3AE7-5A57BF10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3D4909-D8C6-A84E-DA45-C662BD69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00" y="2239345"/>
            <a:ext cx="5614218" cy="423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4AFC1-BBC2-A275-81F3-36CC5A72AB71}"/>
              </a:ext>
            </a:extLst>
          </p:cNvPr>
          <p:cNvSpPr txBox="1"/>
          <p:nvPr/>
        </p:nvSpPr>
        <p:spPr>
          <a:xfrm>
            <a:off x="575188" y="716792"/>
            <a:ext cx="6145160" cy="85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.Which 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movie table have null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2DE01-C2C8-9ABB-89FE-287E1D3E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2239346"/>
            <a:ext cx="5614218" cy="4236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FDE1F-46B4-1732-E936-FB1676F1D9DE}"/>
              </a:ext>
            </a:extLst>
          </p:cNvPr>
          <p:cNvSpPr txBox="1"/>
          <p:nvPr/>
        </p:nvSpPr>
        <p:spPr>
          <a:xfrm>
            <a:off x="2024742" y="1721436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EEA21-A176-FC2E-FDD7-2ADC4E0149E1}"/>
              </a:ext>
            </a:extLst>
          </p:cNvPr>
          <p:cNvSpPr txBox="1"/>
          <p:nvPr/>
        </p:nvSpPr>
        <p:spPr>
          <a:xfrm>
            <a:off x="8683693" y="1572860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21178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7F518-E48C-943D-09BB-2F8AF8F8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E9152D-E880-FB5C-9DFB-DCC57732561C}"/>
              </a:ext>
            </a:extLst>
          </p:cNvPr>
          <p:cNvSpPr txBox="1"/>
          <p:nvPr/>
        </p:nvSpPr>
        <p:spPr>
          <a:xfrm>
            <a:off x="575187" y="716792"/>
            <a:ext cx="12077123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3.Find the total number of movies released each year . How does the trend look-month wise.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59411-E55C-0E76-B743-0C666F80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9358"/>
            <a:ext cx="2721528" cy="2268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2E4F31-8455-1EDB-1ED0-A047B8B2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1" y="2032596"/>
            <a:ext cx="5340519" cy="1997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63E48-6C3B-3A81-349F-3FBCE74A5ED9}"/>
              </a:ext>
            </a:extLst>
          </p:cNvPr>
          <p:cNvSpPr txBox="1"/>
          <p:nvPr/>
        </p:nvSpPr>
        <p:spPr>
          <a:xfrm>
            <a:off x="2164703" y="130320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28180-F2E2-4F5D-D57D-D8BA8D55E20D}"/>
              </a:ext>
            </a:extLst>
          </p:cNvPr>
          <p:cNvSpPr txBox="1"/>
          <p:nvPr/>
        </p:nvSpPr>
        <p:spPr>
          <a:xfrm>
            <a:off x="8112918" y="1303206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407E0-EA65-8B76-71D5-7ECF8E63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6" y="4104967"/>
            <a:ext cx="5340519" cy="2212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3030A-A8ED-1EB8-79C7-4EE54CEBD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905" y="2205385"/>
            <a:ext cx="3020107" cy="31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ACE57-79C1-7CCF-3210-CAF88186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770BC2-9FFB-083B-E6E8-C82F9CCBD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A743E-282A-8778-354D-AD03AE4E1D31}"/>
              </a:ext>
            </a:extLst>
          </p:cNvPr>
          <p:cNvSpPr txBox="1"/>
          <p:nvPr/>
        </p:nvSpPr>
        <p:spPr>
          <a:xfrm>
            <a:off x="575186" y="716792"/>
            <a:ext cx="10183009" cy="1204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movies were produced in the USA or India in the year 2019?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67809-9337-7A55-AA72-42C2CE4F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E22C10-3646-50B5-3905-05A9A5BA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32" y="2909946"/>
            <a:ext cx="3822541" cy="2240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E3728-32EE-6095-D5BC-D24217D03EF9}"/>
              </a:ext>
            </a:extLst>
          </p:cNvPr>
          <p:cNvSpPr txBox="1"/>
          <p:nvPr/>
        </p:nvSpPr>
        <p:spPr>
          <a:xfrm>
            <a:off x="2360645" y="1827311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BCA2C-A3B8-78F9-6B50-B1D5258E31A4}"/>
              </a:ext>
            </a:extLst>
          </p:cNvPr>
          <p:cNvSpPr txBox="1"/>
          <p:nvPr/>
        </p:nvSpPr>
        <p:spPr>
          <a:xfrm>
            <a:off x="8829870" y="1921096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3785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713-AF76-7125-74F2-64DAAD8E6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2C3A8-38CE-7A39-E66E-E05963BF162C}"/>
              </a:ext>
            </a:extLst>
          </p:cNvPr>
          <p:cNvSpPr txBox="1"/>
          <p:nvPr/>
        </p:nvSpPr>
        <p:spPr>
          <a:xfrm>
            <a:off x="575188" y="716792"/>
            <a:ext cx="10692580" cy="155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5.Find the unique list of genres present in the dataset and how many movies belongs to only one genre?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9363E-53D5-7C7D-0CCD-81F542CA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02" y="2621902"/>
            <a:ext cx="2171875" cy="3340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23231-7D25-7209-765E-978EBF4C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5" y="2147805"/>
            <a:ext cx="4630992" cy="1641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064784-1419-BDB6-DE76-DF04557291B5}"/>
              </a:ext>
            </a:extLst>
          </p:cNvPr>
          <p:cNvSpPr txBox="1"/>
          <p:nvPr/>
        </p:nvSpPr>
        <p:spPr>
          <a:xfrm>
            <a:off x="8046098" y="1651517"/>
            <a:ext cx="1399592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69F1-93FC-F577-5A42-59E64989232B}"/>
              </a:ext>
            </a:extLst>
          </p:cNvPr>
          <p:cNvSpPr txBox="1"/>
          <p:nvPr/>
        </p:nvSpPr>
        <p:spPr>
          <a:xfrm>
            <a:off x="2351314" y="1651517"/>
            <a:ext cx="1222311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E32D1-9AE4-693E-53DC-F1889DB67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76" y="3950178"/>
            <a:ext cx="4630992" cy="2571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48A17-E8B0-24D8-A6A3-1F56DDA0D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845" y="3343085"/>
            <a:ext cx="2936033" cy="15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53D60-F55E-2C2D-3BE1-E522D3BA1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D2025A-CBC5-35CC-52DE-3B6A22569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F9351-70DA-DE5F-4C43-22DE651B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61EC9-9BE8-4A85-4471-7BBB4558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16" y="2952034"/>
            <a:ext cx="4298402" cy="2305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D600E9-ED15-AE4C-7950-C02A83E44191}"/>
              </a:ext>
            </a:extLst>
          </p:cNvPr>
          <p:cNvSpPr txBox="1"/>
          <p:nvPr/>
        </p:nvSpPr>
        <p:spPr>
          <a:xfrm>
            <a:off x="481782" y="569914"/>
            <a:ext cx="8783516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6.Which genre had the highest number of movies produced overall?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3672D-6D64-035D-491D-D88982105E25}"/>
              </a:ext>
            </a:extLst>
          </p:cNvPr>
          <p:cNvSpPr txBox="1"/>
          <p:nvPr/>
        </p:nvSpPr>
        <p:spPr>
          <a:xfrm>
            <a:off x="2332653" y="1819469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FEB6C-37BB-3868-8B81-69311C050393}"/>
              </a:ext>
            </a:extLst>
          </p:cNvPr>
          <p:cNvSpPr txBox="1"/>
          <p:nvPr/>
        </p:nvSpPr>
        <p:spPr>
          <a:xfrm>
            <a:off x="8602825" y="1819469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89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7BD1C-831C-CAFB-FF3D-512BBC5B5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F272FD-D225-1122-400D-ED3DA122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E5CDF-1DDE-73B2-FB44-17506DC0A022}"/>
              </a:ext>
            </a:extLst>
          </p:cNvPr>
          <p:cNvSpPr txBox="1"/>
          <p:nvPr/>
        </p:nvSpPr>
        <p:spPr>
          <a:xfrm>
            <a:off x="892429" y="483527"/>
            <a:ext cx="7113638" cy="115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7.What is the average duration of movies in each genre?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E2AA2-FC03-E8F3-94FA-2F07FD0F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2"/>
            <a:ext cx="5614218" cy="313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26088-033D-EA1B-B6A2-6D17ACB4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13" y="2536722"/>
            <a:ext cx="3290695" cy="3136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4A428-00A4-FF18-53E6-57836AB21500}"/>
              </a:ext>
            </a:extLst>
          </p:cNvPr>
          <p:cNvSpPr txBox="1"/>
          <p:nvPr/>
        </p:nvSpPr>
        <p:spPr>
          <a:xfrm>
            <a:off x="2360645" y="1735494"/>
            <a:ext cx="167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B193-276B-795B-F89F-508F424BB170}"/>
              </a:ext>
            </a:extLst>
          </p:cNvPr>
          <p:cNvSpPr txBox="1"/>
          <p:nvPr/>
        </p:nvSpPr>
        <p:spPr>
          <a:xfrm>
            <a:off x="8584163" y="1735494"/>
            <a:ext cx="167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5185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D8AA0-492F-8017-7DC2-D82638C1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8C13D1-4007-6971-4C10-75F3C72C0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536723"/>
            <a:ext cx="5614218" cy="3136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D1C2E-AA89-EC30-0293-91699F4FC027}"/>
              </a:ext>
            </a:extLst>
          </p:cNvPr>
          <p:cNvSpPr txBox="1"/>
          <p:nvPr/>
        </p:nvSpPr>
        <p:spPr>
          <a:xfrm>
            <a:off x="575188" y="716792"/>
            <a:ext cx="11433310" cy="1950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8.Identify actors or actresses who have worked in more than three movies with an average rating below 5?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677-9F9F-40FE-DA21-9796246C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2536721"/>
            <a:ext cx="5614218" cy="313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77872-5A2D-B4CE-70ED-D5B1748C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259" y="2536721"/>
            <a:ext cx="3449315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9687A-6521-EBE3-AE0B-41BC1F2854FD}"/>
              </a:ext>
            </a:extLst>
          </p:cNvPr>
          <p:cNvSpPr txBox="1"/>
          <p:nvPr/>
        </p:nvSpPr>
        <p:spPr>
          <a:xfrm>
            <a:off x="2090057" y="1950098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1A42F-F780-7FAE-5030-038539F25754}"/>
              </a:ext>
            </a:extLst>
          </p:cNvPr>
          <p:cNvSpPr txBox="1"/>
          <p:nvPr/>
        </p:nvSpPr>
        <p:spPr>
          <a:xfrm>
            <a:off x="8677469" y="1950098"/>
            <a:ext cx="14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1789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1260</TotalTime>
  <Words>523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VEERAMANI</dc:creator>
  <cp:lastModifiedBy>SURYA VEERAMANI</cp:lastModifiedBy>
  <cp:revision>16</cp:revision>
  <dcterms:created xsi:type="dcterms:W3CDTF">2024-12-26T12:18:19Z</dcterms:created>
  <dcterms:modified xsi:type="dcterms:W3CDTF">2025-01-07T06:34:27Z</dcterms:modified>
</cp:coreProperties>
</file>