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1" r:id="rId3"/>
    <p:sldId id="262" r:id="rId4"/>
    <p:sldId id="272" r:id="rId5"/>
    <p:sldId id="267" r:id="rId6"/>
    <p:sldId id="266" r:id="rId7"/>
    <p:sldId id="265" r:id="rId8"/>
    <p:sldId id="263" r:id="rId9"/>
    <p:sldId id="269" r:id="rId10"/>
    <p:sldId id="270" r:id="rId11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89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YA VEERAMANI" userId="db4666246f3b852e" providerId="LiveId" clId="{692AC25F-63C6-4D97-BB16-014FD3E5808D}"/>
    <pc:docChg chg="custSel modSld">
      <pc:chgData name="SURYA VEERAMANI" userId="db4666246f3b852e" providerId="LiveId" clId="{692AC25F-63C6-4D97-BB16-014FD3E5808D}" dt="2025-03-06T06:15:04.645" v="2" actId="1076"/>
      <pc:docMkLst>
        <pc:docMk/>
      </pc:docMkLst>
      <pc:sldChg chg="addSp delSp modSp mod">
        <pc:chgData name="SURYA VEERAMANI" userId="db4666246f3b852e" providerId="LiveId" clId="{692AC25F-63C6-4D97-BB16-014FD3E5808D}" dt="2025-03-06T06:15:04.645" v="2" actId="1076"/>
        <pc:sldMkLst>
          <pc:docMk/>
          <pc:sldMk cId="2508268337" sldId="267"/>
        </pc:sldMkLst>
        <pc:picChg chg="add mod">
          <ac:chgData name="SURYA VEERAMANI" userId="db4666246f3b852e" providerId="LiveId" clId="{692AC25F-63C6-4D97-BB16-014FD3E5808D}" dt="2025-03-06T06:15:04.645" v="2" actId="1076"/>
          <ac:picMkLst>
            <pc:docMk/>
            <pc:sldMk cId="2508268337" sldId="267"/>
            <ac:picMk id="5" creationId="{1F2E4720-1F33-7BAC-56A5-C4035F677771}"/>
          </ac:picMkLst>
        </pc:picChg>
        <pc:picChg chg="del">
          <ac:chgData name="SURYA VEERAMANI" userId="db4666246f3b852e" providerId="LiveId" clId="{692AC25F-63C6-4D97-BB16-014FD3E5808D}" dt="2025-03-06T06:14:50.150" v="0" actId="478"/>
          <ac:picMkLst>
            <pc:docMk/>
            <pc:sldMk cId="2508268337" sldId="267"/>
            <ac:picMk id="6" creationId="{D93BE5AF-5C3C-CCCF-3650-7849F1E6D8A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A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463675" y="2321756"/>
            <a:ext cx="15006676" cy="15006676"/>
          </a:xfrm>
          <a:custGeom>
            <a:avLst/>
            <a:gdLst/>
            <a:ahLst/>
            <a:cxnLst/>
            <a:rect l="l" t="t" r="r" b="b"/>
            <a:pathLst>
              <a:path w="15006676" h="15006676">
                <a:moveTo>
                  <a:pt x="0" y="0"/>
                </a:moveTo>
                <a:lnTo>
                  <a:pt x="15006675" y="0"/>
                </a:lnTo>
                <a:lnTo>
                  <a:pt x="15006675" y="15006676"/>
                </a:lnTo>
                <a:lnTo>
                  <a:pt x="0" y="150066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9053449" y="-7048500"/>
            <a:ext cx="15006676" cy="15006676"/>
          </a:xfrm>
          <a:custGeom>
            <a:avLst/>
            <a:gdLst/>
            <a:ahLst/>
            <a:cxnLst/>
            <a:rect l="l" t="t" r="r" b="b"/>
            <a:pathLst>
              <a:path w="15006676" h="15006676">
                <a:moveTo>
                  <a:pt x="0" y="0"/>
                </a:moveTo>
                <a:lnTo>
                  <a:pt x="15006676" y="0"/>
                </a:lnTo>
                <a:lnTo>
                  <a:pt x="15006676" y="15006676"/>
                </a:lnTo>
                <a:lnTo>
                  <a:pt x="0" y="150066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039663" y="8267700"/>
            <a:ext cx="635711" cy="635711"/>
          </a:xfrm>
          <a:custGeom>
            <a:avLst/>
            <a:gdLst/>
            <a:ahLst/>
            <a:cxnLst/>
            <a:rect l="l" t="t" r="r" b="b"/>
            <a:pathLst>
              <a:path w="635711" h="635711">
                <a:moveTo>
                  <a:pt x="0" y="0"/>
                </a:moveTo>
                <a:lnTo>
                  <a:pt x="635711" y="0"/>
                </a:lnTo>
                <a:lnTo>
                  <a:pt x="635711" y="635711"/>
                </a:lnTo>
                <a:lnTo>
                  <a:pt x="0" y="6357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6647338" y="1373810"/>
            <a:ext cx="635711" cy="635711"/>
          </a:xfrm>
          <a:custGeom>
            <a:avLst/>
            <a:gdLst/>
            <a:ahLst/>
            <a:cxnLst/>
            <a:rect l="l" t="t" r="r" b="b"/>
            <a:pathLst>
              <a:path w="635711" h="635711">
                <a:moveTo>
                  <a:pt x="0" y="0"/>
                </a:moveTo>
                <a:lnTo>
                  <a:pt x="635711" y="0"/>
                </a:lnTo>
                <a:lnTo>
                  <a:pt x="635711" y="635711"/>
                </a:lnTo>
                <a:lnTo>
                  <a:pt x="0" y="6357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5437214" y="4000500"/>
            <a:ext cx="8615574" cy="991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98"/>
              </a:lnSpc>
            </a:pPr>
            <a:r>
              <a:rPr lang="en-US" sz="7200" b="1" dirty="0">
                <a:solidFill>
                  <a:srgbClr val="000000"/>
                </a:solidFill>
                <a:latin typeface="Times New Roman" panose="02020603050405020304" pitchFamily="18" charset="0"/>
                <a:ea typeface="The Seasons"/>
                <a:cs typeface="Times New Roman" panose="02020603050405020304" pitchFamily="18" charset="0"/>
                <a:sym typeface="The Seasons"/>
              </a:rPr>
              <a:t>HEART ANALYSIS</a:t>
            </a:r>
            <a:endParaRPr lang="en-US" sz="7936" b="1" dirty="0">
              <a:solidFill>
                <a:srgbClr val="000000"/>
              </a:solidFill>
              <a:latin typeface="Times New Roman" panose="02020603050405020304" pitchFamily="18" charset="0"/>
              <a:ea typeface="The Seasons"/>
              <a:cs typeface="Times New Roman" panose="02020603050405020304" pitchFamily="18" charset="0"/>
              <a:sym typeface="The Season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4E25F7-9555-E196-DD2A-F551504A6B4E}"/>
              </a:ext>
            </a:extLst>
          </p:cNvPr>
          <p:cNvSpPr txBox="1"/>
          <p:nvPr/>
        </p:nvSpPr>
        <p:spPr>
          <a:xfrm>
            <a:off x="2667000" y="7097098"/>
            <a:ext cx="153049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Surya V</a:t>
            </a:r>
          </a:p>
          <a:p>
            <a:pPr algn="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13-02-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2025</a:t>
            </a:r>
          </a:p>
          <a:p>
            <a:pPr algn="r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 &amp; Data science</a:t>
            </a:r>
          </a:p>
          <a:p>
            <a:pPr algn="r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Oct 2024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AE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BB1CCB-4A7A-5131-1DCD-DB282568D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56B831BA-F95D-9B5A-673D-852C53012D13}"/>
              </a:ext>
            </a:extLst>
          </p:cNvPr>
          <p:cNvSpPr/>
          <p:nvPr/>
        </p:nvSpPr>
        <p:spPr>
          <a:xfrm>
            <a:off x="-6463675" y="2321756"/>
            <a:ext cx="15006676" cy="15006676"/>
          </a:xfrm>
          <a:custGeom>
            <a:avLst/>
            <a:gdLst/>
            <a:ahLst/>
            <a:cxnLst/>
            <a:rect l="l" t="t" r="r" b="b"/>
            <a:pathLst>
              <a:path w="15006676" h="15006676">
                <a:moveTo>
                  <a:pt x="0" y="0"/>
                </a:moveTo>
                <a:lnTo>
                  <a:pt x="15006675" y="0"/>
                </a:lnTo>
                <a:lnTo>
                  <a:pt x="15006675" y="15006676"/>
                </a:lnTo>
                <a:lnTo>
                  <a:pt x="0" y="150066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F6136D54-ADF5-3DCB-276E-487C541867F8}"/>
              </a:ext>
            </a:extLst>
          </p:cNvPr>
          <p:cNvSpPr/>
          <p:nvPr/>
        </p:nvSpPr>
        <p:spPr>
          <a:xfrm>
            <a:off x="9053449" y="-7048500"/>
            <a:ext cx="15006676" cy="15006676"/>
          </a:xfrm>
          <a:custGeom>
            <a:avLst/>
            <a:gdLst/>
            <a:ahLst/>
            <a:cxnLst/>
            <a:rect l="l" t="t" r="r" b="b"/>
            <a:pathLst>
              <a:path w="15006676" h="15006676">
                <a:moveTo>
                  <a:pt x="0" y="0"/>
                </a:moveTo>
                <a:lnTo>
                  <a:pt x="15006676" y="0"/>
                </a:lnTo>
                <a:lnTo>
                  <a:pt x="15006676" y="15006676"/>
                </a:lnTo>
                <a:lnTo>
                  <a:pt x="0" y="150066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CF777481-A647-89E3-BE31-54F85C57E84C}"/>
              </a:ext>
            </a:extLst>
          </p:cNvPr>
          <p:cNvSpPr/>
          <p:nvPr/>
        </p:nvSpPr>
        <p:spPr>
          <a:xfrm>
            <a:off x="1039663" y="8267700"/>
            <a:ext cx="635711" cy="635711"/>
          </a:xfrm>
          <a:custGeom>
            <a:avLst/>
            <a:gdLst/>
            <a:ahLst/>
            <a:cxnLst/>
            <a:rect l="l" t="t" r="r" b="b"/>
            <a:pathLst>
              <a:path w="635711" h="635711">
                <a:moveTo>
                  <a:pt x="0" y="0"/>
                </a:moveTo>
                <a:lnTo>
                  <a:pt x="635711" y="0"/>
                </a:lnTo>
                <a:lnTo>
                  <a:pt x="635711" y="635711"/>
                </a:lnTo>
                <a:lnTo>
                  <a:pt x="0" y="6357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75D5F4EB-1AD8-AED6-7959-FFA3C253CB0F}"/>
              </a:ext>
            </a:extLst>
          </p:cNvPr>
          <p:cNvSpPr/>
          <p:nvPr/>
        </p:nvSpPr>
        <p:spPr>
          <a:xfrm>
            <a:off x="16647338" y="1373810"/>
            <a:ext cx="635711" cy="635711"/>
          </a:xfrm>
          <a:custGeom>
            <a:avLst/>
            <a:gdLst/>
            <a:ahLst/>
            <a:cxnLst/>
            <a:rect l="l" t="t" r="r" b="b"/>
            <a:pathLst>
              <a:path w="635711" h="635711">
                <a:moveTo>
                  <a:pt x="0" y="0"/>
                </a:moveTo>
                <a:lnTo>
                  <a:pt x="635711" y="0"/>
                </a:lnTo>
                <a:lnTo>
                  <a:pt x="635711" y="635711"/>
                </a:lnTo>
                <a:lnTo>
                  <a:pt x="0" y="6357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E4784D-2BD8-5F02-21C9-6709C74DC8B0}"/>
              </a:ext>
            </a:extLst>
          </p:cNvPr>
          <p:cNvSpPr txBox="1"/>
          <p:nvPr/>
        </p:nvSpPr>
        <p:spPr>
          <a:xfrm>
            <a:off x="6705600" y="3759128"/>
            <a:ext cx="5867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926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AE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86EEE2-C626-635D-7BBE-1D3C250F9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82ADE102-353A-748D-AC40-3DCE4ADAC3AC}"/>
              </a:ext>
            </a:extLst>
          </p:cNvPr>
          <p:cNvSpPr/>
          <p:nvPr/>
        </p:nvSpPr>
        <p:spPr>
          <a:xfrm>
            <a:off x="-6463675" y="2321756"/>
            <a:ext cx="15006676" cy="15006676"/>
          </a:xfrm>
          <a:custGeom>
            <a:avLst/>
            <a:gdLst/>
            <a:ahLst/>
            <a:cxnLst/>
            <a:rect l="l" t="t" r="r" b="b"/>
            <a:pathLst>
              <a:path w="15006676" h="15006676">
                <a:moveTo>
                  <a:pt x="0" y="0"/>
                </a:moveTo>
                <a:lnTo>
                  <a:pt x="15006675" y="0"/>
                </a:lnTo>
                <a:lnTo>
                  <a:pt x="15006675" y="15006676"/>
                </a:lnTo>
                <a:lnTo>
                  <a:pt x="0" y="150066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0649E379-F7B5-F693-6754-A2C30A4A4CD3}"/>
              </a:ext>
            </a:extLst>
          </p:cNvPr>
          <p:cNvSpPr/>
          <p:nvPr/>
        </p:nvSpPr>
        <p:spPr>
          <a:xfrm>
            <a:off x="9053449" y="-7048500"/>
            <a:ext cx="15006676" cy="15006676"/>
          </a:xfrm>
          <a:custGeom>
            <a:avLst/>
            <a:gdLst/>
            <a:ahLst/>
            <a:cxnLst/>
            <a:rect l="l" t="t" r="r" b="b"/>
            <a:pathLst>
              <a:path w="15006676" h="15006676">
                <a:moveTo>
                  <a:pt x="0" y="0"/>
                </a:moveTo>
                <a:lnTo>
                  <a:pt x="15006676" y="0"/>
                </a:lnTo>
                <a:lnTo>
                  <a:pt x="15006676" y="15006676"/>
                </a:lnTo>
                <a:lnTo>
                  <a:pt x="0" y="150066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98EC16D2-C388-1CF6-E3AF-02AA543B2FA8}"/>
              </a:ext>
            </a:extLst>
          </p:cNvPr>
          <p:cNvSpPr/>
          <p:nvPr/>
        </p:nvSpPr>
        <p:spPr>
          <a:xfrm>
            <a:off x="1039663" y="8267700"/>
            <a:ext cx="635711" cy="635711"/>
          </a:xfrm>
          <a:custGeom>
            <a:avLst/>
            <a:gdLst/>
            <a:ahLst/>
            <a:cxnLst/>
            <a:rect l="l" t="t" r="r" b="b"/>
            <a:pathLst>
              <a:path w="635711" h="635711">
                <a:moveTo>
                  <a:pt x="0" y="0"/>
                </a:moveTo>
                <a:lnTo>
                  <a:pt x="635711" y="0"/>
                </a:lnTo>
                <a:lnTo>
                  <a:pt x="635711" y="635711"/>
                </a:lnTo>
                <a:lnTo>
                  <a:pt x="0" y="6357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03AB03E0-1C30-CC68-E502-4B1E9E508068}"/>
              </a:ext>
            </a:extLst>
          </p:cNvPr>
          <p:cNvSpPr/>
          <p:nvPr/>
        </p:nvSpPr>
        <p:spPr>
          <a:xfrm>
            <a:off x="16647338" y="1373810"/>
            <a:ext cx="635711" cy="635711"/>
          </a:xfrm>
          <a:custGeom>
            <a:avLst/>
            <a:gdLst/>
            <a:ahLst/>
            <a:cxnLst/>
            <a:rect l="l" t="t" r="r" b="b"/>
            <a:pathLst>
              <a:path w="635711" h="635711">
                <a:moveTo>
                  <a:pt x="0" y="0"/>
                </a:moveTo>
                <a:lnTo>
                  <a:pt x="635711" y="0"/>
                </a:lnTo>
                <a:lnTo>
                  <a:pt x="635711" y="635711"/>
                </a:lnTo>
                <a:lnTo>
                  <a:pt x="0" y="6357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C08878-D6FD-B785-DAC7-804498F2259C}"/>
              </a:ext>
            </a:extLst>
          </p:cNvPr>
          <p:cNvSpPr txBox="1"/>
          <p:nvPr/>
        </p:nvSpPr>
        <p:spPr>
          <a:xfrm>
            <a:off x="457200" y="552592"/>
            <a:ext cx="739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IN" sz="24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E4E705-74AA-9276-7FB5-2908280D8028}"/>
              </a:ext>
            </a:extLst>
          </p:cNvPr>
          <p:cNvSpPr txBox="1"/>
          <p:nvPr/>
        </p:nvSpPr>
        <p:spPr>
          <a:xfrm>
            <a:off x="3505200" y="2385632"/>
            <a:ext cx="12801600" cy="2323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the Project is to </a:t>
            </a:r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patient data to identify trends, risk factor and correlations associated with heart disease.</a:t>
            </a:r>
          </a:p>
          <a:p>
            <a:pPr>
              <a:lnSpc>
                <a:spcPct val="150000"/>
              </a:lnSpc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EC62BD-7834-91EC-8272-9B6D85FC0DC6}"/>
              </a:ext>
            </a:extLst>
          </p:cNvPr>
          <p:cNvSpPr txBox="1"/>
          <p:nvPr/>
        </p:nvSpPr>
        <p:spPr>
          <a:xfrm>
            <a:off x="1004951" y="1498729"/>
            <a:ext cx="3443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6D598A-C09F-E555-AF5C-1583EB9DF74B}"/>
              </a:ext>
            </a:extLst>
          </p:cNvPr>
          <p:cNvSpPr txBox="1"/>
          <p:nvPr/>
        </p:nvSpPr>
        <p:spPr>
          <a:xfrm>
            <a:off x="1004951" y="4418765"/>
            <a:ext cx="777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&amp;APPROACH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FB9380-DB7E-ACBA-B6CA-C049FBEC0D0C}"/>
              </a:ext>
            </a:extLst>
          </p:cNvPr>
          <p:cNvSpPr txBox="1"/>
          <p:nvPr/>
        </p:nvSpPr>
        <p:spPr>
          <a:xfrm>
            <a:off x="3886200" y="5241792"/>
            <a:ext cx="9829800" cy="4147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the dataset using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Mackaroo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dataset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dashboard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story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&amp; Conclusion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455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AE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5EC4E5-D061-880C-86AB-118EABEF7B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5658E637-2EED-2C74-EAE7-A0A9687732CD}"/>
              </a:ext>
            </a:extLst>
          </p:cNvPr>
          <p:cNvSpPr/>
          <p:nvPr/>
        </p:nvSpPr>
        <p:spPr>
          <a:xfrm>
            <a:off x="-6463675" y="2321756"/>
            <a:ext cx="15006676" cy="15006676"/>
          </a:xfrm>
          <a:custGeom>
            <a:avLst/>
            <a:gdLst/>
            <a:ahLst/>
            <a:cxnLst/>
            <a:rect l="l" t="t" r="r" b="b"/>
            <a:pathLst>
              <a:path w="15006676" h="15006676">
                <a:moveTo>
                  <a:pt x="0" y="0"/>
                </a:moveTo>
                <a:lnTo>
                  <a:pt x="15006675" y="0"/>
                </a:lnTo>
                <a:lnTo>
                  <a:pt x="15006675" y="15006676"/>
                </a:lnTo>
                <a:lnTo>
                  <a:pt x="0" y="150066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262B71A5-625D-AA5B-EFF1-D2E82C7F9261}"/>
              </a:ext>
            </a:extLst>
          </p:cNvPr>
          <p:cNvSpPr/>
          <p:nvPr/>
        </p:nvSpPr>
        <p:spPr>
          <a:xfrm>
            <a:off x="-609600" y="-8153401"/>
            <a:ext cx="25791338" cy="17754601"/>
          </a:xfrm>
          <a:custGeom>
            <a:avLst/>
            <a:gdLst/>
            <a:ahLst/>
            <a:cxnLst/>
            <a:rect l="l" t="t" r="r" b="b"/>
            <a:pathLst>
              <a:path w="15006676" h="15006676">
                <a:moveTo>
                  <a:pt x="0" y="0"/>
                </a:moveTo>
                <a:lnTo>
                  <a:pt x="15006676" y="0"/>
                </a:lnTo>
                <a:lnTo>
                  <a:pt x="15006676" y="15006676"/>
                </a:lnTo>
                <a:lnTo>
                  <a:pt x="0" y="150066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FD8AD163-14A4-792F-AC27-B4843A376993}"/>
              </a:ext>
            </a:extLst>
          </p:cNvPr>
          <p:cNvSpPr/>
          <p:nvPr/>
        </p:nvSpPr>
        <p:spPr>
          <a:xfrm>
            <a:off x="1039663" y="8267700"/>
            <a:ext cx="635711" cy="635711"/>
          </a:xfrm>
          <a:custGeom>
            <a:avLst/>
            <a:gdLst/>
            <a:ahLst/>
            <a:cxnLst/>
            <a:rect l="l" t="t" r="r" b="b"/>
            <a:pathLst>
              <a:path w="635711" h="635711">
                <a:moveTo>
                  <a:pt x="0" y="0"/>
                </a:moveTo>
                <a:lnTo>
                  <a:pt x="635711" y="0"/>
                </a:lnTo>
                <a:lnTo>
                  <a:pt x="635711" y="635711"/>
                </a:lnTo>
                <a:lnTo>
                  <a:pt x="0" y="6357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53282427-F7B0-3AA9-1508-920FC20B5AF0}"/>
              </a:ext>
            </a:extLst>
          </p:cNvPr>
          <p:cNvSpPr/>
          <p:nvPr/>
        </p:nvSpPr>
        <p:spPr>
          <a:xfrm>
            <a:off x="16647338" y="1373810"/>
            <a:ext cx="635711" cy="635711"/>
          </a:xfrm>
          <a:custGeom>
            <a:avLst/>
            <a:gdLst/>
            <a:ahLst/>
            <a:cxnLst/>
            <a:rect l="l" t="t" r="r" b="b"/>
            <a:pathLst>
              <a:path w="635711" h="635711">
                <a:moveTo>
                  <a:pt x="0" y="0"/>
                </a:moveTo>
                <a:lnTo>
                  <a:pt x="635711" y="0"/>
                </a:lnTo>
                <a:lnTo>
                  <a:pt x="635711" y="635711"/>
                </a:lnTo>
                <a:lnTo>
                  <a:pt x="0" y="6357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52E981-FD4C-4FC5-24C4-892B9446633F}"/>
              </a:ext>
            </a:extLst>
          </p:cNvPr>
          <p:cNvSpPr txBox="1"/>
          <p:nvPr/>
        </p:nvSpPr>
        <p:spPr>
          <a:xfrm>
            <a:off x="5867400" y="450479"/>
            <a:ext cx="845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CE33B7-98FF-3B81-A60C-5033E21D58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14567" y="2302252"/>
            <a:ext cx="7148449" cy="59654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F532BF-4CEE-4FCF-B02E-4A5373865F17}"/>
              </a:ext>
            </a:extLst>
          </p:cNvPr>
          <p:cNvSpPr txBox="1"/>
          <p:nvPr/>
        </p:nvSpPr>
        <p:spPr>
          <a:xfrm>
            <a:off x="762000" y="1655921"/>
            <a:ext cx="4479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Source: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21E611-8329-C503-C950-30E067EB5497}"/>
              </a:ext>
            </a:extLst>
          </p:cNvPr>
          <p:cNvSpPr txBox="1"/>
          <p:nvPr/>
        </p:nvSpPr>
        <p:spPr>
          <a:xfrm>
            <a:off x="2663282" y="2545983"/>
            <a:ext cx="8142767" cy="1481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 the dataset using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Mockaroo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includes 1000 rows of patient records.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2100A6-5037-5480-2CFB-74FD87D7A4B7}"/>
              </a:ext>
            </a:extLst>
          </p:cNvPr>
          <p:cNvSpPr txBox="1"/>
          <p:nvPr/>
        </p:nvSpPr>
        <p:spPr>
          <a:xfrm>
            <a:off x="762000" y="4429835"/>
            <a:ext cx="4479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F2D2A1-2C6D-C786-1CFE-EA1E8EB3A0FC}"/>
              </a:ext>
            </a:extLst>
          </p:cNvPr>
          <p:cNvSpPr txBox="1"/>
          <p:nvPr/>
        </p:nvSpPr>
        <p:spPr>
          <a:xfrm>
            <a:off x="3657600" y="6438900"/>
            <a:ext cx="7148449" cy="3124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1A2E9D-FC3C-FB9F-261F-688C155E13FE}"/>
              </a:ext>
            </a:extLst>
          </p:cNvPr>
          <p:cNvSpPr txBox="1"/>
          <p:nvPr/>
        </p:nvSpPr>
        <p:spPr>
          <a:xfrm>
            <a:off x="2911839" y="5284976"/>
            <a:ext cx="821896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Patient details (Age, Gender, State).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Health metrics (Blood Pressure, Cholesterol, Heart Rate, BMI).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Lifestyle factors (Smoking, Family History).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Diagnosis Rate and Heart Disease Status.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7782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AE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3F82E7-CB0F-1442-02D9-6E1E22643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80E916FD-6D85-E752-73F5-7F6EEB91995B}"/>
              </a:ext>
            </a:extLst>
          </p:cNvPr>
          <p:cNvSpPr/>
          <p:nvPr/>
        </p:nvSpPr>
        <p:spPr>
          <a:xfrm>
            <a:off x="-6145820" y="1932970"/>
            <a:ext cx="15006676" cy="15006676"/>
          </a:xfrm>
          <a:custGeom>
            <a:avLst/>
            <a:gdLst/>
            <a:ahLst/>
            <a:cxnLst/>
            <a:rect l="l" t="t" r="r" b="b"/>
            <a:pathLst>
              <a:path w="15006676" h="15006676">
                <a:moveTo>
                  <a:pt x="0" y="0"/>
                </a:moveTo>
                <a:lnTo>
                  <a:pt x="15006675" y="0"/>
                </a:lnTo>
                <a:lnTo>
                  <a:pt x="15006675" y="15006676"/>
                </a:lnTo>
                <a:lnTo>
                  <a:pt x="0" y="150066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3F1757BA-7CC1-630A-A17F-71BE0FA0A72F}"/>
              </a:ext>
            </a:extLst>
          </p:cNvPr>
          <p:cNvSpPr/>
          <p:nvPr/>
        </p:nvSpPr>
        <p:spPr>
          <a:xfrm>
            <a:off x="9053449" y="-7048500"/>
            <a:ext cx="15006676" cy="15006676"/>
          </a:xfrm>
          <a:custGeom>
            <a:avLst/>
            <a:gdLst/>
            <a:ahLst/>
            <a:cxnLst/>
            <a:rect l="l" t="t" r="r" b="b"/>
            <a:pathLst>
              <a:path w="15006676" h="15006676">
                <a:moveTo>
                  <a:pt x="0" y="0"/>
                </a:moveTo>
                <a:lnTo>
                  <a:pt x="15006676" y="0"/>
                </a:lnTo>
                <a:lnTo>
                  <a:pt x="15006676" y="15006676"/>
                </a:lnTo>
                <a:lnTo>
                  <a:pt x="0" y="150066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436B5ACE-BA86-7108-C516-E6700B292D1A}"/>
              </a:ext>
            </a:extLst>
          </p:cNvPr>
          <p:cNvSpPr/>
          <p:nvPr/>
        </p:nvSpPr>
        <p:spPr>
          <a:xfrm>
            <a:off x="1039663" y="8267700"/>
            <a:ext cx="635711" cy="635711"/>
          </a:xfrm>
          <a:custGeom>
            <a:avLst/>
            <a:gdLst/>
            <a:ahLst/>
            <a:cxnLst/>
            <a:rect l="l" t="t" r="r" b="b"/>
            <a:pathLst>
              <a:path w="635711" h="635711">
                <a:moveTo>
                  <a:pt x="0" y="0"/>
                </a:moveTo>
                <a:lnTo>
                  <a:pt x="635711" y="0"/>
                </a:lnTo>
                <a:lnTo>
                  <a:pt x="635711" y="635711"/>
                </a:lnTo>
                <a:lnTo>
                  <a:pt x="0" y="6357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E40B4963-1342-2BCB-B525-FF2C9760600E}"/>
              </a:ext>
            </a:extLst>
          </p:cNvPr>
          <p:cNvSpPr/>
          <p:nvPr/>
        </p:nvSpPr>
        <p:spPr>
          <a:xfrm>
            <a:off x="16647338" y="1373810"/>
            <a:ext cx="635711" cy="635711"/>
          </a:xfrm>
          <a:custGeom>
            <a:avLst/>
            <a:gdLst/>
            <a:ahLst/>
            <a:cxnLst/>
            <a:rect l="l" t="t" r="r" b="b"/>
            <a:pathLst>
              <a:path w="635711" h="635711">
                <a:moveTo>
                  <a:pt x="0" y="0"/>
                </a:moveTo>
                <a:lnTo>
                  <a:pt x="635711" y="0"/>
                </a:lnTo>
                <a:lnTo>
                  <a:pt x="635711" y="635711"/>
                </a:lnTo>
                <a:lnTo>
                  <a:pt x="0" y="6357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8F53A6-4986-B51A-ECA5-9604A8D4557A}"/>
              </a:ext>
            </a:extLst>
          </p:cNvPr>
          <p:cNvSpPr txBox="1"/>
          <p:nvPr/>
        </p:nvSpPr>
        <p:spPr>
          <a:xfrm>
            <a:off x="5486400" y="850692"/>
            <a:ext cx="800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 &amp; Trends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A515D8-DC14-E3B7-D9C2-5E3DF36A1A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58400" y="2705100"/>
            <a:ext cx="7476026" cy="63733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5D75F7-ADB4-D4E3-C979-623703733FA7}"/>
              </a:ext>
            </a:extLst>
          </p:cNvPr>
          <p:cNvSpPr txBox="1"/>
          <p:nvPr/>
        </p:nvSpPr>
        <p:spPr>
          <a:xfrm>
            <a:off x="2171074" y="2426676"/>
            <a:ext cx="8268325" cy="5913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 increases with age, peaking in those above 75 (Males: 145, Females: 59). 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 have more cases than women in most age groups, especially 50+. 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25-35 age group is balanced (Males: 34, Females: 34). 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 25 has the fewest cases, with slightly more in females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526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AE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ADA0D0-C4CA-010B-5DD0-511C0CDC07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59FD6239-161B-06AA-6765-6F2EDA3C64F3}"/>
              </a:ext>
            </a:extLst>
          </p:cNvPr>
          <p:cNvSpPr/>
          <p:nvPr/>
        </p:nvSpPr>
        <p:spPr>
          <a:xfrm>
            <a:off x="-6463675" y="2321756"/>
            <a:ext cx="15006676" cy="15006676"/>
          </a:xfrm>
          <a:custGeom>
            <a:avLst/>
            <a:gdLst/>
            <a:ahLst/>
            <a:cxnLst/>
            <a:rect l="l" t="t" r="r" b="b"/>
            <a:pathLst>
              <a:path w="15006676" h="15006676">
                <a:moveTo>
                  <a:pt x="0" y="0"/>
                </a:moveTo>
                <a:lnTo>
                  <a:pt x="15006675" y="0"/>
                </a:lnTo>
                <a:lnTo>
                  <a:pt x="15006675" y="15006676"/>
                </a:lnTo>
                <a:lnTo>
                  <a:pt x="0" y="150066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588B1247-7B17-0353-DFEE-26186C53DDBE}"/>
              </a:ext>
            </a:extLst>
          </p:cNvPr>
          <p:cNvSpPr/>
          <p:nvPr/>
        </p:nvSpPr>
        <p:spPr>
          <a:xfrm>
            <a:off x="9053449" y="-7048500"/>
            <a:ext cx="15006676" cy="15006676"/>
          </a:xfrm>
          <a:custGeom>
            <a:avLst/>
            <a:gdLst/>
            <a:ahLst/>
            <a:cxnLst/>
            <a:rect l="l" t="t" r="r" b="b"/>
            <a:pathLst>
              <a:path w="15006676" h="15006676">
                <a:moveTo>
                  <a:pt x="0" y="0"/>
                </a:moveTo>
                <a:lnTo>
                  <a:pt x="15006676" y="0"/>
                </a:lnTo>
                <a:lnTo>
                  <a:pt x="15006676" y="15006676"/>
                </a:lnTo>
                <a:lnTo>
                  <a:pt x="0" y="150066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697A2AC0-6322-EFBC-F0E5-3BFA38BEB7E9}"/>
              </a:ext>
            </a:extLst>
          </p:cNvPr>
          <p:cNvSpPr/>
          <p:nvPr/>
        </p:nvSpPr>
        <p:spPr>
          <a:xfrm>
            <a:off x="502296" y="8646079"/>
            <a:ext cx="635711" cy="635711"/>
          </a:xfrm>
          <a:custGeom>
            <a:avLst/>
            <a:gdLst/>
            <a:ahLst/>
            <a:cxnLst/>
            <a:rect l="l" t="t" r="r" b="b"/>
            <a:pathLst>
              <a:path w="635711" h="635711">
                <a:moveTo>
                  <a:pt x="0" y="0"/>
                </a:moveTo>
                <a:lnTo>
                  <a:pt x="635711" y="0"/>
                </a:lnTo>
                <a:lnTo>
                  <a:pt x="635711" y="635711"/>
                </a:lnTo>
                <a:lnTo>
                  <a:pt x="0" y="6357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BA800574-002F-7DD4-5D6C-DB8D87EE5027}"/>
              </a:ext>
            </a:extLst>
          </p:cNvPr>
          <p:cNvSpPr/>
          <p:nvPr/>
        </p:nvSpPr>
        <p:spPr>
          <a:xfrm>
            <a:off x="16992600" y="422757"/>
            <a:ext cx="635711" cy="635711"/>
          </a:xfrm>
          <a:custGeom>
            <a:avLst/>
            <a:gdLst/>
            <a:ahLst/>
            <a:cxnLst/>
            <a:rect l="l" t="t" r="r" b="b"/>
            <a:pathLst>
              <a:path w="635711" h="635711">
                <a:moveTo>
                  <a:pt x="0" y="0"/>
                </a:moveTo>
                <a:lnTo>
                  <a:pt x="635711" y="0"/>
                </a:lnTo>
                <a:lnTo>
                  <a:pt x="635711" y="635711"/>
                </a:lnTo>
                <a:lnTo>
                  <a:pt x="0" y="6357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669231-04C1-23FA-4933-84503BD58FC1}"/>
              </a:ext>
            </a:extLst>
          </p:cNvPr>
          <p:cNvSpPr txBox="1"/>
          <p:nvPr/>
        </p:nvSpPr>
        <p:spPr>
          <a:xfrm>
            <a:off x="7467600" y="282893"/>
            <a:ext cx="487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2E4720-1F33-7BAC-56A5-C4035F6777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2044" y="1356784"/>
            <a:ext cx="15518391" cy="757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268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AE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0AA084-3AB4-EC97-4D25-76686888C4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EE396D9E-3CDB-C4B3-4E99-041F20EC1B71}"/>
              </a:ext>
            </a:extLst>
          </p:cNvPr>
          <p:cNvSpPr/>
          <p:nvPr/>
        </p:nvSpPr>
        <p:spPr>
          <a:xfrm>
            <a:off x="-6463675" y="2321756"/>
            <a:ext cx="15006676" cy="15006676"/>
          </a:xfrm>
          <a:custGeom>
            <a:avLst/>
            <a:gdLst/>
            <a:ahLst/>
            <a:cxnLst/>
            <a:rect l="l" t="t" r="r" b="b"/>
            <a:pathLst>
              <a:path w="15006676" h="15006676">
                <a:moveTo>
                  <a:pt x="0" y="0"/>
                </a:moveTo>
                <a:lnTo>
                  <a:pt x="15006675" y="0"/>
                </a:lnTo>
                <a:lnTo>
                  <a:pt x="15006675" y="15006676"/>
                </a:lnTo>
                <a:lnTo>
                  <a:pt x="0" y="150066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5D96E8C6-1ECD-ADFE-C08C-CA95D6580A34}"/>
              </a:ext>
            </a:extLst>
          </p:cNvPr>
          <p:cNvSpPr/>
          <p:nvPr/>
        </p:nvSpPr>
        <p:spPr>
          <a:xfrm>
            <a:off x="9053449" y="-7048500"/>
            <a:ext cx="15006676" cy="15006676"/>
          </a:xfrm>
          <a:custGeom>
            <a:avLst/>
            <a:gdLst/>
            <a:ahLst/>
            <a:cxnLst/>
            <a:rect l="l" t="t" r="r" b="b"/>
            <a:pathLst>
              <a:path w="15006676" h="15006676">
                <a:moveTo>
                  <a:pt x="0" y="0"/>
                </a:moveTo>
                <a:lnTo>
                  <a:pt x="15006676" y="0"/>
                </a:lnTo>
                <a:lnTo>
                  <a:pt x="15006676" y="15006676"/>
                </a:lnTo>
                <a:lnTo>
                  <a:pt x="0" y="150066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C4E4765D-05AB-407E-3ED7-48829E33A9FC}"/>
              </a:ext>
            </a:extLst>
          </p:cNvPr>
          <p:cNvSpPr/>
          <p:nvPr/>
        </p:nvSpPr>
        <p:spPr>
          <a:xfrm>
            <a:off x="1039663" y="8267700"/>
            <a:ext cx="635711" cy="635711"/>
          </a:xfrm>
          <a:custGeom>
            <a:avLst/>
            <a:gdLst/>
            <a:ahLst/>
            <a:cxnLst/>
            <a:rect l="l" t="t" r="r" b="b"/>
            <a:pathLst>
              <a:path w="635711" h="635711">
                <a:moveTo>
                  <a:pt x="0" y="0"/>
                </a:moveTo>
                <a:lnTo>
                  <a:pt x="635711" y="0"/>
                </a:lnTo>
                <a:lnTo>
                  <a:pt x="635711" y="635711"/>
                </a:lnTo>
                <a:lnTo>
                  <a:pt x="0" y="6357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7D09B2C2-B583-4179-0316-3874B39D83F0}"/>
              </a:ext>
            </a:extLst>
          </p:cNvPr>
          <p:cNvSpPr/>
          <p:nvPr/>
        </p:nvSpPr>
        <p:spPr>
          <a:xfrm>
            <a:off x="16647338" y="1373810"/>
            <a:ext cx="635711" cy="635711"/>
          </a:xfrm>
          <a:custGeom>
            <a:avLst/>
            <a:gdLst/>
            <a:ahLst/>
            <a:cxnLst/>
            <a:rect l="l" t="t" r="r" b="b"/>
            <a:pathLst>
              <a:path w="635711" h="635711">
                <a:moveTo>
                  <a:pt x="0" y="0"/>
                </a:moveTo>
                <a:lnTo>
                  <a:pt x="635711" y="0"/>
                </a:lnTo>
                <a:lnTo>
                  <a:pt x="635711" y="635711"/>
                </a:lnTo>
                <a:lnTo>
                  <a:pt x="0" y="6357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5A0BE0-DE37-7790-D8B8-7E3FDD14A20B}"/>
              </a:ext>
            </a:extLst>
          </p:cNvPr>
          <p:cNvSpPr txBox="1"/>
          <p:nvPr/>
        </p:nvSpPr>
        <p:spPr>
          <a:xfrm>
            <a:off x="7772400" y="266700"/>
            <a:ext cx="556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B68B68-90AE-49F7-111E-2721C2DE04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0200" y="1271047"/>
            <a:ext cx="14327599" cy="774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881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AE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F64220-D1CB-D5D2-A5FF-D733073DF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6597875C-9796-B003-DF13-C0861820974B}"/>
              </a:ext>
            </a:extLst>
          </p:cNvPr>
          <p:cNvSpPr/>
          <p:nvPr/>
        </p:nvSpPr>
        <p:spPr>
          <a:xfrm>
            <a:off x="-6463675" y="2321756"/>
            <a:ext cx="15006676" cy="15006676"/>
          </a:xfrm>
          <a:custGeom>
            <a:avLst/>
            <a:gdLst/>
            <a:ahLst/>
            <a:cxnLst/>
            <a:rect l="l" t="t" r="r" b="b"/>
            <a:pathLst>
              <a:path w="15006676" h="15006676">
                <a:moveTo>
                  <a:pt x="0" y="0"/>
                </a:moveTo>
                <a:lnTo>
                  <a:pt x="15006675" y="0"/>
                </a:lnTo>
                <a:lnTo>
                  <a:pt x="15006675" y="15006676"/>
                </a:lnTo>
                <a:lnTo>
                  <a:pt x="0" y="150066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DF442781-5293-E487-DBE7-A7A37FDA4C1D}"/>
              </a:ext>
            </a:extLst>
          </p:cNvPr>
          <p:cNvSpPr/>
          <p:nvPr/>
        </p:nvSpPr>
        <p:spPr>
          <a:xfrm>
            <a:off x="9053449" y="-7048500"/>
            <a:ext cx="15006676" cy="15006676"/>
          </a:xfrm>
          <a:custGeom>
            <a:avLst/>
            <a:gdLst/>
            <a:ahLst/>
            <a:cxnLst/>
            <a:rect l="l" t="t" r="r" b="b"/>
            <a:pathLst>
              <a:path w="15006676" h="15006676">
                <a:moveTo>
                  <a:pt x="0" y="0"/>
                </a:moveTo>
                <a:lnTo>
                  <a:pt x="15006676" y="0"/>
                </a:lnTo>
                <a:lnTo>
                  <a:pt x="15006676" y="15006676"/>
                </a:lnTo>
                <a:lnTo>
                  <a:pt x="0" y="150066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96177B18-154E-AB66-2B22-4591E1838ABC}"/>
              </a:ext>
            </a:extLst>
          </p:cNvPr>
          <p:cNvSpPr/>
          <p:nvPr/>
        </p:nvSpPr>
        <p:spPr>
          <a:xfrm>
            <a:off x="1039663" y="8267700"/>
            <a:ext cx="635711" cy="635711"/>
          </a:xfrm>
          <a:custGeom>
            <a:avLst/>
            <a:gdLst/>
            <a:ahLst/>
            <a:cxnLst/>
            <a:rect l="l" t="t" r="r" b="b"/>
            <a:pathLst>
              <a:path w="635711" h="635711">
                <a:moveTo>
                  <a:pt x="0" y="0"/>
                </a:moveTo>
                <a:lnTo>
                  <a:pt x="635711" y="0"/>
                </a:lnTo>
                <a:lnTo>
                  <a:pt x="635711" y="635711"/>
                </a:lnTo>
                <a:lnTo>
                  <a:pt x="0" y="6357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786A31A2-C629-5B7C-74D0-39B72B06C47F}"/>
              </a:ext>
            </a:extLst>
          </p:cNvPr>
          <p:cNvSpPr/>
          <p:nvPr/>
        </p:nvSpPr>
        <p:spPr>
          <a:xfrm>
            <a:off x="16647338" y="1373810"/>
            <a:ext cx="635711" cy="635711"/>
          </a:xfrm>
          <a:custGeom>
            <a:avLst/>
            <a:gdLst/>
            <a:ahLst/>
            <a:cxnLst/>
            <a:rect l="l" t="t" r="r" b="b"/>
            <a:pathLst>
              <a:path w="635711" h="635711">
                <a:moveTo>
                  <a:pt x="0" y="0"/>
                </a:moveTo>
                <a:lnTo>
                  <a:pt x="635711" y="0"/>
                </a:lnTo>
                <a:lnTo>
                  <a:pt x="635711" y="635711"/>
                </a:lnTo>
                <a:lnTo>
                  <a:pt x="0" y="6357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44776F-10A5-EE7F-19AB-0E6835CE07DB}"/>
              </a:ext>
            </a:extLst>
          </p:cNvPr>
          <p:cNvSpPr txBox="1"/>
          <p:nvPr/>
        </p:nvSpPr>
        <p:spPr>
          <a:xfrm>
            <a:off x="1295400" y="1562100"/>
            <a:ext cx="533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15785F-5C75-D395-65D1-06084D051D82}"/>
              </a:ext>
            </a:extLst>
          </p:cNvPr>
          <p:cNvSpPr txBox="1"/>
          <p:nvPr/>
        </p:nvSpPr>
        <p:spPr>
          <a:xfrm>
            <a:off x="3962400" y="3009900"/>
            <a:ext cx="1208393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 risk increases with age.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Male-326, Female-210.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Cholesterol Level –High Risk.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Chest Pain- Symptomatic, Typical-Angina.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Contributor –Smoking , BMI.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3013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AE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430EDC-870A-05FD-D875-A2BF8A892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9DD1EA67-A99A-E9A4-048E-49991D26A8B1}"/>
              </a:ext>
            </a:extLst>
          </p:cNvPr>
          <p:cNvSpPr/>
          <p:nvPr/>
        </p:nvSpPr>
        <p:spPr>
          <a:xfrm>
            <a:off x="-6463675" y="2321756"/>
            <a:ext cx="15006676" cy="15006676"/>
          </a:xfrm>
          <a:custGeom>
            <a:avLst/>
            <a:gdLst/>
            <a:ahLst/>
            <a:cxnLst/>
            <a:rect l="l" t="t" r="r" b="b"/>
            <a:pathLst>
              <a:path w="15006676" h="15006676">
                <a:moveTo>
                  <a:pt x="0" y="0"/>
                </a:moveTo>
                <a:lnTo>
                  <a:pt x="15006675" y="0"/>
                </a:lnTo>
                <a:lnTo>
                  <a:pt x="15006675" y="15006676"/>
                </a:lnTo>
                <a:lnTo>
                  <a:pt x="0" y="150066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124060E0-E6A9-97C7-121B-C359238C9A17}"/>
              </a:ext>
            </a:extLst>
          </p:cNvPr>
          <p:cNvSpPr/>
          <p:nvPr/>
        </p:nvSpPr>
        <p:spPr>
          <a:xfrm>
            <a:off x="8686800" y="-6627038"/>
            <a:ext cx="15006676" cy="15006676"/>
          </a:xfrm>
          <a:custGeom>
            <a:avLst/>
            <a:gdLst/>
            <a:ahLst/>
            <a:cxnLst/>
            <a:rect l="l" t="t" r="r" b="b"/>
            <a:pathLst>
              <a:path w="15006676" h="15006676">
                <a:moveTo>
                  <a:pt x="0" y="0"/>
                </a:moveTo>
                <a:lnTo>
                  <a:pt x="15006676" y="0"/>
                </a:lnTo>
                <a:lnTo>
                  <a:pt x="15006676" y="15006676"/>
                </a:lnTo>
                <a:lnTo>
                  <a:pt x="0" y="150066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EE92E54D-E66C-769C-91F0-793BB7FD3398}"/>
              </a:ext>
            </a:extLst>
          </p:cNvPr>
          <p:cNvSpPr/>
          <p:nvPr/>
        </p:nvSpPr>
        <p:spPr>
          <a:xfrm>
            <a:off x="1039663" y="8267700"/>
            <a:ext cx="635711" cy="635711"/>
          </a:xfrm>
          <a:custGeom>
            <a:avLst/>
            <a:gdLst/>
            <a:ahLst/>
            <a:cxnLst/>
            <a:rect l="l" t="t" r="r" b="b"/>
            <a:pathLst>
              <a:path w="635711" h="635711">
                <a:moveTo>
                  <a:pt x="0" y="0"/>
                </a:moveTo>
                <a:lnTo>
                  <a:pt x="635711" y="0"/>
                </a:lnTo>
                <a:lnTo>
                  <a:pt x="635711" y="635711"/>
                </a:lnTo>
                <a:lnTo>
                  <a:pt x="0" y="6357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C56ACE4D-A2E5-4C0D-82CF-5E5D60B3771A}"/>
              </a:ext>
            </a:extLst>
          </p:cNvPr>
          <p:cNvSpPr/>
          <p:nvPr/>
        </p:nvSpPr>
        <p:spPr>
          <a:xfrm>
            <a:off x="16647338" y="1373810"/>
            <a:ext cx="635711" cy="635711"/>
          </a:xfrm>
          <a:custGeom>
            <a:avLst/>
            <a:gdLst/>
            <a:ahLst/>
            <a:cxnLst/>
            <a:rect l="l" t="t" r="r" b="b"/>
            <a:pathLst>
              <a:path w="635711" h="635711">
                <a:moveTo>
                  <a:pt x="0" y="0"/>
                </a:moveTo>
                <a:lnTo>
                  <a:pt x="635711" y="0"/>
                </a:lnTo>
                <a:lnTo>
                  <a:pt x="635711" y="635711"/>
                </a:lnTo>
                <a:lnTo>
                  <a:pt x="0" y="6357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5E9AFB-0A13-10BA-FDE6-5AC69E584D56}"/>
              </a:ext>
            </a:extLst>
          </p:cNvPr>
          <p:cNvSpPr txBox="1"/>
          <p:nvPr/>
        </p:nvSpPr>
        <p:spPr>
          <a:xfrm>
            <a:off x="2590800" y="2066924"/>
            <a:ext cx="13701649" cy="6836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Older individuals, especially above 50, shows a high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diagnosis rate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Blood Pressure &amp; Cholesterol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High levels significantly increase the likelihood of heart complications.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Smokers show a higher incidence of heart disease compared to non-smokers.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Patients with a family history of heart disease are more prone to developing it.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Patients with a BMI over 100 tend to have higher cholesterol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 generally have a higher risk of heart disease compared to women.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976872-A1F4-6ACB-DB28-3765B0856244}"/>
              </a:ext>
            </a:extLst>
          </p:cNvPr>
          <p:cNvSpPr txBox="1"/>
          <p:nvPr/>
        </p:nvSpPr>
        <p:spPr>
          <a:xfrm>
            <a:off x="1039663" y="876300"/>
            <a:ext cx="5589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294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AE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94F60B-81A0-1A6E-8B9E-3F8B6DBD3B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>
            <a:extLst>
              <a:ext uri="{FF2B5EF4-FFF2-40B4-BE49-F238E27FC236}">
                <a16:creationId xmlns:a16="http://schemas.microsoft.com/office/drawing/2014/main" id="{A9C40B0A-AB89-7CD6-7B04-ED43C079C464}"/>
              </a:ext>
            </a:extLst>
          </p:cNvPr>
          <p:cNvSpPr/>
          <p:nvPr/>
        </p:nvSpPr>
        <p:spPr>
          <a:xfrm>
            <a:off x="5562600" y="-5372100"/>
            <a:ext cx="15006676" cy="15006676"/>
          </a:xfrm>
          <a:custGeom>
            <a:avLst/>
            <a:gdLst/>
            <a:ahLst/>
            <a:cxnLst/>
            <a:rect l="l" t="t" r="r" b="b"/>
            <a:pathLst>
              <a:path w="15006676" h="15006676">
                <a:moveTo>
                  <a:pt x="0" y="0"/>
                </a:moveTo>
                <a:lnTo>
                  <a:pt x="15006676" y="0"/>
                </a:lnTo>
                <a:lnTo>
                  <a:pt x="15006676" y="15006676"/>
                </a:lnTo>
                <a:lnTo>
                  <a:pt x="0" y="150066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B13927C0-6BFA-F160-D947-573766A28210}"/>
              </a:ext>
            </a:extLst>
          </p:cNvPr>
          <p:cNvSpPr/>
          <p:nvPr/>
        </p:nvSpPr>
        <p:spPr>
          <a:xfrm>
            <a:off x="1039663" y="8267700"/>
            <a:ext cx="635711" cy="635711"/>
          </a:xfrm>
          <a:custGeom>
            <a:avLst/>
            <a:gdLst/>
            <a:ahLst/>
            <a:cxnLst/>
            <a:rect l="l" t="t" r="r" b="b"/>
            <a:pathLst>
              <a:path w="635711" h="635711">
                <a:moveTo>
                  <a:pt x="0" y="0"/>
                </a:moveTo>
                <a:lnTo>
                  <a:pt x="635711" y="0"/>
                </a:lnTo>
                <a:lnTo>
                  <a:pt x="635711" y="635711"/>
                </a:lnTo>
                <a:lnTo>
                  <a:pt x="0" y="6357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6974BCD0-3610-E0DB-C613-DAC06612CC08}"/>
              </a:ext>
            </a:extLst>
          </p:cNvPr>
          <p:cNvSpPr/>
          <p:nvPr/>
        </p:nvSpPr>
        <p:spPr>
          <a:xfrm>
            <a:off x="16647338" y="1373810"/>
            <a:ext cx="635711" cy="635711"/>
          </a:xfrm>
          <a:custGeom>
            <a:avLst/>
            <a:gdLst/>
            <a:ahLst/>
            <a:cxnLst/>
            <a:rect l="l" t="t" r="r" b="b"/>
            <a:pathLst>
              <a:path w="635711" h="635711">
                <a:moveTo>
                  <a:pt x="0" y="0"/>
                </a:moveTo>
                <a:lnTo>
                  <a:pt x="635711" y="0"/>
                </a:lnTo>
                <a:lnTo>
                  <a:pt x="635711" y="635711"/>
                </a:lnTo>
                <a:lnTo>
                  <a:pt x="0" y="6357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A144C1B-F1A1-218C-1205-F61C28C24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85F325-3A49-4183-423B-B60CD17D6D93}"/>
              </a:ext>
            </a:extLst>
          </p:cNvPr>
          <p:cNvSpPr txBox="1"/>
          <p:nvPr/>
        </p:nvSpPr>
        <p:spPr>
          <a:xfrm>
            <a:off x="3657600" y="2705100"/>
            <a:ext cx="12192000" cy="4435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blood pressure and cholesterol levels regularly.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a healthy BMI through diet and exercise.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smoking to reduce heart disease risk.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stress and ensure adequate sleep.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regular Heart health checkups , especially with a family history</a:t>
            </a:r>
            <a:r>
              <a:rPr lang="en-US" dirty="0"/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regular screenings if you have diabetes or hypertension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C95534-DEA6-AABC-0754-DE0B47987E3C}"/>
              </a:ext>
            </a:extLst>
          </p:cNvPr>
          <p:cNvSpPr txBox="1"/>
          <p:nvPr/>
        </p:nvSpPr>
        <p:spPr>
          <a:xfrm>
            <a:off x="1524000" y="1257300"/>
            <a:ext cx="6934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Recommendation: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696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358</Words>
  <Application>Microsoft Office PowerPoint</Application>
  <PresentationFormat>Custom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Times New Roman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Pink Gray Gradient Designer Online Portfolio</dc:title>
  <dc:creator>SURYA VEERAMANI</dc:creator>
  <cp:lastModifiedBy>SURYA VEERAMANI</cp:lastModifiedBy>
  <cp:revision>8</cp:revision>
  <dcterms:created xsi:type="dcterms:W3CDTF">2006-08-16T00:00:00Z</dcterms:created>
  <dcterms:modified xsi:type="dcterms:W3CDTF">2025-03-07T18:02:40Z</dcterms:modified>
  <dc:identifier>DAGbhsJaBIY</dc:identifier>
</cp:coreProperties>
</file>