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PT Serif"/>
      <p:regular r:id="rId28"/>
      <p:bold r:id="rId29"/>
      <p:italic r:id="rId30"/>
      <p:boldItalic r:id="rId31"/>
    </p:embeddedFont>
    <p:embeddedFont>
      <p:font typeface="Libre Caslon Text"/>
      <p:regular r:id="rId32"/>
      <p:bold r:id="rId33"/>
      <p: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PTSerif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erif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erif-boldItalic.fntdata"/><Relationship Id="rId30" Type="http://schemas.openxmlformats.org/officeDocument/2006/relationships/font" Target="fonts/PTSerif-italic.fntdata"/><Relationship Id="rId11" Type="http://schemas.openxmlformats.org/officeDocument/2006/relationships/slide" Target="slides/slide6.xml"/><Relationship Id="rId33" Type="http://schemas.openxmlformats.org/officeDocument/2006/relationships/font" Target="fonts/LibreCaslonText-bold.fntdata"/><Relationship Id="rId10" Type="http://schemas.openxmlformats.org/officeDocument/2006/relationships/slide" Target="slides/slide5.xml"/><Relationship Id="rId32" Type="http://schemas.openxmlformats.org/officeDocument/2006/relationships/font" Target="fonts/LibreCaslonTex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ibreCaslonTex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f76862f50_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f76862f50_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76862f50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f76862f50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76862f5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76862f5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f76862f50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f76862f50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f76862f5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f76862f5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Loss fn: Binary Cross Entropy Loss</a:t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76862f50_8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f76862f50_8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76862f50_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f76862f50_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76862f50_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f76862f50_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76862f50_8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76862f50_8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76862f50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f76862f50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76862f50_8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f76862f50_8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76862f50_8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f76862f50_8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76862f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76862f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f76862f50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f76862f50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the features of an extracted face for a person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urya291/ClassiFicon2021_GroupNo_2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1" Type="http://schemas.openxmlformats.org/officeDocument/2006/relationships/image" Target="../media/image13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Caslon Text"/>
                <a:ea typeface="Libre Caslon Text"/>
                <a:cs typeface="Libre Caslon Text"/>
                <a:sym typeface="Libre Caslon Text"/>
              </a:rPr>
              <a:t>ClassiFicon’21</a:t>
            </a:r>
            <a:endParaRPr>
              <a:latin typeface="Libre Caslon Text"/>
              <a:ea typeface="Libre Caslon Text"/>
              <a:cs typeface="Libre Caslon Text"/>
              <a:sym typeface="Libre Caslon Text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2389800" cy="1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T Serif"/>
                <a:ea typeface="PT Serif"/>
                <a:cs typeface="PT Serif"/>
                <a:sym typeface="PT Serif"/>
              </a:rPr>
              <a:t>Team no. 20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T Serif"/>
                <a:ea typeface="PT Serif"/>
                <a:cs typeface="PT Serif"/>
                <a:sym typeface="PT Serif"/>
              </a:rPr>
              <a:t>Team name : rust.eze</a:t>
            </a:r>
            <a:endParaRPr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741825" y="2987150"/>
            <a:ext cx="460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PT Serif"/>
                <a:ea typeface="PT Serif"/>
                <a:cs typeface="PT Serif"/>
                <a:sym typeface="PT Serif"/>
              </a:rPr>
              <a:t>Koidala Surya Prakash</a:t>
            </a:r>
            <a:endParaRPr>
              <a:solidFill>
                <a:srgbClr val="666666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PT Serif"/>
                <a:ea typeface="PT Serif"/>
                <a:cs typeface="PT Serif"/>
                <a:sym typeface="PT Serif"/>
              </a:rPr>
              <a:t>Durbha Krishna Srikar</a:t>
            </a:r>
            <a:endParaRPr>
              <a:solidFill>
                <a:srgbClr val="666666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PT Serif"/>
                <a:ea typeface="PT Serif"/>
                <a:cs typeface="PT Serif"/>
                <a:sym typeface="PT Serif"/>
              </a:rPr>
              <a:t>Akash Tadwai</a:t>
            </a:r>
            <a:endParaRPr>
              <a:solidFill>
                <a:srgbClr val="666666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PT Serif"/>
                <a:ea typeface="PT Serif"/>
                <a:cs typeface="PT Serif"/>
                <a:sym typeface="PT Serif"/>
              </a:rPr>
              <a:t>Reethu Vinta</a:t>
            </a:r>
            <a:endParaRPr>
              <a:solidFill>
                <a:srgbClr val="666666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432300" y="49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Designing and Training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1318650"/>
            <a:ext cx="5223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8"/>
              <a:buChar char="●"/>
            </a:pPr>
            <a:r>
              <a:rPr b="1" i="1" lang="en-GB" sz="1207">
                <a:solidFill>
                  <a:srgbClr val="000000"/>
                </a:solidFill>
              </a:rPr>
              <a:t>Convolutional Neural Network is designed which takes each Feature Image as Input. The CNN contains </a:t>
            </a:r>
            <a:r>
              <a:rPr b="1" i="1" lang="en-GB" sz="1207">
                <a:solidFill>
                  <a:srgbClr val="000000"/>
                </a:solidFill>
              </a:rPr>
              <a:t>sequence</a:t>
            </a:r>
            <a:r>
              <a:rPr b="1" i="1" lang="en-GB" sz="1207">
                <a:solidFill>
                  <a:srgbClr val="000000"/>
                </a:solidFill>
              </a:rPr>
              <a:t> of 2D-Convolutional Layers along with Max-Pooling Layers to extract Information and are then saved as a 16-Length Vector. </a:t>
            </a:r>
            <a:br>
              <a:rPr b="1" i="1" lang="en-GB" sz="1207">
                <a:solidFill>
                  <a:srgbClr val="000000"/>
                </a:solidFill>
              </a:rPr>
            </a:br>
            <a:endParaRPr b="1" i="1" sz="1207">
              <a:solidFill>
                <a:srgbClr val="000000"/>
              </a:solidFill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8"/>
              <a:buChar char="●"/>
            </a:pPr>
            <a:r>
              <a:rPr b="1" i="1" lang="en-GB" sz="1207">
                <a:solidFill>
                  <a:srgbClr val="000000"/>
                </a:solidFill>
              </a:rPr>
              <a:t>These 16-Length Vector from each Feature is then </a:t>
            </a:r>
            <a:r>
              <a:rPr b="1" i="1" lang="en-GB" sz="1207">
                <a:solidFill>
                  <a:srgbClr val="000000"/>
                </a:solidFill>
              </a:rPr>
              <a:t>concatenated</a:t>
            </a:r>
            <a:r>
              <a:rPr b="1" i="1" lang="en-GB" sz="1207">
                <a:solidFill>
                  <a:srgbClr val="000000"/>
                </a:solidFill>
              </a:rPr>
              <a:t> and are provided as Input to a Multi-Layer Perceptron Model. The MLP Model outputs the </a:t>
            </a:r>
            <a:r>
              <a:rPr b="1" i="1" lang="en-GB" sz="1207">
                <a:solidFill>
                  <a:srgbClr val="000000"/>
                </a:solidFill>
              </a:rPr>
              <a:t>Probability</a:t>
            </a:r>
            <a:r>
              <a:rPr b="1" i="1" lang="en-GB" sz="1207">
                <a:solidFill>
                  <a:srgbClr val="000000"/>
                </a:solidFill>
              </a:rPr>
              <a:t> for the Binary Classification Problem.</a:t>
            </a:r>
            <a:br>
              <a:rPr b="1" i="1" lang="en-GB" sz="1207">
                <a:solidFill>
                  <a:srgbClr val="000000"/>
                </a:solidFill>
              </a:rPr>
            </a:br>
            <a:endParaRPr b="1" i="1" sz="1207">
              <a:solidFill>
                <a:srgbClr val="000000"/>
              </a:solidFill>
            </a:endParaRPr>
          </a:p>
          <a:p>
            <a:pPr indent="-3052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8"/>
              <a:buChar char="●"/>
            </a:pPr>
            <a:r>
              <a:rPr b="1" i="1" lang="en-GB" sz="1207">
                <a:solidFill>
                  <a:srgbClr val="000000"/>
                </a:solidFill>
              </a:rPr>
              <a:t>The Model is carefully trained so that it doesn’t overfit on the Data. Dropout and Early Stopping Techniques are used to perform Regularisation.</a:t>
            </a:r>
            <a:endParaRPr b="1" i="1" sz="1207">
              <a:solidFill>
                <a:srgbClr val="000000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250" y="1318650"/>
            <a:ext cx="2800400" cy="3257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800" y="90925"/>
            <a:ext cx="42314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37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917275" y="-627050"/>
            <a:ext cx="3309450" cy="7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543225" y="56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5350" l="0" r="0" t="-5350"/>
          <a:stretch/>
        </p:blipFill>
        <p:spPr>
          <a:xfrm>
            <a:off x="452950" y="1327475"/>
            <a:ext cx="3567878" cy="35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325" y="1486250"/>
            <a:ext cx="3567875" cy="356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7088" y="781225"/>
            <a:ext cx="362902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2940600" y="881175"/>
            <a:ext cx="22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Loss function: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repository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00" u="sng">
                <a:solidFill>
                  <a:schemeClr val="hlink"/>
                </a:solidFill>
                <a:hlinkClick r:id="rId3"/>
              </a:rPr>
              <a:t>https://github.com/Surya291/ClassiFicon2021_GroupNo_20</a:t>
            </a:r>
            <a:endParaRPr b="1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ibre Caslon Text"/>
                <a:ea typeface="Libre Caslon Text"/>
                <a:cs typeface="Libre Caslon Text"/>
                <a:sym typeface="Libre Caslon Text"/>
              </a:rPr>
              <a:t>Task #1</a:t>
            </a:r>
            <a:endParaRPr>
              <a:latin typeface="Libre Caslon Text"/>
              <a:ea typeface="Libre Caslon Text"/>
              <a:cs typeface="Libre Caslon Text"/>
              <a:sym typeface="Libre Caslon Text"/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Classifying </a:t>
            </a:r>
            <a:r>
              <a:rPr b="1" lang="en-GB" sz="1400">
                <a:solidFill>
                  <a:srgbClr val="000000"/>
                </a:solidFill>
              </a:rPr>
              <a:t>Positive smile V/s No smile</a:t>
            </a:r>
            <a:endParaRPr b="1"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 straight-away observation from the dataset motivates us to look into </a:t>
            </a:r>
            <a:r>
              <a:rPr b="1" lang="en-GB" sz="1400">
                <a:solidFill>
                  <a:srgbClr val="000000"/>
                </a:solidFill>
              </a:rPr>
              <a:t>visibility of teeth &amp; shape of lips</a:t>
            </a:r>
            <a:r>
              <a:rPr lang="en-GB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we did it ..?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</a:rPr>
              <a:t>Transfer learning !!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&gt;&gt; Used a Resnet-18 architecture whose convolutional layer weights were pre-trained on ImageNet dataset.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&gt;&gt; </a:t>
            </a:r>
            <a:r>
              <a:rPr lang="en-GB">
                <a:solidFill>
                  <a:srgbClr val="000000"/>
                </a:solidFill>
              </a:rPr>
              <a:t>Attached a new classification head for binary classification.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&gt;&gt; Loss function : Cross entropy loss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</a:rPr>
              <a:t>&gt;&gt; Updated all parameters during backpropagation. </a:t>
            </a:r>
            <a:r>
              <a:rPr b="1" lang="en-GB">
                <a:solidFill>
                  <a:srgbClr val="000000"/>
                </a:solidFill>
              </a:rPr>
              <a:t>(yields </a:t>
            </a:r>
            <a:r>
              <a:rPr b="1" lang="en-GB">
                <a:solidFill>
                  <a:srgbClr val="000000"/>
                </a:solidFill>
              </a:rPr>
              <a:t>faster</a:t>
            </a:r>
            <a:r>
              <a:rPr b="1" lang="en-GB">
                <a:solidFill>
                  <a:srgbClr val="000000"/>
                </a:solidFill>
              </a:rPr>
              <a:t> convergence and better performance)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Augmentation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88" y="2078875"/>
            <a:ext cx="40290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375" y="2078875"/>
            <a:ext cx="1683400" cy="16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2078875"/>
            <a:ext cx="1683400" cy="16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564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r>
              <a:rPr b="0" lang="en-GB" sz="2044"/>
              <a:t>(Trained for 10 epochs)</a:t>
            </a:r>
            <a:endParaRPr b="0" sz="2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711"/>
              <a:t>Validation accuracy : 89 %</a:t>
            </a:r>
            <a:r>
              <a:rPr b="0" lang="en-GB"/>
              <a:t> </a:t>
            </a:r>
            <a:endParaRPr b="0"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49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08700"/>
            <a:ext cx="37909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175" y="2149675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591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Explainability using Grad-CAM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1328800"/>
            <a:ext cx="7688700" cy="30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Label</a:t>
            </a:r>
            <a:r>
              <a:rPr lang="en-GB"/>
              <a:t>: NOT smile  ---  </a:t>
            </a:r>
            <a:r>
              <a:rPr b="1" lang="en-GB"/>
              <a:t>Predicted</a:t>
            </a:r>
            <a:r>
              <a:rPr lang="en-GB"/>
              <a:t>: positive smile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 probabilities : [Not smile : Pos.smile] :: [0.28,0.72]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63" y="2078875"/>
            <a:ext cx="24479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078875"/>
            <a:ext cx="24479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584050" y="607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Explainability using Grad-CAM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1393400"/>
            <a:ext cx="7688700" cy="29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Label</a:t>
            </a:r>
            <a:r>
              <a:rPr lang="en-GB"/>
              <a:t>: NOT smile  ---  </a:t>
            </a:r>
            <a:r>
              <a:rPr b="1" lang="en-GB"/>
              <a:t>Predicted</a:t>
            </a:r>
            <a:r>
              <a:rPr lang="en-GB"/>
              <a:t>: positive smile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 </a:t>
            </a:r>
            <a:r>
              <a:rPr lang="en-GB"/>
              <a:t>probabilities</a:t>
            </a:r>
            <a:r>
              <a:rPr lang="en-GB"/>
              <a:t> : [Not smile : Pos.smile] :: [0.17,0.83]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088" y="2258525"/>
            <a:ext cx="24479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100" y="2258525"/>
            <a:ext cx="24479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22075" y="5399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Task#2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58600" y="1266800"/>
            <a:ext cx="497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Classifying </a:t>
            </a:r>
            <a:r>
              <a:rPr b="1" i="1" lang="en-GB">
                <a:latin typeface="Lato"/>
                <a:ea typeface="Lato"/>
                <a:cs typeface="Lato"/>
                <a:sym typeface="Lato"/>
              </a:rPr>
              <a:t>Positive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1" lang="en-GB">
                <a:latin typeface="Lato"/>
                <a:ea typeface="Lato"/>
                <a:cs typeface="Lato"/>
                <a:sym typeface="Lato"/>
              </a:rPr>
              <a:t>Smile Vs Negative Smile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Dataset is very </a:t>
            </a:r>
            <a:r>
              <a:rPr b="1" i="1" lang="en-GB">
                <a:latin typeface="Lato"/>
                <a:ea typeface="Lato"/>
                <a:cs typeface="Lato"/>
                <a:sym typeface="Lato"/>
              </a:rPr>
              <a:t>sensitive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i.e, with very minute differences b/w positive vs negative smiles. Hence we thought of Detection of </a:t>
            </a:r>
            <a:r>
              <a:rPr b="1" i="1" lang="en-GB">
                <a:latin typeface="Lato"/>
                <a:ea typeface="Lato"/>
                <a:cs typeface="Lato"/>
                <a:sym typeface="Lato"/>
              </a:rPr>
              <a:t>exact features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of the face which provides us more opportunity to closely observe Model.</a:t>
            </a:r>
            <a:br>
              <a:rPr lang="en-GB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How we did it??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We used </a:t>
            </a:r>
            <a:r>
              <a:rPr b="1" i="1" lang="en-GB">
                <a:latin typeface="Lato"/>
                <a:ea typeface="Lato"/>
                <a:cs typeface="Lato"/>
                <a:sym typeface="Lato"/>
              </a:rPr>
              <a:t>HOG-based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(Histogram of Oriented Gradients) face detector and loading the facial landmark predictor.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For each face region, we determine the facial landmarks of the ROI (Region of Interest) hence we extracted 8 Key features from the image.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275" y="1075150"/>
            <a:ext cx="2696625" cy="26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5737775" y="3852500"/>
            <a:ext cx="292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Key Features of the Image highlighted. (Both Lips, Nose, Cheeks, Eyes, Eyebrows etc)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 title="Original Im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850" y="8278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9075" y="3654325"/>
            <a:ext cx="1428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625" y="3654325"/>
            <a:ext cx="1428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900" y="738825"/>
            <a:ext cx="1428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8700" y="738825"/>
            <a:ext cx="1428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4900" y="2196575"/>
            <a:ext cx="1428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86375" y="2144925"/>
            <a:ext cx="1428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1250" y="1192425"/>
            <a:ext cx="14287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49525" y="3442600"/>
            <a:ext cx="14287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