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y="8229600" cx="14630400"/>
  <p:notesSz cx="8229600" cy="146304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7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A8AFCC"/>
          </a:solidFill>
        </p:spPr>
      </p:sp>
      <p:sp>
        <p:nvSpPr>
          <p:cNvPr id="104857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1048578" name="Text 2"/>
          <p:cNvSpPr/>
          <p:nvPr/>
        </p:nvSpPr>
        <p:spPr>
          <a:xfrm>
            <a:off x="833199" y="2165271"/>
            <a:ext cx="7477601" cy="249959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6561"/>
              </a:lnSpc>
              <a:buNone/>
            </a:pPr>
            <a:r>
              <a:rPr dirty="0" sz="5249" lang="en-US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Development of the Covid-19 Vaccine Analysis</a:t>
            </a:r>
            <a:endParaRPr dirty="0" sz="5249" lang="en-US"/>
          </a:p>
        </p:txBody>
      </p:sp>
      <p:sp>
        <p:nvSpPr>
          <p:cNvPr id="1048579" name="Text 3"/>
          <p:cNvSpPr/>
          <p:nvPr/>
        </p:nvSpPr>
        <p:spPr>
          <a:xfrm>
            <a:off x="833199" y="4998125"/>
            <a:ext cx="7477601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the journey of developing a Covid-19 vaccine, from scientific breakthroughs to clinical trials, and the challenges faced along the way.</a:t>
            </a:r>
            <a:endParaRPr dirty="0" sz="1750" lang="en-US"/>
          </a:p>
        </p:txBody>
      </p:sp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A8AFCC"/>
          </a:solidFill>
        </p:spPr>
      </p:sp>
      <p:sp>
        <p:nvSpPr>
          <p:cNvPr id="1048584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1048585" name="Text 2"/>
          <p:cNvSpPr/>
          <p:nvPr/>
        </p:nvSpPr>
        <p:spPr>
          <a:xfrm>
            <a:off x="6319599" y="3067883"/>
            <a:ext cx="652272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 to Covid-19</a:t>
            </a:r>
            <a:endParaRPr dirty="0" sz="4374" lang="en-US"/>
          </a:p>
        </p:txBody>
      </p:sp>
      <p:sp>
        <p:nvSpPr>
          <p:cNvPr id="1048586" name="Text 3"/>
          <p:cNvSpPr/>
          <p:nvPr/>
        </p:nvSpPr>
        <p:spPr>
          <a:xfrm>
            <a:off x="6319599" y="4095512"/>
            <a:ext cx="7477601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the origins, symptoms, and global impact of the Covid-19 pandemic, leading to the urgent need for a vaccine to combat the virus.</a:t>
            </a:r>
            <a:endParaRPr dirty="0" sz="1750" lang="en-US"/>
          </a:p>
        </p:txBody>
      </p:sp>
      <p:pic>
        <p:nvPicPr>
          <p:cNvPr id="2097154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A8AFCC"/>
          </a:solidFill>
        </p:spPr>
      </p:sp>
      <p:sp>
        <p:nvSpPr>
          <p:cNvPr id="1048591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080E26"/>
          </a:solidFill>
          <a:ln w="12621">
            <a:solidFill>
              <a:srgbClr val="565151"/>
            </a:solidFill>
            <a:prstDash val="solid"/>
          </a:ln>
        </p:spPr>
      </p:sp>
      <p:sp>
        <p:nvSpPr>
          <p:cNvPr id="1048592" name="Text 2"/>
          <p:cNvSpPr/>
          <p:nvPr/>
        </p:nvSpPr>
        <p:spPr>
          <a:xfrm>
            <a:off x="2501503" y="3091458"/>
            <a:ext cx="9627275" cy="126682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4987"/>
              </a:lnSpc>
              <a:buNone/>
            </a:pPr>
            <a:r>
              <a:rPr dirty="0" sz="3990" lang="en-US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Understanding the Science of Vaccine Development</a:t>
            </a:r>
            <a:endParaRPr dirty="0" sz="3990" lang="en-US"/>
          </a:p>
        </p:txBody>
      </p:sp>
      <p:sp>
        <p:nvSpPr>
          <p:cNvPr id="1048593" name="Shape 3"/>
          <p:cNvSpPr/>
          <p:nvPr/>
        </p:nvSpPr>
        <p:spPr>
          <a:xfrm>
            <a:off x="2501503" y="4820603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2621">
            <a:solidFill>
              <a:srgbClr val="303B69"/>
            </a:solidFill>
            <a:prstDash val="solid"/>
          </a:ln>
        </p:spPr>
      </p:sp>
      <p:sp>
        <p:nvSpPr>
          <p:cNvPr id="1048594" name="Text 4"/>
          <p:cNvSpPr/>
          <p:nvPr/>
        </p:nvSpPr>
        <p:spPr>
          <a:xfrm>
            <a:off x="2660928" y="4858583"/>
            <a:ext cx="137160" cy="379928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992"/>
              </a:lnSpc>
              <a:buNone/>
            </a:pPr>
            <a:r>
              <a:rPr dirty="0" sz="2394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dirty="0" sz="2394" lang="en-US"/>
          </a:p>
        </p:txBody>
      </p:sp>
      <p:sp>
        <p:nvSpPr>
          <p:cNvPr id="1048595" name="Text 5"/>
          <p:cNvSpPr/>
          <p:nvPr/>
        </p:nvSpPr>
        <p:spPr>
          <a:xfrm>
            <a:off x="3160157" y="4890254"/>
            <a:ext cx="2026801" cy="31670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494"/>
              </a:lnSpc>
              <a:buNone/>
            </a:pPr>
            <a:r>
              <a:rPr dirty="0" sz="1995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Virus Structure</a:t>
            </a:r>
            <a:endParaRPr dirty="0" sz="1995" lang="en-US"/>
          </a:p>
        </p:txBody>
      </p:sp>
      <p:sp>
        <p:nvSpPr>
          <p:cNvPr id="1048596" name="Text 6"/>
          <p:cNvSpPr/>
          <p:nvPr/>
        </p:nvSpPr>
        <p:spPr>
          <a:xfrm>
            <a:off x="3160157" y="5409605"/>
            <a:ext cx="2415302" cy="162103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553"/>
              </a:lnSpc>
              <a:buNone/>
            </a:pPr>
            <a:r>
              <a:rPr dirty="0" sz="1596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about the unique structure of the SARS-CoV-2 virus and how it interacts with the human immune system.</a:t>
            </a:r>
            <a:endParaRPr dirty="0" sz="1596" lang="en-US"/>
          </a:p>
        </p:txBody>
      </p:sp>
      <p:sp>
        <p:nvSpPr>
          <p:cNvPr id="1048597" name="Shape 7"/>
          <p:cNvSpPr/>
          <p:nvPr/>
        </p:nvSpPr>
        <p:spPr>
          <a:xfrm>
            <a:off x="5778103" y="4820603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2621">
            <a:solidFill>
              <a:srgbClr val="303B69"/>
            </a:solidFill>
            <a:prstDash val="solid"/>
          </a:ln>
        </p:spPr>
      </p:sp>
      <p:sp>
        <p:nvSpPr>
          <p:cNvPr id="1048598" name="Text 8"/>
          <p:cNvSpPr/>
          <p:nvPr/>
        </p:nvSpPr>
        <p:spPr>
          <a:xfrm>
            <a:off x="5914668" y="4858583"/>
            <a:ext cx="182880" cy="379928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992"/>
              </a:lnSpc>
              <a:buNone/>
            </a:pPr>
            <a:r>
              <a:rPr dirty="0" sz="2394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dirty="0" sz="2394" lang="en-US"/>
          </a:p>
        </p:txBody>
      </p:sp>
      <p:sp>
        <p:nvSpPr>
          <p:cNvPr id="1048599" name="Text 9"/>
          <p:cNvSpPr/>
          <p:nvPr/>
        </p:nvSpPr>
        <p:spPr>
          <a:xfrm>
            <a:off x="6436757" y="4890254"/>
            <a:ext cx="2263140" cy="31670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494"/>
              </a:lnSpc>
              <a:buNone/>
            </a:pPr>
            <a:r>
              <a:rPr dirty="0" sz="1995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Immune Response</a:t>
            </a:r>
            <a:endParaRPr dirty="0" sz="1995" lang="en-US"/>
          </a:p>
        </p:txBody>
      </p:sp>
      <p:sp>
        <p:nvSpPr>
          <p:cNvPr id="1048600" name="Text 10"/>
          <p:cNvSpPr/>
          <p:nvPr/>
        </p:nvSpPr>
        <p:spPr>
          <a:xfrm>
            <a:off x="6436757" y="5409605"/>
            <a:ext cx="2415302" cy="129682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553"/>
              </a:lnSpc>
              <a:buNone/>
            </a:pPr>
            <a:r>
              <a:rPr dirty="0" sz="1596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how vaccines stimulate the immune system to recognize and fight the virus.</a:t>
            </a:r>
            <a:endParaRPr dirty="0" sz="1596" lang="en-US"/>
          </a:p>
        </p:txBody>
      </p:sp>
      <p:sp>
        <p:nvSpPr>
          <p:cNvPr id="1048601" name="Shape 11"/>
          <p:cNvSpPr/>
          <p:nvPr/>
        </p:nvSpPr>
        <p:spPr>
          <a:xfrm>
            <a:off x="9054703" y="4820603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2621">
            <a:solidFill>
              <a:srgbClr val="303B69"/>
            </a:solidFill>
            <a:prstDash val="solid"/>
          </a:ln>
        </p:spPr>
      </p:sp>
      <p:sp>
        <p:nvSpPr>
          <p:cNvPr id="1048602" name="Text 12"/>
          <p:cNvSpPr/>
          <p:nvPr/>
        </p:nvSpPr>
        <p:spPr>
          <a:xfrm>
            <a:off x="9198888" y="4858583"/>
            <a:ext cx="167640" cy="379928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992"/>
              </a:lnSpc>
              <a:buNone/>
            </a:pPr>
            <a:r>
              <a:rPr dirty="0" sz="2394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dirty="0" sz="2394" lang="en-US"/>
          </a:p>
        </p:txBody>
      </p:sp>
      <p:sp>
        <p:nvSpPr>
          <p:cNvPr id="1048603" name="Text 13"/>
          <p:cNvSpPr/>
          <p:nvPr/>
        </p:nvSpPr>
        <p:spPr>
          <a:xfrm>
            <a:off x="9713357" y="4890254"/>
            <a:ext cx="2415302" cy="63341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494"/>
              </a:lnSpc>
              <a:buNone/>
            </a:pPr>
            <a:r>
              <a:rPr dirty="0" sz="1995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Vaccine Components</a:t>
            </a:r>
            <a:endParaRPr dirty="0" sz="1995" lang="en-US"/>
          </a:p>
        </p:txBody>
      </p:sp>
      <p:sp>
        <p:nvSpPr>
          <p:cNvPr id="1048604" name="Text 14"/>
          <p:cNvSpPr/>
          <p:nvPr/>
        </p:nvSpPr>
        <p:spPr>
          <a:xfrm>
            <a:off x="9713357" y="5726311"/>
            <a:ext cx="2415302" cy="194524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553"/>
              </a:lnSpc>
              <a:buNone/>
            </a:pPr>
            <a:r>
              <a:rPr dirty="0" sz="1596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the different types of vaccine components, such as antigens and adjuvants, and their role in vaccine development.</a:t>
            </a:r>
            <a:endParaRPr dirty="0" sz="1596" lang="en-US"/>
          </a:p>
        </p:txBody>
      </p:sp>
      <p:pic>
        <p:nvPicPr>
          <p:cNvPr id="2097156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253341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A8AFCC"/>
          </a:solidFill>
        </p:spPr>
      </p:sp>
      <p:sp>
        <p:nvSpPr>
          <p:cNvPr id="1048609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1048610" name="Text 2"/>
          <p:cNvSpPr/>
          <p:nvPr/>
        </p:nvSpPr>
        <p:spPr>
          <a:xfrm>
            <a:off x="2037993" y="2012633"/>
            <a:ext cx="10554414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Different Types of Vaccines Being Developed</a:t>
            </a:r>
            <a:endParaRPr dirty="0" sz="4374" lang="en-US"/>
          </a:p>
        </p:txBody>
      </p:sp>
      <p:sp>
        <p:nvSpPr>
          <p:cNvPr id="1048611" name="Text 3"/>
          <p:cNvSpPr/>
          <p:nvPr/>
        </p:nvSpPr>
        <p:spPr>
          <a:xfrm>
            <a:off x="2037993" y="3956804"/>
            <a:ext cx="2666286" cy="416481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Inactivated</a:t>
            </a:r>
            <a:endParaRPr dirty="0" sz="2624" lang="en-US"/>
          </a:p>
        </p:txBody>
      </p:sp>
      <p:sp>
        <p:nvSpPr>
          <p:cNvPr id="1048612" name="Text 4"/>
          <p:cNvSpPr/>
          <p:nvPr/>
        </p:nvSpPr>
        <p:spPr>
          <a:xfrm>
            <a:off x="2037993" y="4595455"/>
            <a:ext cx="3156347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Traditional approach using inactivated forms of the virus to induce an immune response.</a:t>
            </a:r>
            <a:endParaRPr dirty="0" sz="1750" lang="en-US"/>
          </a:p>
        </p:txBody>
      </p:sp>
      <p:sp>
        <p:nvSpPr>
          <p:cNvPr id="1048613" name="Text 5"/>
          <p:cNvSpPr/>
          <p:nvPr/>
        </p:nvSpPr>
        <p:spPr>
          <a:xfrm>
            <a:off x="5743932" y="3956804"/>
            <a:ext cx="2743200" cy="416481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RNA/DNA-based</a:t>
            </a:r>
            <a:endParaRPr dirty="0" sz="2624" lang="en-US"/>
          </a:p>
        </p:txBody>
      </p:sp>
      <p:sp>
        <p:nvSpPr>
          <p:cNvPr id="1048614" name="Text 6"/>
          <p:cNvSpPr/>
          <p:nvPr/>
        </p:nvSpPr>
        <p:spPr>
          <a:xfrm>
            <a:off x="5743932" y="4595455"/>
            <a:ext cx="3156347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Exploring cutting-edge technologies that use genetic material to trigger an immune response.</a:t>
            </a:r>
            <a:endParaRPr dirty="0" sz="1750" lang="en-US"/>
          </a:p>
        </p:txBody>
      </p:sp>
      <p:sp>
        <p:nvSpPr>
          <p:cNvPr id="1048615" name="Text 7"/>
          <p:cNvSpPr/>
          <p:nvPr/>
        </p:nvSpPr>
        <p:spPr>
          <a:xfrm>
            <a:off x="9449872" y="3956804"/>
            <a:ext cx="2666286" cy="416481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Viral Vector</a:t>
            </a:r>
            <a:endParaRPr dirty="0" sz="2624" lang="en-US"/>
          </a:p>
        </p:txBody>
      </p:sp>
      <p:sp>
        <p:nvSpPr>
          <p:cNvPr id="1048616" name="Text 8"/>
          <p:cNvSpPr/>
          <p:nvPr/>
        </p:nvSpPr>
        <p:spPr>
          <a:xfrm>
            <a:off x="9449872" y="4595455"/>
            <a:ext cx="3156347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Using harmless viruses as carriers to deliver viral components and stimulate immunity.</a:t>
            </a:r>
            <a:endParaRPr dirty="0" sz="175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A8AFCC"/>
          </a:solidFill>
        </p:spPr>
      </p:sp>
      <p:sp>
        <p:nvSpPr>
          <p:cNvPr id="1048621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1048622" name="Text 2"/>
          <p:cNvSpPr/>
          <p:nvPr/>
        </p:nvSpPr>
        <p:spPr>
          <a:xfrm>
            <a:off x="833199" y="1079540"/>
            <a:ext cx="7477601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Challenges in Developing a Covid-19 Vaccine</a:t>
            </a:r>
            <a:endParaRPr dirty="0" sz="4374" lang="en-US"/>
          </a:p>
        </p:txBody>
      </p:sp>
      <p:sp>
        <p:nvSpPr>
          <p:cNvPr id="1048623" name="Shape 3"/>
          <p:cNvSpPr/>
          <p:nvPr/>
        </p:nvSpPr>
        <p:spPr>
          <a:xfrm>
            <a:off x="833199" y="29751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48624" name="Text 4"/>
          <p:cNvSpPr/>
          <p:nvPr/>
        </p:nvSpPr>
        <p:spPr>
          <a:xfrm>
            <a:off x="1006912" y="3016806"/>
            <a:ext cx="15240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dirty="0" sz="2624" lang="en-US"/>
          </a:p>
        </p:txBody>
      </p:sp>
      <p:sp>
        <p:nvSpPr>
          <p:cNvPr id="1048625" name="Text 5"/>
          <p:cNvSpPr/>
          <p:nvPr/>
        </p:nvSpPr>
        <p:spPr>
          <a:xfrm>
            <a:off x="1555313" y="3051453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Speed</a:t>
            </a:r>
            <a:endParaRPr dirty="0" sz="2187" lang="en-US"/>
          </a:p>
        </p:txBody>
      </p:sp>
      <p:sp>
        <p:nvSpPr>
          <p:cNvPr id="1048626" name="Text 6"/>
          <p:cNvSpPr/>
          <p:nvPr/>
        </p:nvSpPr>
        <p:spPr>
          <a:xfrm>
            <a:off x="1555313" y="3620810"/>
            <a:ext cx="2905601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Overcoming the urgency to develop a vaccine rapidly without compromising safety and efficacy.</a:t>
            </a:r>
            <a:endParaRPr dirty="0" sz="1750" lang="en-US"/>
          </a:p>
        </p:txBody>
      </p:sp>
      <p:sp>
        <p:nvSpPr>
          <p:cNvPr id="1048627" name="Shape 7"/>
          <p:cNvSpPr/>
          <p:nvPr/>
        </p:nvSpPr>
        <p:spPr>
          <a:xfrm>
            <a:off x="4683085" y="29751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48628" name="Text 8"/>
          <p:cNvSpPr/>
          <p:nvPr/>
        </p:nvSpPr>
        <p:spPr>
          <a:xfrm>
            <a:off x="4830128" y="3016806"/>
            <a:ext cx="20574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dirty="0" sz="2624" lang="en-US"/>
          </a:p>
        </p:txBody>
      </p:sp>
      <p:sp>
        <p:nvSpPr>
          <p:cNvPr id="1048629" name="Text 9"/>
          <p:cNvSpPr/>
          <p:nvPr/>
        </p:nvSpPr>
        <p:spPr>
          <a:xfrm>
            <a:off x="5405199" y="3051453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Efficacy</a:t>
            </a:r>
            <a:endParaRPr dirty="0" sz="2187" lang="en-US"/>
          </a:p>
        </p:txBody>
      </p:sp>
      <p:sp>
        <p:nvSpPr>
          <p:cNvPr id="1048630" name="Text 10"/>
          <p:cNvSpPr/>
          <p:nvPr/>
        </p:nvSpPr>
        <p:spPr>
          <a:xfrm>
            <a:off x="5405199" y="3620810"/>
            <a:ext cx="2905601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Finding a vaccine candidate that provides sufficient protection against multiple strains of the virus.</a:t>
            </a:r>
            <a:endParaRPr dirty="0" sz="1750" lang="en-US"/>
          </a:p>
        </p:txBody>
      </p:sp>
      <p:sp>
        <p:nvSpPr>
          <p:cNvPr id="1048631" name="Shape 11"/>
          <p:cNvSpPr/>
          <p:nvPr/>
        </p:nvSpPr>
        <p:spPr>
          <a:xfrm>
            <a:off x="833199" y="57935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48632" name="Text 12"/>
          <p:cNvSpPr/>
          <p:nvPr/>
        </p:nvSpPr>
        <p:spPr>
          <a:xfrm>
            <a:off x="991672" y="5835253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dirty="0" sz="2624" lang="en-US"/>
          </a:p>
        </p:txBody>
      </p:sp>
      <p:sp>
        <p:nvSpPr>
          <p:cNvPr id="1048633" name="Text 13"/>
          <p:cNvSpPr/>
          <p:nvPr/>
        </p:nvSpPr>
        <p:spPr>
          <a:xfrm>
            <a:off x="1555313" y="5869900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Mass Production</a:t>
            </a:r>
            <a:endParaRPr dirty="0" sz="2187" lang="en-US"/>
          </a:p>
        </p:txBody>
      </p:sp>
      <p:sp>
        <p:nvSpPr>
          <p:cNvPr id="1048634" name="Text 14"/>
          <p:cNvSpPr/>
          <p:nvPr/>
        </p:nvSpPr>
        <p:spPr>
          <a:xfrm>
            <a:off x="1555313" y="6439257"/>
            <a:ext cx="6755487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Ramping up global manufacturing capabilities to ensure widespread distribution.</a:t>
            </a:r>
            <a:endParaRPr dirty="0" sz="1750" lang="en-US"/>
          </a:p>
        </p:txBody>
      </p:sp>
      <p:pic>
        <p:nvPicPr>
          <p:cNvPr id="2097159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592662">
            <a:off x="9041691" y="0"/>
            <a:ext cx="5486400" cy="82296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A8AFCC"/>
          </a:solidFill>
        </p:spPr>
      </p:sp>
      <p:sp>
        <p:nvSpPr>
          <p:cNvPr id="1048639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1048640" name="Text 2"/>
          <p:cNvSpPr/>
          <p:nvPr/>
        </p:nvSpPr>
        <p:spPr>
          <a:xfrm>
            <a:off x="2037993" y="1374458"/>
            <a:ext cx="963930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Clinical Trials and Their Importance</a:t>
            </a:r>
            <a:endParaRPr dirty="0" sz="4374" lang="en-US"/>
          </a:p>
        </p:txBody>
      </p:sp>
      <p:sp>
        <p:nvSpPr>
          <p:cNvPr id="1048641" name="Shape 3"/>
          <p:cNvSpPr/>
          <p:nvPr/>
        </p:nvSpPr>
        <p:spPr>
          <a:xfrm>
            <a:off x="7293054" y="2513171"/>
            <a:ext cx="44410" cy="4341852"/>
          </a:xfrm>
          <a:prstGeom prst="rect"/>
          <a:solidFill>
            <a:srgbClr val="303B69"/>
          </a:solidFill>
        </p:spPr>
      </p:sp>
      <p:sp>
        <p:nvSpPr>
          <p:cNvPr id="1048642" name="Shape 4"/>
          <p:cNvSpPr/>
          <p:nvPr/>
        </p:nvSpPr>
        <p:spPr>
          <a:xfrm>
            <a:off x="7565172" y="2914471"/>
            <a:ext cx="777597" cy="44410"/>
          </a:xfrm>
          <a:prstGeom prst="rect"/>
          <a:solidFill>
            <a:srgbClr val="303B69"/>
          </a:solidFill>
        </p:spPr>
      </p:sp>
      <p:sp>
        <p:nvSpPr>
          <p:cNvPr id="1048643" name="Shape 5"/>
          <p:cNvSpPr/>
          <p:nvPr/>
        </p:nvSpPr>
        <p:spPr>
          <a:xfrm>
            <a:off x="7065228" y="268676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48644" name="Text 6"/>
          <p:cNvSpPr/>
          <p:nvPr/>
        </p:nvSpPr>
        <p:spPr>
          <a:xfrm>
            <a:off x="7238940" y="2728436"/>
            <a:ext cx="15240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dirty="0" sz="2624" lang="en-US"/>
          </a:p>
        </p:txBody>
      </p:sp>
      <p:sp>
        <p:nvSpPr>
          <p:cNvPr id="1048645" name="Text 7"/>
          <p:cNvSpPr/>
          <p:nvPr/>
        </p:nvSpPr>
        <p:spPr>
          <a:xfrm>
            <a:off x="8537258" y="2735342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Phase 1</a:t>
            </a:r>
            <a:endParaRPr dirty="0" sz="2187" lang="en-US"/>
          </a:p>
        </p:txBody>
      </p:sp>
      <p:sp>
        <p:nvSpPr>
          <p:cNvPr id="1048646" name="Text 8"/>
          <p:cNvSpPr/>
          <p:nvPr/>
        </p:nvSpPr>
        <p:spPr>
          <a:xfrm>
            <a:off x="8537258" y="3304699"/>
            <a:ext cx="4055150" cy="71080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Evaluating safety and dosages in a small group of healthy volunteers.</a:t>
            </a:r>
            <a:endParaRPr dirty="0" sz="1750" lang="en-US"/>
          </a:p>
        </p:txBody>
      </p:sp>
      <p:sp>
        <p:nvSpPr>
          <p:cNvPr id="1048647" name="Shape 9"/>
          <p:cNvSpPr/>
          <p:nvPr/>
        </p:nvSpPr>
        <p:spPr>
          <a:xfrm>
            <a:off x="6287631" y="4025325"/>
            <a:ext cx="777597" cy="44410"/>
          </a:xfrm>
          <a:prstGeom prst="rect"/>
          <a:solidFill>
            <a:srgbClr val="303B69"/>
          </a:solidFill>
        </p:spPr>
      </p:sp>
      <p:sp>
        <p:nvSpPr>
          <p:cNvPr id="1048648" name="Shape 10"/>
          <p:cNvSpPr/>
          <p:nvPr/>
        </p:nvSpPr>
        <p:spPr>
          <a:xfrm>
            <a:off x="7065228" y="37976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48649" name="Text 11"/>
          <p:cNvSpPr/>
          <p:nvPr/>
        </p:nvSpPr>
        <p:spPr>
          <a:xfrm>
            <a:off x="7212270" y="3839289"/>
            <a:ext cx="20574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dirty="0" sz="2624" lang="en-US"/>
          </a:p>
        </p:txBody>
      </p:sp>
      <p:sp>
        <p:nvSpPr>
          <p:cNvPr id="1048650" name="Text 12"/>
          <p:cNvSpPr/>
          <p:nvPr/>
        </p:nvSpPr>
        <p:spPr>
          <a:xfrm>
            <a:off x="3871198" y="3846195"/>
            <a:ext cx="2221944" cy="347186"/>
          </a:xfrm>
          <a:prstGeom prst="rect"/>
          <a:noFill/>
        </p:spPr>
        <p:txBody>
          <a:bodyPr anchor="t" rtlCol="0" wrap="none"/>
          <a:p>
            <a:pPr algn="r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Phase 2</a:t>
            </a:r>
            <a:endParaRPr dirty="0" sz="2187" lang="en-US"/>
          </a:p>
        </p:txBody>
      </p:sp>
      <p:sp>
        <p:nvSpPr>
          <p:cNvPr id="1048651" name="Text 13"/>
          <p:cNvSpPr/>
          <p:nvPr/>
        </p:nvSpPr>
        <p:spPr>
          <a:xfrm>
            <a:off x="2037993" y="4415552"/>
            <a:ext cx="4055150" cy="1066205"/>
          </a:xfrm>
          <a:prstGeom prst="rect"/>
          <a:noFill/>
        </p:spPr>
        <p:txBody>
          <a:bodyPr anchor="t" rtlCol="0" wrap="square"/>
          <a:p>
            <a:pPr algn="r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Assessing immune response in a larger group of volunteers to determine optimal dosage.</a:t>
            </a:r>
            <a:endParaRPr dirty="0" sz="1750" lang="en-US"/>
          </a:p>
        </p:txBody>
      </p:sp>
      <p:sp>
        <p:nvSpPr>
          <p:cNvPr id="1048652" name="Shape 14"/>
          <p:cNvSpPr/>
          <p:nvPr/>
        </p:nvSpPr>
        <p:spPr>
          <a:xfrm>
            <a:off x="7565172" y="5176302"/>
            <a:ext cx="777597" cy="44410"/>
          </a:xfrm>
          <a:prstGeom prst="rect"/>
          <a:solidFill>
            <a:srgbClr val="303B69"/>
          </a:solidFill>
        </p:spPr>
      </p:sp>
      <p:sp>
        <p:nvSpPr>
          <p:cNvPr id="1048653" name="Shape 15"/>
          <p:cNvSpPr/>
          <p:nvPr/>
        </p:nvSpPr>
        <p:spPr>
          <a:xfrm>
            <a:off x="7065228" y="49485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48654" name="Text 16"/>
          <p:cNvSpPr/>
          <p:nvPr/>
        </p:nvSpPr>
        <p:spPr>
          <a:xfrm>
            <a:off x="7223700" y="4990267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dirty="0" sz="2624" lang="en-US"/>
          </a:p>
        </p:txBody>
      </p:sp>
      <p:sp>
        <p:nvSpPr>
          <p:cNvPr id="1048655" name="Text 17"/>
          <p:cNvSpPr/>
          <p:nvPr/>
        </p:nvSpPr>
        <p:spPr>
          <a:xfrm>
            <a:off x="8537258" y="4997172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Phase 3</a:t>
            </a:r>
            <a:endParaRPr dirty="0" sz="2187" lang="en-US"/>
          </a:p>
        </p:txBody>
      </p:sp>
      <p:sp>
        <p:nvSpPr>
          <p:cNvPr id="1048656" name="Text 18"/>
          <p:cNvSpPr/>
          <p:nvPr/>
        </p:nvSpPr>
        <p:spPr>
          <a:xfrm>
            <a:off x="8537258" y="5566529"/>
            <a:ext cx="4055150" cy="1066205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Testing the vaccine's effectiveness and safety on a large scale with diverse populations.</a:t>
            </a:r>
            <a:endParaRPr dirty="0" sz="175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A8AFCC"/>
          </a:solidFill>
        </p:spPr>
      </p:sp>
      <p:sp>
        <p:nvSpPr>
          <p:cNvPr id="1048661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1048662" name="Text 2"/>
          <p:cNvSpPr/>
          <p:nvPr/>
        </p:nvSpPr>
        <p:spPr>
          <a:xfrm>
            <a:off x="2037993" y="1611392"/>
            <a:ext cx="10554414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Future Directions and Implications of the Covid-19 Vaccine</a:t>
            </a:r>
            <a:endParaRPr dirty="0" sz="4374" lang="en-US"/>
          </a:p>
        </p:txBody>
      </p:sp>
      <p:sp>
        <p:nvSpPr>
          <p:cNvPr id="1048663" name="Shape 3"/>
          <p:cNvSpPr/>
          <p:nvPr/>
        </p:nvSpPr>
        <p:spPr>
          <a:xfrm>
            <a:off x="2037993" y="3444478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48664" name="Text 4"/>
          <p:cNvSpPr/>
          <p:nvPr/>
        </p:nvSpPr>
        <p:spPr>
          <a:xfrm>
            <a:off x="2273975" y="3680460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Herd Immunity</a:t>
            </a:r>
            <a:endParaRPr dirty="0" sz="2187" lang="en-US"/>
          </a:p>
        </p:txBody>
      </p:sp>
      <p:sp>
        <p:nvSpPr>
          <p:cNvPr id="1048665" name="Text 5"/>
          <p:cNvSpPr/>
          <p:nvPr/>
        </p:nvSpPr>
        <p:spPr>
          <a:xfrm>
            <a:off x="2273975" y="4249817"/>
            <a:ext cx="2898100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Discuss the potential impact of widespread vaccination on achieving herd immunity and controlling the pandemic.</a:t>
            </a:r>
            <a:endParaRPr dirty="0" sz="1750" lang="en-US"/>
          </a:p>
        </p:txBody>
      </p:sp>
      <p:sp>
        <p:nvSpPr>
          <p:cNvPr id="1048666" name="Shape 6"/>
          <p:cNvSpPr/>
          <p:nvPr/>
        </p:nvSpPr>
        <p:spPr>
          <a:xfrm>
            <a:off x="5630228" y="3444478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48667" name="Text 7"/>
          <p:cNvSpPr/>
          <p:nvPr/>
        </p:nvSpPr>
        <p:spPr>
          <a:xfrm>
            <a:off x="5866209" y="3680460"/>
            <a:ext cx="2898100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Long-Term Protection</a:t>
            </a:r>
            <a:endParaRPr dirty="0" sz="2187" lang="en-US"/>
          </a:p>
        </p:txBody>
      </p:sp>
      <p:sp>
        <p:nvSpPr>
          <p:cNvPr id="1048668" name="Text 8"/>
          <p:cNvSpPr/>
          <p:nvPr/>
        </p:nvSpPr>
        <p:spPr>
          <a:xfrm>
            <a:off x="5866209" y="4597003"/>
            <a:ext cx="2898100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research on the duration of vaccine-induced immunity and the need for booster shots.</a:t>
            </a:r>
            <a:endParaRPr dirty="0" sz="1750" lang="en-US"/>
          </a:p>
        </p:txBody>
      </p:sp>
      <p:sp>
        <p:nvSpPr>
          <p:cNvPr id="1048669" name="Shape 9"/>
          <p:cNvSpPr/>
          <p:nvPr/>
        </p:nvSpPr>
        <p:spPr>
          <a:xfrm>
            <a:off x="9222462" y="3444478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48670" name="Text 10"/>
          <p:cNvSpPr/>
          <p:nvPr/>
        </p:nvSpPr>
        <p:spPr>
          <a:xfrm>
            <a:off x="9458444" y="3680460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Lessons Learned</a:t>
            </a:r>
            <a:endParaRPr dirty="0" sz="2187" lang="en-US"/>
          </a:p>
        </p:txBody>
      </p:sp>
      <p:sp>
        <p:nvSpPr>
          <p:cNvPr id="1048671" name="Text 11"/>
          <p:cNvSpPr/>
          <p:nvPr/>
        </p:nvSpPr>
        <p:spPr>
          <a:xfrm>
            <a:off x="9458444" y="4249817"/>
            <a:ext cx="2898100" cy="213240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Reflect on the lessons learned throughout the vaccine development process and their application for future health crises.</a:t>
            </a:r>
            <a:endParaRPr dirty="0" sz="175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PptxGenJS</cp:lastModifiedBy>
  <dcterms:created xsi:type="dcterms:W3CDTF">2023-10-16T21:42:36Z</dcterms:created>
  <dcterms:modified xsi:type="dcterms:W3CDTF">2023-10-17T08:44:16Z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121fec4c9a8747fd81e7a1d8ca071306</vt:lpwstr>
  </property>
</Properties>
</file>