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15355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275252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418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2197456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0934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35399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486614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58397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340992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36DA2C-C8B3-4CF5-82CB-263B201F71B0}"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313562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36DA2C-C8B3-4CF5-82CB-263B201F71B0}"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40395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36DA2C-C8B3-4CF5-82CB-263B201F71B0}"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328085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36DA2C-C8B3-4CF5-82CB-263B201F71B0}"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7161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6DA2C-C8B3-4CF5-82CB-263B201F71B0}"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159075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36DA2C-C8B3-4CF5-82CB-263B201F71B0}"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BD2FE6-0A20-42B7-A87D-C20C4AF0E2EB}" type="slidenum">
              <a:rPr lang="en-IN" smtClean="0"/>
              <a:t>‹#›</a:t>
            </a:fld>
            <a:endParaRPr lang="en-IN"/>
          </a:p>
        </p:txBody>
      </p:sp>
    </p:spTree>
    <p:extLst>
      <p:ext uri="{BB962C8B-B14F-4D97-AF65-F5344CB8AC3E}">
        <p14:creationId xmlns:p14="http://schemas.microsoft.com/office/powerpoint/2010/main" val="31796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BD2FE6-0A20-42B7-A87D-C20C4AF0E2EB}" type="slidenum">
              <a:rPr lang="en-IN" smtClean="0"/>
              <a:t>‹#›</a:t>
            </a:fld>
            <a:endParaRPr lang="en-IN"/>
          </a:p>
        </p:txBody>
      </p:sp>
      <p:sp>
        <p:nvSpPr>
          <p:cNvPr id="5" name="Date Placeholder 4"/>
          <p:cNvSpPr>
            <a:spLocks noGrp="1"/>
          </p:cNvSpPr>
          <p:nvPr>
            <p:ph type="dt" sz="half" idx="10"/>
          </p:nvPr>
        </p:nvSpPr>
        <p:spPr/>
        <p:txBody>
          <a:bodyPr/>
          <a:lstStyle/>
          <a:p>
            <a:fld id="{6736DA2C-C8B3-4CF5-82CB-263B201F71B0}" type="datetimeFigureOut">
              <a:rPr lang="en-IN" smtClean="0"/>
              <a:t>13-10-2023</a:t>
            </a:fld>
            <a:endParaRPr lang="en-IN"/>
          </a:p>
        </p:txBody>
      </p:sp>
    </p:spTree>
    <p:extLst>
      <p:ext uri="{BB962C8B-B14F-4D97-AF65-F5344CB8AC3E}">
        <p14:creationId xmlns:p14="http://schemas.microsoft.com/office/powerpoint/2010/main" val="272444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36DA2C-C8B3-4CF5-82CB-263B201F71B0}" type="datetimeFigureOut">
              <a:rPr lang="en-IN" smtClean="0"/>
              <a:t>13-10-2023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BD2FE6-0A20-42B7-A87D-C20C4AF0E2EB}" type="slidenum">
              <a:rPr lang="en-IN" smtClean="0"/>
              <a:t>‹#›</a:t>
            </a:fld>
            <a:endParaRPr lang="en-IN"/>
          </a:p>
        </p:txBody>
      </p:sp>
    </p:spTree>
    <p:extLst>
      <p:ext uri="{BB962C8B-B14F-4D97-AF65-F5344CB8AC3E}">
        <p14:creationId xmlns:p14="http://schemas.microsoft.com/office/powerpoint/2010/main" val="375846385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333" y="1738327"/>
            <a:ext cx="10894422" cy="2991394"/>
          </a:xfrm>
        </p:spPr>
        <p:txBody>
          <a:bodyPr/>
          <a:lstStyle/>
          <a:p>
            <a:pPr algn="l"/>
            <a:r>
              <a:rPr lang="en-US" sz="3200" b="1" dirty="0" smtClean="0">
                <a:solidFill>
                  <a:schemeClr val="accent2">
                    <a:lumMod val="50000"/>
                  </a:schemeClr>
                </a:solidFill>
                <a:latin typeface="Bookman Old Style" panose="02050604050505020204" pitchFamily="18" charset="0"/>
              </a:rPr>
              <a:t/>
            </a:r>
            <a:br>
              <a:rPr lang="en-US" sz="3200" b="1" dirty="0" smtClean="0">
                <a:solidFill>
                  <a:schemeClr val="accent2">
                    <a:lumMod val="50000"/>
                  </a:schemeClr>
                </a:solidFill>
                <a:latin typeface="Bookman Old Style" panose="02050604050505020204" pitchFamily="18" charset="0"/>
              </a:rPr>
            </a:br>
            <a:r>
              <a:rPr lang="en-US" sz="3200" b="1" dirty="0">
                <a:solidFill>
                  <a:schemeClr val="accent2">
                    <a:lumMod val="50000"/>
                  </a:schemeClr>
                </a:solidFill>
                <a:latin typeface="Bookman Old Style" panose="02050604050505020204" pitchFamily="18" charset="0"/>
              </a:rPr>
              <a:t/>
            </a:r>
            <a:br>
              <a:rPr lang="en-US" sz="3200" b="1" dirty="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
            </a:r>
            <a:br>
              <a:rPr lang="en-US" sz="3200" b="1" dirty="0" smtClean="0">
                <a:solidFill>
                  <a:schemeClr val="accent2">
                    <a:lumMod val="50000"/>
                  </a:schemeClr>
                </a:solidFill>
                <a:latin typeface="Bookman Old Style" panose="02050604050505020204" pitchFamily="18" charset="0"/>
              </a:rPr>
            </a:br>
            <a:r>
              <a:rPr lang="en-US" sz="3200" b="1" dirty="0">
                <a:solidFill>
                  <a:schemeClr val="accent2">
                    <a:lumMod val="50000"/>
                  </a:schemeClr>
                </a:solidFill>
                <a:latin typeface="Bookman Old Style" panose="02050604050505020204" pitchFamily="18" charset="0"/>
              </a:rPr>
              <a:t/>
            </a:r>
            <a:br>
              <a:rPr lang="en-US" sz="3200" b="1" dirty="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
            </a:r>
            <a:br>
              <a:rPr lang="en-US" sz="3200" b="1" dirty="0" smtClean="0">
                <a:solidFill>
                  <a:schemeClr val="accent2">
                    <a:lumMod val="50000"/>
                  </a:schemeClr>
                </a:solidFill>
                <a:latin typeface="Bookman Old Style" panose="02050604050505020204" pitchFamily="18" charset="0"/>
              </a:rPr>
            </a:br>
            <a:r>
              <a:rPr lang="en-US" sz="3200" b="1" dirty="0">
                <a:solidFill>
                  <a:schemeClr val="accent2">
                    <a:lumMod val="50000"/>
                  </a:schemeClr>
                </a:solidFill>
                <a:latin typeface="Bookman Old Style" panose="02050604050505020204" pitchFamily="18" charset="0"/>
              </a:rPr>
              <a:t/>
            </a:r>
            <a:br>
              <a:rPr lang="en-US" sz="3200" b="1" dirty="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
            </a:r>
            <a:br>
              <a:rPr lang="en-US" sz="3200" b="1" dirty="0" smtClean="0">
                <a:solidFill>
                  <a:schemeClr val="accent2">
                    <a:lumMod val="50000"/>
                  </a:schemeClr>
                </a:solidFill>
                <a:latin typeface="Bookman Old Style" panose="02050604050505020204" pitchFamily="18" charset="0"/>
              </a:rPr>
            </a:br>
            <a:r>
              <a:rPr lang="en-US" sz="3200" b="1" dirty="0">
                <a:solidFill>
                  <a:schemeClr val="accent2">
                    <a:lumMod val="50000"/>
                  </a:schemeClr>
                </a:solidFill>
                <a:latin typeface="Bookman Old Style" panose="02050604050505020204" pitchFamily="18" charset="0"/>
              </a:rPr>
              <a:t/>
            </a:r>
            <a:br>
              <a:rPr lang="en-US" sz="3200" b="1" dirty="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
            </a:r>
            <a:br>
              <a:rPr lang="en-US" sz="3200" b="1" dirty="0" smtClean="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AI-Driven </a:t>
            </a:r>
            <a:r>
              <a:rPr lang="en-US" sz="3200" b="1" dirty="0">
                <a:solidFill>
                  <a:schemeClr val="accent2">
                    <a:lumMod val="50000"/>
                  </a:schemeClr>
                </a:solidFill>
                <a:latin typeface="Bookman Old Style" panose="02050604050505020204" pitchFamily="18" charset="0"/>
              </a:rPr>
              <a:t>Exploration and Prediction </a:t>
            </a:r>
            <a:r>
              <a:rPr lang="en-US" sz="3200" b="1" dirty="0" smtClean="0">
                <a:solidFill>
                  <a:schemeClr val="accent2">
                    <a:lumMod val="50000"/>
                  </a:schemeClr>
                </a:solidFill>
                <a:latin typeface="Bookman Old Style" panose="02050604050505020204" pitchFamily="18" charset="0"/>
              </a:rPr>
              <a:t>of</a:t>
            </a:r>
            <a:br>
              <a:rPr lang="en-US" sz="3200" b="1" dirty="0" smtClean="0">
                <a:solidFill>
                  <a:schemeClr val="accent2">
                    <a:lumMod val="50000"/>
                  </a:schemeClr>
                </a:solidFill>
                <a:latin typeface="Bookman Old Style" panose="02050604050505020204" pitchFamily="18" charset="0"/>
              </a:rPr>
            </a:br>
            <a:r>
              <a:rPr lang="en-US" sz="3200" b="1" dirty="0" smtClean="0">
                <a:solidFill>
                  <a:schemeClr val="accent2">
                    <a:lumMod val="50000"/>
                  </a:schemeClr>
                </a:solidFill>
                <a:latin typeface="Bookman Old Style" panose="02050604050505020204" pitchFamily="18" charset="0"/>
              </a:rPr>
              <a:t>Company </a:t>
            </a:r>
            <a:r>
              <a:rPr lang="en-US" sz="3200" b="1" dirty="0">
                <a:solidFill>
                  <a:schemeClr val="accent2">
                    <a:lumMod val="50000"/>
                  </a:schemeClr>
                </a:solidFill>
                <a:latin typeface="Bookman Old Style" panose="02050604050505020204" pitchFamily="18" charset="0"/>
              </a:rPr>
              <a:t>Registration Trends with (</a:t>
            </a:r>
            <a:r>
              <a:rPr lang="en-US" sz="3200" b="1" dirty="0" err="1">
                <a:solidFill>
                  <a:schemeClr val="accent2">
                    <a:lumMod val="50000"/>
                  </a:schemeClr>
                </a:solidFill>
                <a:latin typeface="Bookman Old Style" panose="02050604050505020204" pitchFamily="18" charset="0"/>
              </a:rPr>
              <a:t>RoC</a:t>
            </a:r>
            <a:r>
              <a:rPr lang="en-US" sz="3200" b="1" dirty="0">
                <a:solidFill>
                  <a:schemeClr val="accent2">
                    <a:lumMod val="50000"/>
                  </a:schemeClr>
                </a:solidFill>
                <a:latin typeface="Bookman Old Style" panose="02050604050505020204" pitchFamily="18" charset="0"/>
              </a:rPr>
              <a:t>) </a:t>
            </a:r>
            <a:r>
              <a:rPr lang="en-US" sz="3200" b="1" dirty="0" smtClean="0">
                <a:solidFill>
                  <a:schemeClr val="accent2">
                    <a:lumMod val="50000"/>
                  </a:schemeClr>
                </a:solidFill>
                <a:latin typeface="Bookman Old Style" panose="02050604050505020204" pitchFamily="18" charset="0"/>
              </a:rPr>
              <a:t> </a:t>
            </a:r>
            <a:r>
              <a:rPr lang="en-US" sz="3200" b="1" dirty="0" err="1">
                <a:solidFill>
                  <a:schemeClr val="accent2">
                    <a:lumMod val="50000"/>
                  </a:schemeClr>
                </a:solidFill>
                <a:latin typeface="Bookman Old Style" panose="02050604050505020204" pitchFamily="18" charset="0"/>
              </a:rPr>
              <a:t>Guidellines</a:t>
            </a:r>
            <a:r>
              <a:rPr lang="en-US" sz="3200" dirty="0">
                <a:solidFill>
                  <a:schemeClr val="accent2">
                    <a:lumMod val="50000"/>
                  </a:schemeClr>
                </a:solidFill>
              </a:rPr>
              <a:t/>
            </a:r>
            <a:br>
              <a:rPr lang="en-US" sz="3200" dirty="0">
                <a:solidFill>
                  <a:schemeClr val="accent2">
                    <a:lumMod val="50000"/>
                  </a:schemeClr>
                </a:solidFill>
              </a:rPr>
            </a:br>
            <a:r>
              <a:rPr lang="en-US" sz="3600" dirty="0"/>
              <a:t/>
            </a:r>
            <a:br>
              <a:rPr lang="en-US" sz="3600" dirty="0"/>
            </a:br>
            <a:endParaRPr lang="en-IN" sz="3600" dirty="0"/>
          </a:p>
        </p:txBody>
      </p:sp>
      <p:sp>
        <p:nvSpPr>
          <p:cNvPr id="3" name="Subtitle 2"/>
          <p:cNvSpPr>
            <a:spLocks noGrp="1"/>
          </p:cNvSpPr>
          <p:nvPr>
            <p:ph type="subTitle" idx="1"/>
          </p:nvPr>
        </p:nvSpPr>
        <p:spPr>
          <a:xfrm>
            <a:off x="1711234" y="4439584"/>
            <a:ext cx="6569992" cy="777502"/>
          </a:xfrm>
        </p:spPr>
        <p:txBody>
          <a:bodyPr>
            <a:noAutofit/>
          </a:bodyPr>
          <a:lstStyle/>
          <a:p>
            <a:pPr algn="ctr"/>
            <a:r>
              <a:rPr lang="en-US" sz="4800" b="1" dirty="0" smtClean="0">
                <a:solidFill>
                  <a:schemeClr val="accent1">
                    <a:lumMod val="75000"/>
                  </a:schemeClr>
                </a:solidFill>
                <a:latin typeface="Bookman Old Style" panose="02050604050505020204" pitchFamily="18" charset="0"/>
              </a:rPr>
              <a:t>Phase - 3</a:t>
            </a:r>
            <a:endParaRPr lang="en-IN" sz="4800" b="1" dirty="0">
              <a:solidFill>
                <a:schemeClr val="accent1">
                  <a:lumMod val="75000"/>
                </a:schemeClr>
              </a:solidFill>
              <a:latin typeface="Bookman Old Style" panose="02050604050505020204" pitchFamily="18" charset="0"/>
            </a:endParaRPr>
          </a:p>
        </p:txBody>
      </p:sp>
      <p:pic>
        <p:nvPicPr>
          <p:cNvPr id="5" name="Picture 4"/>
          <p:cNvPicPr>
            <a:picLocks noChangeAspect="1"/>
          </p:cNvPicPr>
          <p:nvPr/>
        </p:nvPicPr>
        <p:blipFill>
          <a:blip r:embed="rId2"/>
          <a:stretch>
            <a:fillRect/>
          </a:stretch>
        </p:blipFill>
        <p:spPr>
          <a:xfrm>
            <a:off x="3001348" y="804726"/>
            <a:ext cx="3786122" cy="83498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245" y="706112"/>
            <a:ext cx="1455191" cy="1032215"/>
          </a:xfrm>
          <a:prstGeom prst="rect">
            <a:avLst/>
          </a:prstGeom>
        </p:spPr>
      </p:pic>
      <p:pic>
        <p:nvPicPr>
          <p:cNvPr id="8" name="Picture 7">
            <a:extLst>
              <a:ext uri="{FF2B5EF4-FFF2-40B4-BE49-F238E27FC236}">
                <a16:creationId xmlns:a16="http://schemas.microsoft.com/office/drawing/2014/main" id="{7D2AEF52-FC9E-29C9-E3E6-0F5AA9FD58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13720" y="804726"/>
            <a:ext cx="738735" cy="743865"/>
          </a:xfrm>
          <a:prstGeom prst="rect">
            <a:avLst/>
          </a:prstGeom>
        </p:spPr>
      </p:pic>
      <p:pic>
        <p:nvPicPr>
          <p:cNvPr id="9" name="Picture 8">
            <a:extLst>
              <a:ext uri="{FF2B5EF4-FFF2-40B4-BE49-F238E27FC236}">
                <a16:creationId xmlns:a16="http://schemas.microsoft.com/office/drawing/2014/main" id="{A323858E-B46E-7C2A-12C8-E23256D88C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8705" y="706112"/>
            <a:ext cx="958371" cy="933601"/>
          </a:xfrm>
          <a:prstGeom prst="rect">
            <a:avLst/>
          </a:prstGeom>
        </p:spPr>
      </p:pic>
    </p:spTree>
    <p:extLst>
      <p:ext uri="{BB962C8B-B14F-4D97-AF65-F5344CB8AC3E}">
        <p14:creationId xmlns:p14="http://schemas.microsoft.com/office/powerpoint/2010/main" val="4195244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Bookman Old Style" panose="02050604050505020204" pitchFamily="18" charset="0"/>
              </a:rPr>
              <a:t>AI AND MACHINE LEARNING MODELS </a:t>
            </a:r>
            <a:br>
              <a:rPr lang="en-US" b="1" dirty="0">
                <a:latin typeface="Bookman Old Style" panose="02050604050505020204" pitchFamily="18" charset="0"/>
              </a:rPr>
            </a:br>
            <a:r>
              <a:rPr lang="en-IN" b="1" dirty="0">
                <a:latin typeface="Bookman Old Style" panose="02050604050505020204" pitchFamily="18" charset="0"/>
              </a:rPr>
              <a:t>MODEL </a:t>
            </a:r>
            <a:r>
              <a:rPr lang="en-IN" b="1" dirty="0" smtClean="0">
                <a:latin typeface="Bookman Old Style" panose="02050604050505020204" pitchFamily="18" charset="0"/>
              </a:rPr>
              <a:t>SELECTION :  </a:t>
            </a:r>
            <a:endParaRPr lang="en-IN" b="1" dirty="0">
              <a:latin typeface="Bookman Old Style" panose="02050604050505020204" pitchFamily="18" charset="0"/>
            </a:endParaRPr>
          </a:p>
        </p:txBody>
      </p:sp>
      <p:sp>
        <p:nvSpPr>
          <p:cNvPr id="3" name="Content Placeholder 2"/>
          <p:cNvSpPr>
            <a:spLocks noGrp="1"/>
          </p:cNvSpPr>
          <p:nvPr>
            <p:ph idx="1"/>
          </p:nvPr>
        </p:nvSpPr>
        <p:spPr/>
        <p:txBody>
          <a:bodyPr/>
          <a:lstStyle/>
          <a:p>
            <a:r>
              <a:rPr lang="en-US" dirty="0">
                <a:latin typeface="Bookman Old Style" panose="02050604050505020204" pitchFamily="18" charset="0"/>
              </a:rPr>
              <a:t>Time-series forecasting models (e.g., ARIMA, LSTM). </a:t>
            </a:r>
          </a:p>
          <a:p>
            <a:r>
              <a:rPr lang="en-IN" dirty="0" smtClean="0">
                <a:latin typeface="Bookman Old Style" panose="02050604050505020204" pitchFamily="18" charset="0"/>
              </a:rPr>
              <a:t>Classification </a:t>
            </a:r>
            <a:r>
              <a:rPr lang="en-IN" dirty="0">
                <a:latin typeface="Bookman Old Style" panose="02050604050505020204" pitchFamily="18" charset="0"/>
              </a:rPr>
              <a:t>models for trend identification (e.g., logistic regression, random forest). </a:t>
            </a:r>
          </a:p>
          <a:p>
            <a:r>
              <a:rPr lang="en-IN" dirty="0" smtClean="0">
                <a:latin typeface="Bookman Old Style" panose="02050604050505020204" pitchFamily="18" charset="0"/>
              </a:rPr>
              <a:t>Natural </a:t>
            </a:r>
            <a:r>
              <a:rPr lang="en-IN" dirty="0">
                <a:latin typeface="Bookman Old Style" panose="02050604050505020204" pitchFamily="18" charset="0"/>
              </a:rPr>
              <a:t>Language Processing (NLP) for textual data analysis. </a:t>
            </a:r>
          </a:p>
          <a:p>
            <a:pPr marL="0" indent="0">
              <a:buNone/>
            </a:pPr>
            <a:endParaRPr lang="en-IN" dirty="0" smtClean="0"/>
          </a:p>
          <a:p>
            <a:pPr marL="0" indent="0">
              <a:buNone/>
            </a:pPr>
            <a:r>
              <a:rPr lang="en-IN" sz="3200" b="1" dirty="0" smtClean="0">
                <a:solidFill>
                  <a:schemeClr val="accent1"/>
                </a:solidFill>
                <a:latin typeface="Bookman Old Style" panose="02050604050505020204" pitchFamily="18" charset="0"/>
              </a:rPr>
              <a:t>MODEL TRAINING : </a:t>
            </a:r>
          </a:p>
          <a:p>
            <a:r>
              <a:rPr lang="en-US" dirty="0" smtClean="0">
                <a:latin typeface="Bookman Old Style" panose="02050604050505020204" pitchFamily="18" charset="0"/>
              </a:rPr>
              <a:t>Split </a:t>
            </a:r>
            <a:r>
              <a:rPr lang="en-US" dirty="0">
                <a:latin typeface="Bookman Old Style" panose="02050604050505020204" pitchFamily="18" charset="0"/>
              </a:rPr>
              <a:t>data into training, validation, and test sets. </a:t>
            </a:r>
          </a:p>
          <a:p>
            <a:r>
              <a:rPr lang="en-IN" dirty="0" smtClean="0">
                <a:latin typeface="Bookman Old Style" panose="02050604050505020204" pitchFamily="18" charset="0"/>
              </a:rPr>
              <a:t> </a:t>
            </a:r>
            <a:r>
              <a:rPr lang="en-IN" dirty="0" err="1">
                <a:latin typeface="Bookman Old Style" panose="02050604050505020204" pitchFamily="18" charset="0"/>
              </a:rPr>
              <a:t>Hyperparameter</a:t>
            </a:r>
            <a:r>
              <a:rPr lang="en-IN" dirty="0">
                <a:latin typeface="Bookman Old Style" panose="02050604050505020204" pitchFamily="18" charset="0"/>
              </a:rPr>
              <a:t> tuning. </a:t>
            </a:r>
          </a:p>
          <a:p>
            <a:r>
              <a:rPr lang="en-US" dirty="0" smtClean="0">
                <a:latin typeface="Bookman Old Style" panose="02050604050505020204" pitchFamily="18" charset="0"/>
              </a:rPr>
              <a:t> </a:t>
            </a:r>
            <a:r>
              <a:rPr lang="en-US" dirty="0">
                <a:latin typeface="Bookman Old Style" panose="02050604050505020204" pitchFamily="18" charset="0"/>
              </a:rPr>
              <a:t>Ensemble modeling for improved accuracy. </a:t>
            </a:r>
            <a:endParaRPr lang="en-IN" dirty="0">
              <a:latin typeface="Bookman Old Style" panose="02050604050505020204" pitchFamily="18" charset="0"/>
            </a:endParaRPr>
          </a:p>
        </p:txBody>
      </p:sp>
    </p:spTree>
    <p:extLst>
      <p:ext uri="{BB962C8B-B14F-4D97-AF65-F5344CB8AC3E}">
        <p14:creationId xmlns:p14="http://schemas.microsoft.com/office/powerpoint/2010/main" val="1295210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ookman Old Style" panose="02050604050505020204" pitchFamily="18" charset="0"/>
              </a:rPr>
              <a:t>PREDICTION AND FORECASTING </a:t>
            </a:r>
            <a:r>
              <a:rPr lang="en-IN" b="1" dirty="0" smtClean="0">
                <a:latin typeface="Bookman Old Style" panose="02050604050505020204" pitchFamily="18" charset="0"/>
              </a:rPr>
              <a:t> :</a:t>
            </a: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latin typeface="Bookman Old Style" panose="02050604050505020204" pitchFamily="18" charset="0"/>
              </a:rPr>
              <a:t>TASKS :  </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160590"/>
            <a:ext cx="8596668" cy="2058714"/>
          </a:xfrm>
        </p:spPr>
        <p:txBody>
          <a:bodyPr/>
          <a:lstStyle/>
          <a:p>
            <a:r>
              <a:rPr lang="en-US" dirty="0">
                <a:latin typeface="Bookman Old Style" panose="02050604050505020204" pitchFamily="18" charset="0"/>
              </a:rPr>
              <a:t>Generate short-term and long-term predictions. </a:t>
            </a:r>
          </a:p>
          <a:p>
            <a:r>
              <a:rPr lang="en-US" dirty="0" smtClean="0">
                <a:latin typeface="Bookman Old Style" panose="02050604050505020204" pitchFamily="18" charset="0"/>
              </a:rPr>
              <a:t>Identify </a:t>
            </a:r>
            <a:r>
              <a:rPr lang="en-US" dirty="0">
                <a:latin typeface="Bookman Old Style" panose="02050604050505020204" pitchFamily="18" charset="0"/>
              </a:rPr>
              <a:t>emerging trends and patterns. </a:t>
            </a:r>
          </a:p>
          <a:p>
            <a:r>
              <a:rPr lang="en-IN" dirty="0" smtClean="0">
                <a:latin typeface="Bookman Old Style" panose="02050604050505020204" pitchFamily="18" charset="0"/>
              </a:rPr>
              <a:t>Provide </a:t>
            </a:r>
            <a:r>
              <a:rPr lang="en-IN" dirty="0">
                <a:latin typeface="Bookman Old Style" panose="02050604050505020204" pitchFamily="18" charset="0"/>
              </a:rPr>
              <a:t>uncertainty estimates. </a:t>
            </a:r>
          </a:p>
          <a:p>
            <a:r>
              <a:rPr lang="en-US" dirty="0" smtClean="0">
                <a:latin typeface="Bookman Old Style" panose="02050604050505020204" pitchFamily="18" charset="0"/>
              </a:rPr>
              <a:t>Generate </a:t>
            </a:r>
            <a:r>
              <a:rPr lang="en-US" dirty="0">
                <a:latin typeface="Bookman Old Style" panose="02050604050505020204" pitchFamily="18" charset="0"/>
              </a:rPr>
              <a:t>reports and alerts for significant changes. </a:t>
            </a:r>
            <a:endParaRPr lang="en-IN" dirty="0">
              <a:latin typeface="Bookman Old Style" panose="02050604050505020204" pitchFamily="18" charset="0"/>
            </a:endParaRPr>
          </a:p>
        </p:txBody>
      </p:sp>
    </p:spTree>
    <p:extLst>
      <p:ext uri="{BB962C8B-B14F-4D97-AF65-F5344CB8AC3E}">
        <p14:creationId xmlns:p14="http://schemas.microsoft.com/office/powerpoint/2010/main" val="4069756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4" y="609600"/>
            <a:ext cx="9144000" cy="1320800"/>
          </a:xfrm>
        </p:spPr>
        <p:txBody>
          <a:bodyPr>
            <a:normAutofit fontScale="90000"/>
          </a:bodyPr>
          <a:lstStyle/>
          <a:p>
            <a:r>
              <a:rPr lang="en-IN" b="1" dirty="0">
                <a:latin typeface="Bookman Old Style" panose="02050604050505020204" pitchFamily="18" charset="0"/>
              </a:rPr>
              <a:t>MODEL EVALUATION AND </a:t>
            </a:r>
            <a:r>
              <a:rPr lang="en-IN" b="1" dirty="0" smtClean="0">
                <a:latin typeface="Bookman Old Style" panose="02050604050505020204" pitchFamily="18" charset="0"/>
              </a:rPr>
              <a:t>VALIDATION : </a:t>
            </a:r>
            <a:r>
              <a:rPr lang="en-IN" b="1" dirty="0">
                <a:latin typeface="Bookman Old Style" panose="02050604050505020204" pitchFamily="18" charset="0"/>
              </a:rPr>
              <a:t/>
            </a:r>
            <a:br>
              <a:rPr lang="en-IN" b="1" dirty="0">
                <a:latin typeface="Bookman Old Style" panose="02050604050505020204" pitchFamily="18" charset="0"/>
              </a:rPr>
            </a:br>
            <a:r>
              <a:rPr lang="en-IN" b="1" dirty="0">
                <a:latin typeface="Bookman Old Style" panose="02050604050505020204" pitchFamily="18" charset="0"/>
              </a:rPr>
              <a:t>EVALUATION </a:t>
            </a:r>
            <a:r>
              <a:rPr lang="en-IN" b="1" dirty="0" smtClean="0">
                <a:latin typeface="Bookman Old Style" panose="02050604050505020204" pitchFamily="18" charset="0"/>
              </a:rPr>
              <a:t>METRICS :  </a:t>
            </a:r>
            <a:endParaRPr lang="en-IN" b="1" dirty="0">
              <a:latin typeface="Bookman Old Style" panose="02050604050505020204" pitchFamily="18" charset="0"/>
            </a:endParaRPr>
          </a:p>
        </p:txBody>
      </p:sp>
      <p:sp>
        <p:nvSpPr>
          <p:cNvPr id="3" name="Content Placeholder 2"/>
          <p:cNvSpPr>
            <a:spLocks noGrp="1"/>
          </p:cNvSpPr>
          <p:nvPr>
            <p:ph idx="1"/>
          </p:nvPr>
        </p:nvSpPr>
        <p:spPr/>
        <p:txBody>
          <a:bodyPr/>
          <a:lstStyle/>
          <a:p>
            <a:r>
              <a:rPr lang="en-US" dirty="0">
                <a:latin typeface="Bookman Old Style" panose="02050604050505020204" pitchFamily="18" charset="0"/>
              </a:rPr>
              <a:t>Mean Absolute Error (MAE), Mean Squared Error (MSE), Root Mean Squared Error (RMSE) for forecasting models. </a:t>
            </a:r>
          </a:p>
          <a:p>
            <a:r>
              <a:rPr lang="en-US" dirty="0" smtClean="0">
                <a:latin typeface="Bookman Old Style" panose="02050604050505020204" pitchFamily="18" charset="0"/>
              </a:rPr>
              <a:t>Accuracy</a:t>
            </a:r>
            <a:r>
              <a:rPr lang="en-US" dirty="0">
                <a:latin typeface="Bookman Old Style" panose="02050604050505020204" pitchFamily="18" charset="0"/>
              </a:rPr>
              <a:t>, Precision, Recall, and F1-score for classification models. </a:t>
            </a:r>
          </a:p>
          <a:p>
            <a:r>
              <a:rPr lang="en-US" dirty="0" smtClean="0">
                <a:latin typeface="Bookman Old Style" panose="02050604050505020204" pitchFamily="18" charset="0"/>
              </a:rPr>
              <a:t>Cross-validation </a:t>
            </a:r>
            <a:r>
              <a:rPr lang="en-US" dirty="0">
                <a:latin typeface="Bookman Old Style" panose="02050604050505020204" pitchFamily="18" charset="0"/>
              </a:rPr>
              <a:t>to assess model generalization. </a:t>
            </a:r>
            <a:endParaRPr lang="en-IN" dirty="0">
              <a:latin typeface="Bookman Old Style" panose="02050604050505020204" pitchFamily="18" charset="0"/>
            </a:endParaRPr>
          </a:p>
        </p:txBody>
      </p:sp>
    </p:spTree>
    <p:extLst>
      <p:ext uri="{BB962C8B-B14F-4D97-AF65-F5344CB8AC3E}">
        <p14:creationId xmlns:p14="http://schemas.microsoft.com/office/powerpoint/2010/main" val="3933256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23866" cy="1320800"/>
          </a:xfrm>
        </p:spPr>
        <p:txBody>
          <a:bodyPr>
            <a:normAutofit fontScale="90000"/>
          </a:bodyPr>
          <a:lstStyle/>
          <a:p>
            <a:r>
              <a:rPr lang="en-IN" b="1" dirty="0">
                <a:latin typeface="Bookman Old Style" panose="02050604050505020204" pitchFamily="18" charset="0"/>
              </a:rPr>
              <a:t>USER INTERFACE AND </a:t>
            </a:r>
            <a:r>
              <a:rPr lang="en-IN" b="1" dirty="0" smtClean="0">
                <a:latin typeface="Bookman Old Style" panose="02050604050505020204" pitchFamily="18" charset="0"/>
              </a:rPr>
              <a:t>VISUALIZATION : </a:t>
            </a: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latin typeface="Bookman Old Style" panose="02050604050505020204" pitchFamily="18" charset="0"/>
              </a:rPr>
              <a:t>FEATURES : </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160589"/>
            <a:ext cx="8596668" cy="1614577"/>
          </a:xfrm>
        </p:spPr>
        <p:txBody>
          <a:bodyPr/>
          <a:lstStyle/>
          <a:p>
            <a:r>
              <a:rPr lang="en-IN" dirty="0">
                <a:latin typeface="Bookman Old Style" panose="02050604050505020204" pitchFamily="18" charset="0"/>
              </a:rPr>
              <a:t>Web-based dashboard. </a:t>
            </a:r>
          </a:p>
          <a:p>
            <a:r>
              <a:rPr lang="en-IN" dirty="0" smtClean="0">
                <a:latin typeface="Bookman Old Style" panose="02050604050505020204" pitchFamily="18" charset="0"/>
              </a:rPr>
              <a:t>Interactive </a:t>
            </a:r>
            <a:r>
              <a:rPr lang="en-IN" dirty="0">
                <a:latin typeface="Bookman Old Style" panose="02050604050505020204" pitchFamily="18" charset="0"/>
              </a:rPr>
              <a:t>charts and maps. </a:t>
            </a:r>
          </a:p>
          <a:p>
            <a:r>
              <a:rPr lang="en-IN" dirty="0" smtClean="0">
                <a:latin typeface="Bookman Old Style" panose="02050604050505020204" pitchFamily="18" charset="0"/>
              </a:rPr>
              <a:t>Data </a:t>
            </a:r>
            <a:r>
              <a:rPr lang="en-IN" dirty="0">
                <a:latin typeface="Bookman Old Style" panose="02050604050505020204" pitchFamily="18" charset="0"/>
              </a:rPr>
              <a:t>filtering and customization. </a:t>
            </a:r>
          </a:p>
          <a:p>
            <a:r>
              <a:rPr lang="en-US" dirty="0" smtClean="0">
                <a:latin typeface="Bookman Old Style" panose="02050604050505020204" pitchFamily="18" charset="0"/>
              </a:rPr>
              <a:t>Alerts </a:t>
            </a:r>
            <a:r>
              <a:rPr lang="en-US" dirty="0">
                <a:latin typeface="Bookman Old Style" panose="02050604050505020204" pitchFamily="18" charset="0"/>
              </a:rPr>
              <a:t>and notifications for unusual trends. </a:t>
            </a:r>
            <a:endParaRPr lang="en-IN" dirty="0">
              <a:latin typeface="Bookman Old Style" panose="02050604050505020204" pitchFamily="18" charset="0"/>
            </a:endParaRPr>
          </a:p>
        </p:txBody>
      </p:sp>
    </p:spTree>
    <p:extLst>
      <p:ext uri="{BB962C8B-B14F-4D97-AF65-F5344CB8AC3E}">
        <p14:creationId xmlns:p14="http://schemas.microsoft.com/office/powerpoint/2010/main" val="2565021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ookman Old Style" panose="02050604050505020204" pitchFamily="18" charset="0"/>
              </a:rPr>
              <a:t>CONCLUSION </a:t>
            </a:r>
            <a:r>
              <a:rPr lang="en-IN" b="1" dirty="0" smtClean="0">
                <a:latin typeface="Bookman Old Style" panose="02050604050505020204" pitchFamily="18" charset="0"/>
              </a:rPr>
              <a:t>:</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774544"/>
            <a:ext cx="8596668" cy="948371"/>
          </a:xfrm>
        </p:spPr>
        <p:txBody>
          <a:bodyPr/>
          <a:lstStyle/>
          <a:p>
            <a:pPr marL="0" indent="0">
              <a:buNone/>
            </a:pPr>
            <a:r>
              <a:rPr lang="en-US" dirty="0" smtClean="0">
                <a:latin typeface="Bookman Old Style" panose="02050604050505020204" pitchFamily="18" charset="0"/>
              </a:rPr>
              <a:t>Summarize </a:t>
            </a:r>
            <a:r>
              <a:rPr lang="en-US" dirty="0">
                <a:latin typeface="Bookman Old Style" panose="02050604050505020204" pitchFamily="18" charset="0"/>
              </a:rPr>
              <a:t>the project's achievements, key findings, and implications for stakeholders. Highlight the value of AI-driven insights for decision-making related to company registrations. </a:t>
            </a:r>
            <a:endParaRPr lang="en-IN" dirty="0">
              <a:latin typeface="Bookman Old Style" panose="02050604050505020204" pitchFamily="18" charset="0"/>
            </a:endParaRPr>
          </a:p>
        </p:txBody>
      </p:sp>
    </p:spTree>
    <p:extLst>
      <p:ext uri="{BB962C8B-B14F-4D97-AF65-F5344CB8AC3E}">
        <p14:creationId xmlns:p14="http://schemas.microsoft.com/office/powerpoint/2010/main" val="3547445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ookman Old Style" panose="02050604050505020204" pitchFamily="18" charset="0"/>
              </a:rPr>
              <a:t>FUTURE WORK </a:t>
            </a:r>
            <a:r>
              <a:rPr lang="en-IN" b="1" dirty="0" smtClean="0">
                <a:latin typeface="Bookman Old Style" panose="02050604050505020204" pitchFamily="18" charset="0"/>
              </a:rPr>
              <a:t>:</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160590"/>
            <a:ext cx="8596668" cy="2006462"/>
          </a:xfrm>
        </p:spPr>
        <p:txBody>
          <a:bodyPr/>
          <a:lstStyle/>
          <a:p>
            <a:r>
              <a:rPr lang="en-US" dirty="0">
                <a:latin typeface="Bookman Old Style" panose="02050604050505020204" pitchFamily="18" charset="0"/>
              </a:rPr>
              <a:t>Integration with real-time data sources. </a:t>
            </a:r>
          </a:p>
          <a:p>
            <a:r>
              <a:rPr lang="en-US" dirty="0" smtClean="0">
                <a:latin typeface="Bookman Old Style" panose="02050604050505020204" pitchFamily="18" charset="0"/>
              </a:rPr>
              <a:t> </a:t>
            </a:r>
            <a:r>
              <a:rPr lang="en-US" dirty="0">
                <a:latin typeface="Bookman Old Style" panose="02050604050505020204" pitchFamily="18" charset="0"/>
              </a:rPr>
              <a:t>Advanced NLP for unstructured data analysis. </a:t>
            </a:r>
          </a:p>
          <a:p>
            <a:r>
              <a:rPr lang="en-IN" dirty="0" smtClean="0">
                <a:latin typeface="Bookman Old Style" panose="02050604050505020204" pitchFamily="18" charset="0"/>
              </a:rPr>
              <a:t>Enhanced </a:t>
            </a:r>
            <a:r>
              <a:rPr lang="en-IN" dirty="0">
                <a:latin typeface="Bookman Old Style" panose="02050604050505020204" pitchFamily="18" charset="0"/>
              </a:rPr>
              <a:t>visualization techniques. </a:t>
            </a:r>
          </a:p>
          <a:p>
            <a:r>
              <a:rPr lang="en-US" dirty="0" smtClean="0">
                <a:latin typeface="Bookman Old Style" panose="02050604050505020204" pitchFamily="18" charset="0"/>
              </a:rPr>
              <a:t>Collaboration </a:t>
            </a:r>
            <a:r>
              <a:rPr lang="en-US" dirty="0">
                <a:latin typeface="Bookman Old Style" panose="02050604050505020204" pitchFamily="18" charset="0"/>
              </a:rPr>
              <a:t>with other government agencies. </a:t>
            </a:r>
            <a:endParaRPr lang="en-IN" dirty="0">
              <a:latin typeface="Bookman Old Style" panose="02050604050505020204" pitchFamily="18" charset="0"/>
            </a:endParaRPr>
          </a:p>
        </p:txBody>
      </p:sp>
    </p:spTree>
    <p:extLst>
      <p:ext uri="{BB962C8B-B14F-4D97-AF65-F5344CB8AC3E}">
        <p14:creationId xmlns:p14="http://schemas.microsoft.com/office/powerpoint/2010/main" val="4063015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ookman Old Style" panose="02050604050505020204" pitchFamily="18" charset="0"/>
              </a:rPr>
              <a:t>REFERENCES </a:t>
            </a:r>
            <a:r>
              <a:rPr lang="en-IN" b="1" dirty="0" smtClean="0">
                <a:latin typeface="Bookman Old Style" panose="02050604050505020204" pitchFamily="18" charset="0"/>
              </a:rPr>
              <a:t>:</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160590"/>
            <a:ext cx="8596668" cy="2097902"/>
          </a:xfrm>
        </p:spPr>
        <p:txBody>
          <a:bodyPr/>
          <a:lstStyle/>
          <a:p>
            <a:r>
              <a:rPr lang="en-US" dirty="0">
                <a:latin typeface="Bookman Old Style" panose="02050604050505020204" pitchFamily="18" charset="0"/>
              </a:rPr>
              <a:t>List all the sources, tools, and libraries used in the project. </a:t>
            </a:r>
          </a:p>
          <a:p>
            <a:r>
              <a:rPr lang="en-US" dirty="0">
                <a:latin typeface="Bookman Old Style" panose="02050604050505020204" pitchFamily="18" charset="0"/>
              </a:rPr>
              <a:t>This abstract and detailed project report provides an overview of the AI-driven exploration and prediction of company registration trends using the Register of Companies' data. This project aims to offer valuable insights into economic and regulatory developments, facilitating informed decision-making processes for various stakeholders. </a:t>
            </a:r>
            <a:endParaRPr lang="en-IN" dirty="0">
              <a:latin typeface="Bookman Old Style" panose="02050604050505020204" pitchFamily="18" charset="0"/>
            </a:endParaRPr>
          </a:p>
        </p:txBody>
      </p:sp>
    </p:spTree>
    <p:extLst>
      <p:ext uri="{BB962C8B-B14F-4D97-AF65-F5344CB8AC3E}">
        <p14:creationId xmlns:p14="http://schemas.microsoft.com/office/powerpoint/2010/main" val="1600835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4774" y="3117669"/>
            <a:ext cx="3319900" cy="696686"/>
          </a:xfrm>
        </p:spPr>
        <p:txBody>
          <a:bodyPr/>
          <a:lstStyle/>
          <a:p>
            <a:r>
              <a:rPr lang="en-US" b="1" dirty="0" smtClean="0">
                <a:latin typeface="Bookman Old Style" panose="02050604050505020204" pitchFamily="18" charset="0"/>
              </a:rPr>
              <a:t>THANK YOU</a:t>
            </a:r>
            <a:endParaRPr lang="en-IN" b="1" dirty="0">
              <a:latin typeface="Bookman Old Style" panose="02050604050505020204" pitchFamily="18" charset="0"/>
            </a:endParaRPr>
          </a:p>
        </p:txBody>
      </p:sp>
      <p:sp>
        <p:nvSpPr>
          <p:cNvPr id="3" name="Content Placeholder 2"/>
          <p:cNvSpPr>
            <a:spLocks noGrp="1"/>
          </p:cNvSpPr>
          <p:nvPr>
            <p:ph idx="1"/>
          </p:nvPr>
        </p:nvSpPr>
        <p:spPr>
          <a:xfrm>
            <a:off x="6805748" y="5786846"/>
            <a:ext cx="2468253" cy="339634"/>
          </a:xfrm>
        </p:spPr>
        <p:txBody>
          <a:bodyPr>
            <a:normAutofit fontScale="92500" lnSpcReduction="10000"/>
          </a:bodyPr>
          <a:lstStyle/>
          <a:p>
            <a:pPr marL="0" indent="0">
              <a:buNone/>
            </a:pPr>
            <a:r>
              <a:rPr lang="en-US" dirty="0" smtClean="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878191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PRESENTED </a:t>
            </a:r>
            <a:r>
              <a:rPr lang="en-IN" b="1" dirty="0">
                <a:latin typeface="Bookman Old Style" panose="02050604050505020204" pitchFamily="18" charset="0"/>
                <a:cs typeface="Arial Black" panose="020B0604020202020204" pitchFamily="34" charset="0"/>
              </a:rPr>
              <a:t>BY </a:t>
            </a:r>
            <a:r>
              <a:rPr lang="en-IN" b="1" dirty="0" smtClean="0">
                <a:latin typeface="Bookman Old Style" panose="02050604050505020204" pitchFamily="18" charset="0"/>
                <a:cs typeface="Arial Black" panose="020B0604020202020204" pitchFamily="34" charset="0"/>
              </a:rPr>
              <a:t>:</a:t>
            </a:r>
            <a:br>
              <a:rPr lang="en-IN" b="1" dirty="0" smtClean="0">
                <a:latin typeface="Bookman Old Style" panose="02050604050505020204" pitchFamily="18" charset="0"/>
                <a:cs typeface="Arial Black" panose="020B0604020202020204" pitchFamily="34" charset="0"/>
              </a:rPr>
            </a:br>
            <a:r>
              <a:rPr lang="en-IN" b="1" dirty="0">
                <a:latin typeface="Bookman Old Style" panose="02050604050505020204" pitchFamily="18" charset="0"/>
                <a:cs typeface="Arial Black" panose="020B0604020202020204" pitchFamily="34" charset="0"/>
              </a:rPr>
              <a:t/>
            </a:r>
            <a:br>
              <a:rPr lang="en-IN" b="1" dirty="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b="1" dirty="0">
                <a:latin typeface="Bookman Old Style" panose="02050604050505020204" pitchFamily="18" charset="0"/>
                <a:cs typeface="Arial Black" panose="020B0604020202020204" pitchFamily="34" charset="0"/>
              </a:rPr>
              <a:t/>
            </a:r>
            <a:br>
              <a:rPr lang="en-IN" b="1" dirty="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b="1" dirty="0">
                <a:latin typeface="Bookman Old Style" panose="02050604050505020204" pitchFamily="18" charset="0"/>
                <a:cs typeface="Arial Black" panose="020B0604020202020204" pitchFamily="34" charset="0"/>
              </a:rPr>
              <a:t/>
            </a:r>
            <a:br>
              <a:rPr lang="en-IN" b="1" dirty="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b="1" dirty="0">
                <a:latin typeface="Bookman Old Style" panose="02050604050505020204" pitchFamily="18" charset="0"/>
                <a:cs typeface="Arial Black" panose="020B0604020202020204" pitchFamily="34" charset="0"/>
              </a:rPr>
              <a:t/>
            </a:r>
            <a:br>
              <a:rPr lang="en-IN" b="1" dirty="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sz="1800" dirty="0" smtClean="0">
                <a:solidFill>
                  <a:srgbClr val="002060"/>
                </a:solidFill>
                <a:latin typeface="Bookman Old Style" panose="02050604050505020204" pitchFamily="18" charset="0"/>
                <a:cs typeface="Arial Black" panose="020B0604020202020204" pitchFamily="34" charset="0"/>
              </a:rPr>
              <a:t>STUDENTS III YEAR </a:t>
            </a:r>
            <a:r>
              <a:rPr lang="en-IN" sz="1800" dirty="0">
                <a:solidFill>
                  <a:srgbClr val="002060"/>
                </a:solidFill>
                <a:latin typeface="Bookman Old Style" panose="02050604050505020204" pitchFamily="18" charset="0"/>
                <a:cs typeface="Arial Black" panose="020B0604020202020204" pitchFamily="34" charset="0"/>
              </a:rPr>
              <a:t>ECE </a:t>
            </a:r>
            <a:br>
              <a:rPr lang="en-IN" sz="1800" dirty="0">
                <a:solidFill>
                  <a:srgbClr val="002060"/>
                </a:solidFill>
                <a:latin typeface="Bookman Old Style" panose="02050604050505020204" pitchFamily="18" charset="0"/>
                <a:cs typeface="Arial Black" panose="020B0604020202020204" pitchFamily="34" charset="0"/>
              </a:rPr>
            </a:br>
            <a:r>
              <a:rPr lang="en-IN" sz="1800" dirty="0">
                <a:solidFill>
                  <a:srgbClr val="002060"/>
                </a:solidFill>
                <a:latin typeface="Bookman Old Style" panose="02050604050505020204" pitchFamily="18" charset="0"/>
                <a:cs typeface="Arial Black" panose="020B0604020202020204" pitchFamily="34" charset="0"/>
              </a:rPr>
              <a:t>DEPARTMENT OF ELECTRONICS AND COMMUNICATION ENGINEERING,</a:t>
            </a:r>
            <a:br>
              <a:rPr lang="en-IN" sz="1800" dirty="0">
                <a:solidFill>
                  <a:srgbClr val="002060"/>
                </a:solidFill>
                <a:latin typeface="Bookman Old Style" panose="02050604050505020204" pitchFamily="18" charset="0"/>
                <a:cs typeface="Arial Black" panose="020B0604020202020204" pitchFamily="34" charset="0"/>
              </a:rPr>
            </a:br>
            <a:r>
              <a:rPr lang="en-IN" sz="1800" dirty="0">
                <a:solidFill>
                  <a:srgbClr val="002060"/>
                </a:solidFill>
                <a:latin typeface="Bookman Old Style" panose="02050604050505020204" pitchFamily="18" charset="0"/>
                <a:cs typeface="Arial Black" panose="020B0604020202020204" pitchFamily="34" charset="0"/>
              </a:rPr>
              <a:t>MRK INSTITUTE OF TECHNOLOGY,</a:t>
            </a:r>
            <a:br>
              <a:rPr lang="en-IN" sz="1800" dirty="0">
                <a:solidFill>
                  <a:srgbClr val="002060"/>
                </a:solidFill>
                <a:latin typeface="Bookman Old Style" panose="02050604050505020204" pitchFamily="18" charset="0"/>
                <a:cs typeface="Arial Black" panose="020B0604020202020204" pitchFamily="34" charset="0"/>
              </a:rPr>
            </a:br>
            <a:r>
              <a:rPr lang="en-IN" sz="1800" dirty="0" smtClean="0">
                <a:solidFill>
                  <a:srgbClr val="002060"/>
                </a:solidFill>
                <a:latin typeface="Bookman Old Style" panose="02050604050505020204" pitchFamily="18" charset="0"/>
                <a:cs typeface="Arial Black" panose="020B0604020202020204" pitchFamily="34" charset="0"/>
              </a:rPr>
              <a:t>KATTUMANNARKOIL , CUDDALORE </a:t>
            </a:r>
            <a:r>
              <a:rPr lang="en-IN" sz="1800" dirty="0">
                <a:solidFill>
                  <a:srgbClr val="002060"/>
                </a:solidFill>
                <a:latin typeface="Bookman Old Style" panose="02050604050505020204" pitchFamily="18" charset="0"/>
                <a:cs typeface="Arial Black" panose="020B0604020202020204" pitchFamily="34" charset="0"/>
              </a:rPr>
              <a:t>DISTRICT,</a:t>
            </a:r>
            <a:br>
              <a:rPr lang="en-IN" sz="1800" dirty="0">
                <a:solidFill>
                  <a:srgbClr val="002060"/>
                </a:solidFill>
                <a:latin typeface="Bookman Old Style" panose="02050604050505020204" pitchFamily="18" charset="0"/>
                <a:cs typeface="Arial Black" panose="020B0604020202020204" pitchFamily="34" charset="0"/>
              </a:rPr>
            </a:br>
            <a:r>
              <a:rPr lang="en-IN" sz="1800" dirty="0">
                <a:solidFill>
                  <a:srgbClr val="002060"/>
                </a:solidFill>
                <a:latin typeface="Bookman Old Style" panose="02050604050505020204" pitchFamily="18" charset="0"/>
                <a:cs typeface="Arial Black" panose="020B0604020202020204" pitchFamily="34" charset="0"/>
              </a:rPr>
              <a:t>PIN : 608 301.</a:t>
            </a:r>
            <a:r>
              <a:rPr lang="en-US" sz="1800" dirty="0">
                <a:solidFill>
                  <a:srgbClr val="002060"/>
                </a:solidFill>
                <a:latin typeface="Arial Black" panose="020B0604020202020204" pitchFamily="34" charset="0"/>
                <a:cs typeface="Arial Black" panose="020B0604020202020204" pitchFamily="34" charset="0"/>
              </a:rPr>
              <a:t/>
            </a:r>
            <a:br>
              <a:rPr lang="en-US" sz="1800" dirty="0">
                <a:solidFill>
                  <a:srgbClr val="002060"/>
                </a:solidFill>
                <a:latin typeface="Arial Black" panose="020B0604020202020204" pitchFamily="34" charset="0"/>
                <a:cs typeface="Arial Black" panose="020B0604020202020204" pitchFamily="34" charset="0"/>
              </a:rPr>
            </a:br>
            <a:endParaRPr lang="en-IN" sz="1800" dirty="0">
              <a:solidFill>
                <a:srgbClr val="002060"/>
              </a:solidFill>
              <a:latin typeface="Bookman Old Style" panose="020506040505050202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75568328"/>
              </p:ext>
            </p:extLst>
          </p:nvPr>
        </p:nvGraphicFramePr>
        <p:xfrm>
          <a:off x="304993" y="2356531"/>
          <a:ext cx="9570527" cy="2494280"/>
        </p:xfrm>
        <a:graphic>
          <a:graphicData uri="http://schemas.openxmlformats.org/drawingml/2006/table">
            <a:tbl>
              <a:tblPr firstRow="1" bandRow="1">
                <a:tableStyleId>{5C22544A-7EE6-4342-B048-85BDC9FD1C3A}</a:tableStyleId>
              </a:tblPr>
              <a:tblGrid>
                <a:gridCol w="1013868">
                  <a:extLst>
                    <a:ext uri="{9D8B030D-6E8A-4147-A177-3AD203B41FA5}">
                      <a16:colId xmlns:a16="http://schemas.microsoft.com/office/drawing/2014/main" val="1742214079"/>
                    </a:ext>
                  </a:extLst>
                </a:gridCol>
                <a:gridCol w="2704293">
                  <a:extLst>
                    <a:ext uri="{9D8B030D-6E8A-4147-A177-3AD203B41FA5}">
                      <a16:colId xmlns:a16="http://schemas.microsoft.com/office/drawing/2014/main" val="3778919956"/>
                    </a:ext>
                  </a:extLst>
                </a:gridCol>
                <a:gridCol w="3252857">
                  <a:extLst>
                    <a:ext uri="{9D8B030D-6E8A-4147-A177-3AD203B41FA5}">
                      <a16:colId xmlns:a16="http://schemas.microsoft.com/office/drawing/2014/main" val="3676072351"/>
                    </a:ext>
                  </a:extLst>
                </a:gridCol>
                <a:gridCol w="2599509">
                  <a:extLst>
                    <a:ext uri="{9D8B030D-6E8A-4147-A177-3AD203B41FA5}">
                      <a16:colId xmlns:a16="http://schemas.microsoft.com/office/drawing/2014/main" val="2866192198"/>
                    </a:ext>
                  </a:extLst>
                </a:gridCol>
              </a:tblGrid>
              <a:tr h="370840">
                <a:tc>
                  <a:txBody>
                    <a:bodyPr/>
                    <a:lstStyle/>
                    <a:p>
                      <a:pPr algn="ctr"/>
                      <a:r>
                        <a:rPr lang="en-US" dirty="0" smtClean="0">
                          <a:solidFill>
                            <a:srgbClr val="002060"/>
                          </a:solidFill>
                          <a:latin typeface="Bookman Old Style" panose="02050604050505020204" pitchFamily="18" charset="0"/>
                        </a:rPr>
                        <a:t>S.NO</a:t>
                      </a:r>
                      <a:endParaRPr lang="en-IN" dirty="0">
                        <a:solidFill>
                          <a:srgbClr val="002060"/>
                        </a:solidFill>
                        <a:latin typeface="Bookman Old Style" panose="02050604050505020204" pitchFamily="18" charset="0"/>
                      </a:endParaRPr>
                    </a:p>
                  </a:txBody>
                  <a:tcPr/>
                </a:tc>
                <a:tc>
                  <a:txBody>
                    <a:bodyPr/>
                    <a:lstStyle/>
                    <a:p>
                      <a:pPr algn="ctr"/>
                      <a:r>
                        <a:rPr lang="en-US" dirty="0" smtClean="0">
                          <a:solidFill>
                            <a:srgbClr val="002060"/>
                          </a:solidFill>
                          <a:latin typeface="Bookman Old Style" panose="02050604050505020204" pitchFamily="18" charset="0"/>
                        </a:rPr>
                        <a:t>NAME</a:t>
                      </a:r>
                      <a:endParaRPr lang="en-IN" dirty="0">
                        <a:solidFill>
                          <a:srgbClr val="002060"/>
                        </a:solidFill>
                        <a:latin typeface="Bookman Old Style" panose="02050604050505020204" pitchFamily="18" charset="0"/>
                      </a:endParaRPr>
                    </a:p>
                  </a:txBody>
                  <a:tcPr/>
                </a:tc>
                <a:tc>
                  <a:txBody>
                    <a:bodyPr/>
                    <a:lstStyle/>
                    <a:p>
                      <a:pPr algn="ctr"/>
                      <a:r>
                        <a:rPr lang="en-US" dirty="0" smtClean="0">
                          <a:solidFill>
                            <a:srgbClr val="002060"/>
                          </a:solidFill>
                          <a:latin typeface="Bookman Old Style" panose="02050604050505020204" pitchFamily="18" charset="0"/>
                        </a:rPr>
                        <a:t>REGISTER</a:t>
                      </a:r>
                      <a:r>
                        <a:rPr lang="en-US" baseline="0" dirty="0" smtClean="0">
                          <a:solidFill>
                            <a:srgbClr val="002060"/>
                          </a:solidFill>
                          <a:latin typeface="Bookman Old Style" panose="02050604050505020204" pitchFamily="18" charset="0"/>
                        </a:rPr>
                        <a:t> NUMBER </a:t>
                      </a:r>
                      <a:endParaRPr lang="en-IN" dirty="0">
                        <a:solidFill>
                          <a:srgbClr val="002060"/>
                        </a:solidFill>
                        <a:latin typeface="Bookman Old Style" panose="02050604050505020204" pitchFamily="18" charset="0"/>
                      </a:endParaRPr>
                    </a:p>
                  </a:txBody>
                  <a:tcPr/>
                </a:tc>
                <a:tc>
                  <a:txBody>
                    <a:bodyPr/>
                    <a:lstStyle/>
                    <a:p>
                      <a:pPr algn="ctr"/>
                      <a:r>
                        <a:rPr lang="en-US" dirty="0" smtClean="0">
                          <a:solidFill>
                            <a:srgbClr val="002060"/>
                          </a:solidFill>
                          <a:latin typeface="Bookman Old Style" panose="02050604050505020204" pitchFamily="18" charset="0"/>
                        </a:rPr>
                        <a:t>NAAN MUDHALVAN ID</a:t>
                      </a:r>
                      <a:endParaRPr lang="en-IN" dirty="0">
                        <a:solidFill>
                          <a:srgbClr val="002060"/>
                        </a:solidFill>
                        <a:latin typeface="Bookman Old Style" panose="02050604050505020204" pitchFamily="18" charset="0"/>
                      </a:endParaRPr>
                    </a:p>
                  </a:txBody>
                  <a:tcPr/>
                </a:tc>
                <a:extLst>
                  <a:ext uri="{0D108BD9-81ED-4DB2-BD59-A6C34878D82A}">
                    <a16:rowId xmlns:a16="http://schemas.microsoft.com/office/drawing/2014/main" val="2521104603"/>
                  </a:ext>
                </a:extLst>
              </a:tr>
              <a:tr h="370840">
                <a:tc>
                  <a:txBody>
                    <a:bodyPr/>
                    <a:lstStyle/>
                    <a:p>
                      <a:r>
                        <a:rPr lang="en-US" b="1" dirty="0" smtClean="0">
                          <a:latin typeface="Bookman Old Style" panose="02050604050505020204" pitchFamily="18" charset="0"/>
                        </a:rPr>
                        <a:t>01.</a:t>
                      </a:r>
                      <a:endParaRPr lang="en-IN" b="1" dirty="0">
                        <a:latin typeface="Bookman Old Style" panose="02050604050505020204" pitchFamily="18" charset="0"/>
                      </a:endParaRPr>
                    </a:p>
                  </a:txBody>
                  <a:tcPr/>
                </a:tc>
                <a:tc>
                  <a:txBody>
                    <a:bodyPr/>
                    <a:lstStyle/>
                    <a:p>
                      <a:r>
                        <a:rPr lang="en-US" b="1" dirty="0" smtClean="0">
                          <a:latin typeface="Bookman Old Style" panose="02050604050505020204" pitchFamily="18" charset="0"/>
                        </a:rPr>
                        <a:t>SARAVANAN</a:t>
                      </a:r>
                      <a:r>
                        <a:rPr lang="en-US" b="1" baseline="0" dirty="0" smtClean="0">
                          <a:latin typeface="Bookman Old Style" panose="02050604050505020204" pitchFamily="18" charset="0"/>
                        </a:rPr>
                        <a:t> B</a:t>
                      </a:r>
                      <a:endParaRPr lang="en-IN" b="1" dirty="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822421106058</a:t>
                      </a:r>
                      <a:endParaRPr lang="en-IN" b="1" dirty="0" smtClean="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Au822421106058</a:t>
                      </a:r>
                      <a:endParaRPr lang="en-IN" b="1" dirty="0">
                        <a:latin typeface="Bookman Old Style" panose="02050604050505020204" pitchFamily="18" charset="0"/>
                      </a:endParaRPr>
                    </a:p>
                  </a:txBody>
                  <a:tcPr/>
                </a:tc>
                <a:extLst>
                  <a:ext uri="{0D108BD9-81ED-4DB2-BD59-A6C34878D82A}">
                    <a16:rowId xmlns:a16="http://schemas.microsoft.com/office/drawing/2014/main" val="579854784"/>
                  </a:ext>
                </a:extLst>
              </a:tr>
              <a:tr h="370840">
                <a:tc>
                  <a:txBody>
                    <a:bodyPr/>
                    <a:lstStyle/>
                    <a:p>
                      <a:r>
                        <a:rPr lang="en-US" b="1" dirty="0" smtClean="0">
                          <a:latin typeface="Bookman Old Style" panose="02050604050505020204" pitchFamily="18" charset="0"/>
                        </a:rPr>
                        <a:t>02.</a:t>
                      </a:r>
                      <a:endParaRPr lang="en-IN" b="1" dirty="0">
                        <a:latin typeface="Bookman Old Style" panose="02050604050505020204" pitchFamily="18" charset="0"/>
                      </a:endParaRPr>
                    </a:p>
                  </a:txBody>
                  <a:tcPr/>
                </a:tc>
                <a:tc>
                  <a:txBody>
                    <a:bodyPr/>
                    <a:lstStyle/>
                    <a:p>
                      <a:r>
                        <a:rPr lang="en-US" b="1" dirty="0" smtClean="0">
                          <a:latin typeface="Bookman Old Style" panose="02050604050505020204" pitchFamily="18" charset="0"/>
                        </a:rPr>
                        <a:t>SURYA</a:t>
                      </a:r>
                      <a:r>
                        <a:rPr lang="en-US" b="1" baseline="0" dirty="0" smtClean="0">
                          <a:latin typeface="Bookman Old Style" panose="02050604050505020204" pitchFamily="18" charset="0"/>
                        </a:rPr>
                        <a:t> P</a:t>
                      </a:r>
                      <a:endParaRPr lang="en-IN" b="1" dirty="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822421106073</a:t>
                      </a:r>
                      <a:endParaRPr lang="en-IN" b="1" dirty="0" smtClean="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Au822421106073</a:t>
                      </a:r>
                      <a:endParaRPr lang="en-IN" b="1" dirty="0" smtClean="0">
                        <a:latin typeface="Bookman Old Style" panose="02050604050505020204" pitchFamily="18" charset="0"/>
                      </a:endParaRPr>
                    </a:p>
                  </a:txBody>
                  <a:tcPr/>
                </a:tc>
                <a:extLst>
                  <a:ext uri="{0D108BD9-81ED-4DB2-BD59-A6C34878D82A}">
                    <a16:rowId xmlns:a16="http://schemas.microsoft.com/office/drawing/2014/main" val="1702441745"/>
                  </a:ext>
                </a:extLst>
              </a:tr>
              <a:tr h="370840">
                <a:tc>
                  <a:txBody>
                    <a:bodyPr/>
                    <a:lstStyle/>
                    <a:p>
                      <a:r>
                        <a:rPr lang="en-US" b="1" dirty="0" smtClean="0">
                          <a:latin typeface="Bookman Old Style" panose="02050604050505020204" pitchFamily="18" charset="0"/>
                        </a:rPr>
                        <a:t>03.</a:t>
                      </a:r>
                      <a:endParaRPr lang="en-IN" b="1" dirty="0">
                        <a:latin typeface="Bookman Old Style" panose="02050604050505020204" pitchFamily="18" charset="0"/>
                      </a:endParaRPr>
                    </a:p>
                  </a:txBody>
                  <a:tcPr/>
                </a:tc>
                <a:tc>
                  <a:txBody>
                    <a:bodyPr/>
                    <a:lstStyle/>
                    <a:p>
                      <a:r>
                        <a:rPr lang="en-US" b="1" dirty="0" smtClean="0">
                          <a:latin typeface="Bookman Old Style" panose="02050604050505020204" pitchFamily="18" charset="0"/>
                        </a:rPr>
                        <a:t>THULASIRAJAN</a:t>
                      </a:r>
                      <a:r>
                        <a:rPr lang="en-US" b="1" baseline="0" dirty="0" smtClean="0">
                          <a:latin typeface="Bookman Old Style" panose="02050604050505020204" pitchFamily="18" charset="0"/>
                        </a:rPr>
                        <a:t> U</a:t>
                      </a:r>
                      <a:endParaRPr lang="en-IN" b="1" dirty="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822421106075</a:t>
                      </a:r>
                      <a:endParaRPr lang="en-IN" b="1" dirty="0" smtClean="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Au822421106075</a:t>
                      </a:r>
                      <a:endParaRPr lang="en-IN" b="1" dirty="0" smtClean="0">
                        <a:latin typeface="Bookman Old Style" panose="02050604050505020204" pitchFamily="18" charset="0"/>
                      </a:endParaRPr>
                    </a:p>
                  </a:txBody>
                  <a:tcPr/>
                </a:tc>
                <a:extLst>
                  <a:ext uri="{0D108BD9-81ED-4DB2-BD59-A6C34878D82A}">
                    <a16:rowId xmlns:a16="http://schemas.microsoft.com/office/drawing/2014/main" val="3758793782"/>
                  </a:ext>
                </a:extLst>
              </a:tr>
              <a:tr h="370840">
                <a:tc>
                  <a:txBody>
                    <a:bodyPr/>
                    <a:lstStyle/>
                    <a:p>
                      <a:r>
                        <a:rPr lang="en-US" b="1" dirty="0" smtClean="0">
                          <a:latin typeface="Bookman Old Style" panose="02050604050505020204" pitchFamily="18" charset="0"/>
                        </a:rPr>
                        <a:t>04.</a:t>
                      </a:r>
                      <a:endParaRPr lang="en-IN" b="1" dirty="0">
                        <a:latin typeface="Bookman Old Style" panose="02050604050505020204" pitchFamily="18" charset="0"/>
                      </a:endParaRPr>
                    </a:p>
                  </a:txBody>
                  <a:tcPr/>
                </a:tc>
                <a:tc>
                  <a:txBody>
                    <a:bodyPr/>
                    <a:lstStyle/>
                    <a:p>
                      <a:r>
                        <a:rPr lang="en-US" b="1" dirty="0" smtClean="0">
                          <a:latin typeface="Bookman Old Style" panose="02050604050505020204" pitchFamily="18" charset="0"/>
                        </a:rPr>
                        <a:t>VISHNU</a:t>
                      </a:r>
                      <a:r>
                        <a:rPr lang="en-US" b="1" baseline="0" dirty="0" smtClean="0">
                          <a:latin typeface="Bookman Old Style" panose="02050604050505020204" pitchFamily="18" charset="0"/>
                        </a:rPr>
                        <a:t> PRAKASH P</a:t>
                      </a:r>
                      <a:endParaRPr lang="en-IN" b="1" dirty="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822421106082</a:t>
                      </a:r>
                      <a:endParaRPr lang="en-IN" b="1" dirty="0" smtClean="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Au822421106082</a:t>
                      </a:r>
                      <a:endParaRPr lang="en-IN" b="1" dirty="0" smtClean="0">
                        <a:latin typeface="Bookman Old Style" panose="02050604050505020204" pitchFamily="18" charset="0"/>
                      </a:endParaRPr>
                    </a:p>
                  </a:txBody>
                  <a:tcPr/>
                </a:tc>
                <a:extLst>
                  <a:ext uri="{0D108BD9-81ED-4DB2-BD59-A6C34878D82A}">
                    <a16:rowId xmlns:a16="http://schemas.microsoft.com/office/drawing/2014/main" val="2823622676"/>
                  </a:ext>
                </a:extLst>
              </a:tr>
              <a:tr h="370840">
                <a:tc>
                  <a:txBody>
                    <a:bodyPr/>
                    <a:lstStyle/>
                    <a:p>
                      <a:r>
                        <a:rPr lang="en-US" b="1" dirty="0" smtClean="0">
                          <a:latin typeface="Bookman Old Style" panose="02050604050505020204" pitchFamily="18" charset="0"/>
                        </a:rPr>
                        <a:t>05.</a:t>
                      </a:r>
                      <a:endParaRPr lang="en-IN" b="1" dirty="0">
                        <a:latin typeface="Bookman Old Style" panose="02050604050505020204" pitchFamily="18" charset="0"/>
                      </a:endParaRPr>
                    </a:p>
                  </a:txBody>
                  <a:tcPr/>
                </a:tc>
                <a:tc>
                  <a:txBody>
                    <a:bodyPr/>
                    <a:lstStyle/>
                    <a:p>
                      <a:r>
                        <a:rPr lang="en-US" b="1" dirty="0" smtClean="0">
                          <a:latin typeface="Bookman Old Style" panose="02050604050505020204" pitchFamily="18" charset="0"/>
                        </a:rPr>
                        <a:t>SRIRAM</a:t>
                      </a:r>
                      <a:r>
                        <a:rPr lang="en-US" b="1" baseline="0" dirty="0" smtClean="0">
                          <a:latin typeface="Bookman Old Style" panose="02050604050505020204" pitchFamily="18" charset="0"/>
                        </a:rPr>
                        <a:t> R</a:t>
                      </a:r>
                      <a:endParaRPr lang="en-IN" b="1" dirty="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822421106302</a:t>
                      </a:r>
                      <a:endParaRPr lang="en-IN" b="1" dirty="0" smtClean="0">
                        <a:latin typeface="Bookman Old Style" panose="020506040505050202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latin typeface="Bookman Old Style" panose="02050604050505020204" pitchFamily="18" charset="0"/>
                        </a:rPr>
                        <a:t>Aut822421106301</a:t>
                      </a:r>
                      <a:endParaRPr lang="en-IN" b="1" dirty="0" smtClean="0">
                        <a:latin typeface="Bookman Old Style" panose="02050604050505020204" pitchFamily="18" charset="0"/>
                      </a:endParaRPr>
                    </a:p>
                  </a:txBody>
                  <a:tcPr/>
                </a:tc>
                <a:extLst>
                  <a:ext uri="{0D108BD9-81ED-4DB2-BD59-A6C34878D82A}">
                    <a16:rowId xmlns:a16="http://schemas.microsoft.com/office/drawing/2014/main" val="436885828"/>
                  </a:ext>
                </a:extLst>
              </a:tr>
            </a:tbl>
          </a:graphicData>
        </a:graphic>
      </p:graphicFrame>
    </p:spTree>
    <p:extLst>
      <p:ext uri="{BB962C8B-B14F-4D97-AF65-F5344CB8AC3E}">
        <p14:creationId xmlns:p14="http://schemas.microsoft.com/office/powerpoint/2010/main" val="95496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Bookman Old Style" panose="02050604050505020204" pitchFamily="18" charset="0"/>
                <a:cs typeface="Arial Black" panose="020B0604020202020204" pitchFamily="34" charset="0"/>
              </a:rPr>
              <a:t/>
            </a:r>
            <a:br>
              <a:rPr lang="en-IN" b="1" dirty="0" smtClean="0">
                <a:latin typeface="Bookman Old Style" panose="02050604050505020204" pitchFamily="18" charset="0"/>
                <a:cs typeface="Arial Black" panose="020B0604020202020204" pitchFamily="34" charset="0"/>
              </a:rPr>
            </a:br>
            <a:r>
              <a:rPr lang="en-IN" b="1" dirty="0" smtClean="0">
                <a:latin typeface="Bookman Old Style" panose="02050604050505020204" pitchFamily="18" charset="0"/>
                <a:cs typeface="Arial Black" panose="020B0604020202020204" pitchFamily="34" charset="0"/>
              </a:rPr>
              <a:t>GUIDED </a:t>
            </a:r>
            <a:r>
              <a:rPr lang="en-IN" b="1" dirty="0">
                <a:latin typeface="Bookman Old Style" panose="02050604050505020204" pitchFamily="18" charset="0"/>
                <a:cs typeface="Arial Black" panose="020B0604020202020204" pitchFamily="34" charset="0"/>
              </a:rPr>
              <a:t>BY :</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3" y="2160589"/>
            <a:ext cx="9158997" cy="2803297"/>
          </a:xfrm>
        </p:spPr>
        <p:txBody>
          <a:bodyPr>
            <a:normAutofit lnSpcReduction="10000"/>
          </a:bodyPr>
          <a:lstStyle/>
          <a:p>
            <a:pPr marL="0" indent="0">
              <a:buNone/>
            </a:pPr>
            <a:endParaRPr lang="en-IN" sz="2400" b="1" dirty="0" smtClean="0">
              <a:latin typeface="Bookman Old Style" panose="02050604050505020204" pitchFamily="18" charset="0"/>
              <a:cs typeface="Arial Black" panose="020B0604020202020204" pitchFamily="34" charset="0"/>
            </a:endParaRPr>
          </a:p>
          <a:p>
            <a:pPr marL="0" indent="0">
              <a:buNone/>
            </a:pPr>
            <a:r>
              <a:rPr lang="en-IN" sz="2400" b="1" dirty="0" smtClean="0">
                <a:latin typeface="Bookman Old Style" panose="02050604050505020204" pitchFamily="18" charset="0"/>
                <a:cs typeface="Arial Black" panose="020B0604020202020204" pitchFamily="34" charset="0"/>
              </a:rPr>
              <a:t>Miss. ARULMOZHI R , </a:t>
            </a:r>
            <a:r>
              <a:rPr lang="en-IN" sz="2000" b="1" dirty="0">
                <a:latin typeface="Bookman Old Style" panose="02050604050505020204" pitchFamily="18" charset="0"/>
                <a:cs typeface="Arial Black" panose="020B0604020202020204" pitchFamily="34" charset="0"/>
              </a:rPr>
              <a:t>M.E.,</a:t>
            </a:r>
          </a:p>
          <a:p>
            <a:pPr marL="0" indent="0">
              <a:buNone/>
            </a:pPr>
            <a:r>
              <a:rPr lang="en-IN" b="1" dirty="0">
                <a:latin typeface="Bookman Old Style" panose="02050604050505020204" pitchFamily="18" charset="0"/>
                <a:cs typeface="Arial Black" panose="020B0604020202020204" pitchFamily="34" charset="0"/>
              </a:rPr>
              <a:t>ASSISTANT PROFESSOR,</a:t>
            </a:r>
          </a:p>
          <a:p>
            <a:pPr marL="0" indent="0">
              <a:buNone/>
            </a:pPr>
            <a:r>
              <a:rPr lang="en-IN" b="1" dirty="0">
                <a:latin typeface="Bookman Old Style" panose="02050604050505020204" pitchFamily="18" charset="0"/>
                <a:cs typeface="Arial Black" panose="020B0604020202020204" pitchFamily="34" charset="0"/>
              </a:rPr>
              <a:t>DEPARTMENT OF ELECTRONICS AND COMMUNICATION ENGINEERING,</a:t>
            </a:r>
          </a:p>
          <a:p>
            <a:pPr marL="0" indent="0">
              <a:buNone/>
            </a:pPr>
            <a:r>
              <a:rPr lang="en-IN" b="1" dirty="0">
                <a:latin typeface="Bookman Old Style" panose="02050604050505020204" pitchFamily="18" charset="0"/>
                <a:cs typeface="Arial Black" panose="020B0604020202020204" pitchFamily="34" charset="0"/>
              </a:rPr>
              <a:t>MRK INSTITUTE OF TECHNOLOGY,</a:t>
            </a:r>
          </a:p>
          <a:p>
            <a:pPr marL="0" indent="0">
              <a:buNone/>
            </a:pPr>
            <a:r>
              <a:rPr lang="en-IN" b="1" dirty="0">
                <a:latin typeface="Bookman Old Style" panose="02050604050505020204" pitchFamily="18" charset="0"/>
                <a:cs typeface="Arial Black" panose="020B0604020202020204" pitchFamily="34" charset="0"/>
              </a:rPr>
              <a:t>KATTUMANNARKOIL,CUDDALORE DISTRICT,</a:t>
            </a:r>
          </a:p>
          <a:p>
            <a:pPr marL="0" indent="0">
              <a:buNone/>
            </a:pPr>
            <a:r>
              <a:rPr lang="en-IN" b="1" dirty="0">
                <a:latin typeface="Bookman Old Style" panose="02050604050505020204" pitchFamily="18" charset="0"/>
                <a:cs typeface="Arial Black" panose="020B0604020202020204" pitchFamily="34" charset="0"/>
              </a:rPr>
              <a:t>PIN : 608 301.</a:t>
            </a:r>
          </a:p>
          <a:p>
            <a:pPr marL="0" indent="0">
              <a:buNone/>
            </a:pPr>
            <a:endParaRPr lang="en-IN" dirty="0"/>
          </a:p>
        </p:txBody>
      </p:sp>
    </p:spTree>
    <p:extLst>
      <p:ext uri="{BB962C8B-B14F-4D97-AF65-F5344CB8AC3E}">
        <p14:creationId xmlns:p14="http://schemas.microsoft.com/office/powerpoint/2010/main" val="1252297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p:spPr>
        <p:txBody>
          <a:bodyPr/>
          <a:lstStyle/>
          <a:p>
            <a:r>
              <a:rPr lang="en-US" b="1" dirty="0" smtClean="0">
                <a:latin typeface="Bookman Old Style" panose="02050604050505020204" pitchFamily="18" charset="0"/>
              </a:rPr>
              <a:t>ABSTRACT :</a:t>
            </a:r>
            <a:endParaRPr lang="en-IN" b="1" dirty="0">
              <a:latin typeface="Bookman Old Style" panose="02050604050505020204" pitchFamily="18" charset="0"/>
            </a:endParaRPr>
          </a:p>
        </p:txBody>
      </p:sp>
      <p:sp>
        <p:nvSpPr>
          <p:cNvPr id="3" name="Content Placeholder 2"/>
          <p:cNvSpPr>
            <a:spLocks noGrp="1"/>
          </p:cNvSpPr>
          <p:nvPr>
            <p:ph idx="1"/>
          </p:nvPr>
        </p:nvSpPr>
        <p:spPr>
          <a:xfrm>
            <a:off x="677334" y="2160589"/>
            <a:ext cx="8596668" cy="2319971"/>
          </a:xfrm>
        </p:spPr>
        <p:txBody>
          <a:bodyPr/>
          <a:lstStyle/>
          <a:p>
            <a:pPr marL="0" indent="0">
              <a:buNone/>
            </a:pPr>
            <a:r>
              <a:rPr lang="en-US" dirty="0" smtClean="0"/>
              <a:t> </a:t>
            </a:r>
            <a:r>
              <a:rPr lang="en-US" dirty="0">
                <a:latin typeface="Bookman Old Style" panose="02050604050505020204" pitchFamily="18" charset="0"/>
              </a:rPr>
              <a:t>This project report outlines the development and implementation of an AI-driven system for the exploration and prediction of company registration trends using data from the Register of Companies. The primary objective of this project is to leverage artificial intelligence and machine learning techniques to analyze historical company registration data, identify patterns and trends, and make predictive forecasts to assist government authorities, business analysts, and policymakers in making informed decisions regarding economic development and regulatory changes. </a:t>
            </a:r>
            <a:endParaRPr lang="en-IN" dirty="0">
              <a:latin typeface="Bookman Old Style" panose="02050604050505020204" pitchFamily="18" charset="0"/>
            </a:endParaRPr>
          </a:p>
        </p:txBody>
      </p:sp>
    </p:spTree>
    <p:extLst>
      <p:ext uri="{BB962C8B-B14F-4D97-AF65-F5344CB8AC3E}">
        <p14:creationId xmlns:p14="http://schemas.microsoft.com/office/powerpoint/2010/main" val="2574783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309"/>
          </a:xfrm>
        </p:spPr>
        <p:txBody>
          <a:bodyPr>
            <a:normAutofit fontScale="90000"/>
          </a:bodyPr>
          <a:lstStyle/>
          <a:p>
            <a:r>
              <a:rPr lang="en-IN" dirty="0"/>
              <a:t/>
            </a:r>
            <a:br>
              <a:rPr lang="en-IN" dirty="0"/>
            </a:br>
            <a:r>
              <a:rPr lang="en-IN" dirty="0"/>
              <a:t> </a:t>
            </a:r>
            <a:r>
              <a:rPr lang="en-IN" b="1" dirty="0">
                <a:latin typeface="Bookman Old Style" panose="02050604050505020204" pitchFamily="18" charset="0"/>
              </a:rPr>
              <a:t>INTRODUCTION </a:t>
            </a:r>
            <a:r>
              <a:rPr lang="en-IN" b="1" dirty="0" smtClean="0">
                <a:latin typeface="Bookman Old Style" panose="02050604050505020204" pitchFamily="18" charset="0"/>
              </a:rPr>
              <a:t> :</a:t>
            </a:r>
            <a:endParaRPr lang="en-IN" dirty="0">
              <a:latin typeface="Bookman Old Style" panose="02050604050505020204" pitchFamily="18" charset="0"/>
            </a:endParaRPr>
          </a:p>
        </p:txBody>
      </p:sp>
      <p:sp>
        <p:nvSpPr>
          <p:cNvPr id="3" name="Content Placeholder 2"/>
          <p:cNvSpPr>
            <a:spLocks noGrp="1"/>
          </p:cNvSpPr>
          <p:nvPr>
            <p:ph idx="1"/>
          </p:nvPr>
        </p:nvSpPr>
        <p:spPr>
          <a:xfrm>
            <a:off x="677334" y="2160589"/>
            <a:ext cx="8596668" cy="2319971"/>
          </a:xfrm>
        </p:spPr>
        <p:txBody>
          <a:bodyPr/>
          <a:lstStyle/>
          <a:p>
            <a:endParaRPr lang="en-IN" dirty="0"/>
          </a:p>
          <a:p>
            <a:pPr marL="0" indent="0">
              <a:buNone/>
            </a:pPr>
            <a:r>
              <a:rPr lang="en-US" dirty="0" smtClean="0">
                <a:latin typeface="Bookman Old Style" panose="02050604050505020204" pitchFamily="18" charset="0"/>
              </a:rPr>
              <a:t>The </a:t>
            </a:r>
            <a:r>
              <a:rPr lang="en-US" dirty="0">
                <a:latin typeface="Bookman Old Style" panose="02050604050505020204" pitchFamily="18" charset="0"/>
              </a:rPr>
              <a:t>Register of Companies (</a:t>
            </a:r>
            <a:r>
              <a:rPr lang="en-US" dirty="0" err="1">
                <a:latin typeface="Bookman Old Style" panose="02050604050505020204" pitchFamily="18" charset="0"/>
              </a:rPr>
              <a:t>RoC</a:t>
            </a:r>
            <a:r>
              <a:rPr lang="en-US" dirty="0">
                <a:latin typeface="Bookman Old Style" panose="02050604050505020204" pitchFamily="18" charset="0"/>
              </a:rPr>
              <a:t>) maintains a database of company registrations and related information. Analyzing this data can provide valuable insights into economic trends, industrial growth, and regulatory compliance. This project aims to develop an AI-driven system that can automatically process, analyze, and predict company registration trends based on historical </a:t>
            </a:r>
            <a:r>
              <a:rPr lang="en-US" dirty="0" err="1">
                <a:latin typeface="Bookman Old Style" panose="02050604050505020204" pitchFamily="18" charset="0"/>
              </a:rPr>
              <a:t>RoC</a:t>
            </a:r>
            <a:r>
              <a:rPr lang="en-US" dirty="0">
                <a:latin typeface="Bookman Old Style" panose="02050604050505020204" pitchFamily="18" charset="0"/>
              </a:rPr>
              <a:t> data. </a:t>
            </a:r>
            <a:endParaRPr lang="en-IN" dirty="0">
              <a:latin typeface="Bookman Old Style" panose="02050604050505020204" pitchFamily="18" charset="0"/>
            </a:endParaRPr>
          </a:p>
        </p:txBody>
      </p:sp>
    </p:spTree>
    <p:extLst>
      <p:ext uri="{BB962C8B-B14F-4D97-AF65-F5344CB8AC3E}">
        <p14:creationId xmlns:p14="http://schemas.microsoft.com/office/powerpoint/2010/main" val="2739169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6" y="622663"/>
            <a:ext cx="8738425" cy="1320800"/>
          </a:xfrm>
        </p:spPr>
        <p:txBody>
          <a:bodyPr>
            <a:normAutofit fontScale="90000"/>
          </a:bodyPr>
          <a:lstStyle/>
          <a:p>
            <a:r>
              <a:rPr lang="en-IN" b="1" dirty="0">
                <a:latin typeface="Bookman Old Style" panose="02050604050505020204" pitchFamily="18" charset="0"/>
              </a:rPr>
              <a:t>PROJECT </a:t>
            </a:r>
            <a:r>
              <a:rPr lang="en-IN" b="1" dirty="0" smtClean="0">
                <a:latin typeface="Bookman Old Style" panose="02050604050505020204" pitchFamily="18" charset="0"/>
              </a:rPr>
              <a:t>SCOPE </a:t>
            </a:r>
            <a:r>
              <a:rPr lang="en-IN" b="1" dirty="0">
                <a:latin typeface="Bookman Old Style" panose="02050604050505020204" pitchFamily="18" charset="0"/>
              </a:rPr>
              <a:t>AND OBJECTIVES </a:t>
            </a:r>
            <a:r>
              <a:rPr lang="en-IN" b="1" dirty="0" smtClean="0">
                <a:latin typeface="Bookman Old Style" panose="02050604050505020204" pitchFamily="18" charset="0"/>
              </a:rPr>
              <a:t> :</a:t>
            </a:r>
            <a:br>
              <a:rPr lang="en-IN" b="1" dirty="0" smtClean="0">
                <a:latin typeface="Bookman Old Style" panose="02050604050505020204" pitchFamily="18" charset="0"/>
              </a:rPr>
            </a:b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solidFill>
                  <a:srgbClr val="002060"/>
                </a:solidFill>
                <a:latin typeface="Bookman Old Style" panose="02050604050505020204" pitchFamily="18" charset="0"/>
              </a:rPr>
              <a:t>SCOPE :</a:t>
            </a:r>
            <a:endParaRPr lang="en-IN" b="1" dirty="0">
              <a:solidFill>
                <a:srgbClr val="002060"/>
              </a:solidFill>
              <a:latin typeface="Bookman Old Style" panose="02050604050505020204" pitchFamily="18" charset="0"/>
            </a:endParaRPr>
          </a:p>
        </p:txBody>
      </p:sp>
      <p:sp>
        <p:nvSpPr>
          <p:cNvPr id="3" name="Content Placeholder 2"/>
          <p:cNvSpPr>
            <a:spLocks noGrp="1"/>
          </p:cNvSpPr>
          <p:nvPr>
            <p:ph idx="1"/>
          </p:nvPr>
        </p:nvSpPr>
        <p:spPr>
          <a:xfrm>
            <a:off x="585894" y="2356532"/>
            <a:ext cx="8596668" cy="2463662"/>
          </a:xfrm>
        </p:spPr>
        <p:txBody>
          <a:bodyPr/>
          <a:lstStyle/>
          <a:p>
            <a:r>
              <a:rPr lang="en-US" dirty="0" smtClean="0"/>
              <a:t> </a:t>
            </a:r>
            <a:r>
              <a:rPr lang="en-US" dirty="0">
                <a:latin typeface="Bookman Old Style" panose="02050604050505020204" pitchFamily="18" charset="0"/>
              </a:rPr>
              <a:t>Collect historical company registration data from </a:t>
            </a:r>
            <a:r>
              <a:rPr lang="en-US" dirty="0" err="1">
                <a:latin typeface="Bookman Old Style" panose="02050604050505020204" pitchFamily="18" charset="0"/>
              </a:rPr>
              <a:t>RoC</a:t>
            </a:r>
            <a:r>
              <a:rPr lang="en-US" dirty="0">
                <a:latin typeface="Bookman Old Style" panose="02050604050505020204" pitchFamily="18" charset="0"/>
              </a:rPr>
              <a:t>. </a:t>
            </a:r>
          </a:p>
          <a:p>
            <a:r>
              <a:rPr lang="en-US" dirty="0" smtClean="0">
                <a:latin typeface="Bookman Old Style" panose="02050604050505020204" pitchFamily="18" charset="0"/>
              </a:rPr>
              <a:t> </a:t>
            </a:r>
            <a:r>
              <a:rPr lang="en-US" dirty="0">
                <a:latin typeface="Bookman Old Style" panose="02050604050505020204" pitchFamily="18" charset="0"/>
              </a:rPr>
              <a:t>Preprocess and clean the data for analysis. </a:t>
            </a:r>
          </a:p>
          <a:p>
            <a:r>
              <a:rPr lang="en-US" dirty="0" smtClean="0">
                <a:latin typeface="Bookman Old Style" panose="02050604050505020204" pitchFamily="18" charset="0"/>
              </a:rPr>
              <a:t> </a:t>
            </a:r>
            <a:r>
              <a:rPr lang="en-US" dirty="0">
                <a:latin typeface="Bookman Old Style" panose="02050604050505020204" pitchFamily="18" charset="0"/>
              </a:rPr>
              <a:t>Explore the data to identify patterns, correlations, and anomalies. </a:t>
            </a:r>
          </a:p>
          <a:p>
            <a:r>
              <a:rPr lang="en-US" dirty="0" smtClean="0">
                <a:latin typeface="Bookman Old Style" panose="02050604050505020204" pitchFamily="18" charset="0"/>
              </a:rPr>
              <a:t> </a:t>
            </a:r>
            <a:r>
              <a:rPr lang="en-US" dirty="0">
                <a:latin typeface="Bookman Old Style" panose="02050604050505020204" pitchFamily="18" charset="0"/>
              </a:rPr>
              <a:t>Develop AI and machine learning models for trend analysis and </a:t>
            </a:r>
            <a:r>
              <a:rPr lang="en-US" dirty="0" smtClean="0">
                <a:latin typeface="Bookman Old Style" panose="02050604050505020204" pitchFamily="18" charset="0"/>
              </a:rPr>
              <a:t>    prediction</a:t>
            </a:r>
            <a:r>
              <a:rPr lang="en-US" dirty="0">
                <a:latin typeface="Bookman Old Style" panose="02050604050505020204" pitchFamily="18" charset="0"/>
              </a:rPr>
              <a:t>. </a:t>
            </a:r>
          </a:p>
          <a:p>
            <a:r>
              <a:rPr lang="en-US" dirty="0" smtClean="0">
                <a:latin typeface="Bookman Old Style" panose="02050604050505020204" pitchFamily="18" charset="0"/>
              </a:rPr>
              <a:t>Create </a:t>
            </a:r>
            <a:r>
              <a:rPr lang="en-US" dirty="0">
                <a:latin typeface="Bookman Old Style" panose="02050604050505020204" pitchFamily="18" charset="0"/>
              </a:rPr>
              <a:t>a user-friendly interface for stakeholders to access the insights. </a:t>
            </a:r>
            <a:endParaRPr lang="en-IN" dirty="0">
              <a:latin typeface="Bookman Old Style" panose="02050604050505020204" pitchFamily="18" charset="0"/>
            </a:endParaRPr>
          </a:p>
        </p:txBody>
      </p:sp>
    </p:spTree>
    <p:extLst>
      <p:ext uri="{BB962C8B-B14F-4D97-AF65-F5344CB8AC3E}">
        <p14:creationId xmlns:p14="http://schemas.microsoft.com/office/powerpoint/2010/main" val="3051856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Bookman Old Style" panose="02050604050505020204" pitchFamily="18" charset="0"/>
              </a:rPr>
              <a:t>OBJECTIVES : </a:t>
            </a:r>
            <a:endParaRPr lang="en-IN" dirty="0">
              <a:latin typeface="Bookman Old Style" panose="02050604050505020204" pitchFamily="18" charset="0"/>
            </a:endParaRPr>
          </a:p>
        </p:txBody>
      </p:sp>
      <p:sp>
        <p:nvSpPr>
          <p:cNvPr id="3" name="Content Placeholder 2"/>
          <p:cNvSpPr>
            <a:spLocks noGrp="1"/>
          </p:cNvSpPr>
          <p:nvPr>
            <p:ph idx="1"/>
          </p:nvPr>
        </p:nvSpPr>
        <p:spPr>
          <a:xfrm>
            <a:off x="559768" y="2565539"/>
            <a:ext cx="8596668" cy="1627640"/>
          </a:xfrm>
        </p:spPr>
        <p:txBody>
          <a:bodyPr/>
          <a:lstStyle/>
          <a:p>
            <a:pPr>
              <a:buClr>
                <a:srgbClr val="002060"/>
              </a:buClr>
              <a:buFont typeface="Wingdings" panose="05000000000000000000" pitchFamily="2" charset="2"/>
              <a:buChar char="Ø"/>
            </a:pPr>
            <a:r>
              <a:rPr lang="en-IN" dirty="0" smtClean="0">
                <a:latin typeface="Bookman Old Style" panose="02050604050505020204" pitchFamily="18" charset="0"/>
              </a:rPr>
              <a:t>Build a data pipeline for regular data updates. </a:t>
            </a:r>
          </a:p>
          <a:p>
            <a:pPr>
              <a:buClr>
                <a:srgbClr val="002060"/>
              </a:buClr>
              <a:buFont typeface="Wingdings" panose="05000000000000000000" pitchFamily="2" charset="2"/>
              <a:buChar char="Ø"/>
            </a:pPr>
            <a:r>
              <a:rPr lang="en-US" dirty="0" smtClean="0">
                <a:latin typeface="Bookman Old Style" panose="02050604050505020204" pitchFamily="18" charset="0"/>
              </a:rPr>
              <a:t>Develop predictive models for company registration trends. </a:t>
            </a:r>
          </a:p>
          <a:p>
            <a:pPr>
              <a:buClr>
                <a:srgbClr val="002060"/>
              </a:buClr>
              <a:buFont typeface="Wingdings" panose="05000000000000000000" pitchFamily="2" charset="2"/>
              <a:buChar char="Ø"/>
            </a:pPr>
            <a:r>
              <a:rPr lang="en-US" dirty="0" smtClean="0">
                <a:latin typeface="Bookman Old Style" panose="02050604050505020204" pitchFamily="18" charset="0"/>
              </a:rPr>
              <a:t>Provide </a:t>
            </a:r>
            <a:r>
              <a:rPr lang="en-US" dirty="0">
                <a:latin typeface="Bookman Old Style" panose="02050604050505020204" pitchFamily="18" charset="0"/>
              </a:rPr>
              <a:t>interactive visualizations to convey insights. </a:t>
            </a:r>
          </a:p>
          <a:p>
            <a:pPr>
              <a:buClr>
                <a:srgbClr val="002060"/>
              </a:buClr>
              <a:buFont typeface="Wingdings" panose="05000000000000000000" pitchFamily="2" charset="2"/>
              <a:buChar char="Ø"/>
            </a:pPr>
            <a:r>
              <a:rPr lang="en-US" dirty="0" smtClean="0">
                <a:latin typeface="Bookman Old Style" panose="02050604050505020204" pitchFamily="18" charset="0"/>
              </a:rPr>
              <a:t>Evaluate </a:t>
            </a:r>
            <a:r>
              <a:rPr lang="en-US" dirty="0">
                <a:latin typeface="Bookman Old Style" panose="02050604050505020204" pitchFamily="18" charset="0"/>
              </a:rPr>
              <a:t>model performance and validate predictions. </a:t>
            </a:r>
            <a:endParaRPr lang="en-IN" dirty="0">
              <a:latin typeface="Bookman Old Style" panose="02050604050505020204" pitchFamily="18" charset="0"/>
            </a:endParaRPr>
          </a:p>
        </p:txBody>
      </p:sp>
    </p:spTree>
    <p:extLst>
      <p:ext uri="{BB962C8B-B14F-4D97-AF65-F5344CB8AC3E}">
        <p14:creationId xmlns:p14="http://schemas.microsoft.com/office/powerpoint/2010/main" val="39832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4" y="609600"/>
            <a:ext cx="9025808" cy="1127760"/>
          </a:xfrm>
        </p:spPr>
        <p:txBody>
          <a:bodyPr>
            <a:normAutofit fontScale="90000"/>
          </a:bodyPr>
          <a:lstStyle/>
          <a:p>
            <a:r>
              <a:rPr lang="en-IN" b="1" dirty="0">
                <a:latin typeface="Bookman Old Style" panose="02050604050505020204" pitchFamily="18" charset="0"/>
              </a:rPr>
              <a:t>DATA COLLECTION AND </a:t>
            </a:r>
            <a:r>
              <a:rPr lang="en-IN" b="1" dirty="0" smtClean="0">
                <a:latin typeface="Bookman Old Style" panose="02050604050505020204" pitchFamily="18" charset="0"/>
              </a:rPr>
              <a:t>PREPARATION : </a:t>
            </a: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latin typeface="Bookman Old Style" panose="02050604050505020204" pitchFamily="18" charset="0"/>
              </a:rPr>
              <a:t/>
            </a:r>
            <a:br>
              <a:rPr lang="en-IN" b="1" dirty="0" smtClean="0">
                <a:latin typeface="Bookman Old Style" panose="02050604050505020204" pitchFamily="18" charset="0"/>
              </a:rPr>
            </a:br>
            <a:r>
              <a:rPr lang="en-IN" b="1" dirty="0" smtClean="0">
                <a:solidFill>
                  <a:srgbClr val="002060"/>
                </a:solidFill>
                <a:latin typeface="Bookman Old Style" panose="02050604050505020204" pitchFamily="18" charset="0"/>
              </a:rPr>
              <a:t>DATA SOURCES : </a:t>
            </a:r>
            <a:br>
              <a:rPr lang="en-IN" b="1" dirty="0" smtClean="0">
                <a:solidFill>
                  <a:srgbClr val="002060"/>
                </a:solidFill>
                <a:latin typeface="Bookman Old Style" panose="02050604050505020204" pitchFamily="18" charset="0"/>
              </a:rPr>
            </a:br>
            <a:r>
              <a:rPr lang="en-IN" b="1" dirty="0">
                <a:solidFill>
                  <a:srgbClr val="002060"/>
                </a:solidFill>
                <a:latin typeface="Bookman Old Style" panose="02050604050505020204" pitchFamily="18" charset="0"/>
              </a:rPr>
              <a:t/>
            </a:r>
            <a:br>
              <a:rPr lang="en-IN" b="1" dirty="0">
                <a:solidFill>
                  <a:srgbClr val="002060"/>
                </a:solidFill>
                <a:latin typeface="Bookman Old Style" panose="02050604050505020204" pitchFamily="18" charset="0"/>
              </a:rPr>
            </a:br>
            <a:r>
              <a:rPr lang="en-IN" b="1" dirty="0">
                <a:solidFill>
                  <a:srgbClr val="002060"/>
                </a:solidFill>
                <a:latin typeface="Bookman Old Style" panose="02050604050505020204" pitchFamily="18" charset="0"/>
              </a:rPr>
              <a:t/>
            </a:r>
            <a:br>
              <a:rPr lang="en-IN" b="1" dirty="0">
                <a:solidFill>
                  <a:srgbClr val="002060"/>
                </a:solidFill>
                <a:latin typeface="Bookman Old Style" panose="02050604050505020204" pitchFamily="18" charset="0"/>
              </a:rPr>
            </a:br>
            <a:r>
              <a:rPr lang="en-IN" b="1" dirty="0" smtClean="0">
                <a:solidFill>
                  <a:srgbClr val="002060"/>
                </a:solidFill>
                <a:latin typeface="Bookman Old Style" panose="02050604050505020204" pitchFamily="18" charset="0"/>
              </a:rPr>
              <a:t>DATA PREPARATION :</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latin typeface="Bookman Old Style" panose="02050604050505020204" pitchFamily="18" charset="0"/>
              </a:rPr>
              <a:t>Register of Companies (</a:t>
            </a:r>
            <a:r>
              <a:rPr lang="en-US" dirty="0" err="1">
                <a:latin typeface="Bookman Old Style" panose="02050604050505020204" pitchFamily="18" charset="0"/>
              </a:rPr>
              <a:t>RoC</a:t>
            </a:r>
            <a:r>
              <a:rPr lang="en-US" dirty="0">
                <a:latin typeface="Bookman Old Style" panose="02050604050505020204" pitchFamily="18" charset="0"/>
              </a:rPr>
              <a:t>) database. </a:t>
            </a:r>
          </a:p>
          <a:p>
            <a:r>
              <a:rPr lang="en-IN" dirty="0" smtClean="0">
                <a:latin typeface="Bookman Old Style" panose="02050604050505020204" pitchFamily="18" charset="0"/>
              </a:rPr>
              <a:t> </a:t>
            </a:r>
            <a:r>
              <a:rPr lang="en-IN" dirty="0">
                <a:latin typeface="Bookman Old Style" panose="02050604050505020204" pitchFamily="18" charset="0"/>
              </a:rPr>
              <a:t>Economic indicators (if available). </a:t>
            </a:r>
            <a:endParaRPr lang="en-IN" dirty="0" smtClean="0">
              <a:latin typeface="Bookman Old Style" panose="02050604050505020204" pitchFamily="18" charset="0"/>
            </a:endParaRPr>
          </a:p>
          <a:p>
            <a:pPr>
              <a:buClr>
                <a:srgbClr val="002060"/>
              </a:buClr>
              <a:buFont typeface="Wingdings" panose="05000000000000000000" pitchFamily="2" charset="2"/>
              <a:buChar char="v"/>
            </a:pPr>
            <a:endParaRPr lang="en-US" dirty="0">
              <a:latin typeface="Bookman Old Style" panose="02050604050505020204" pitchFamily="18" charset="0"/>
            </a:endParaRPr>
          </a:p>
          <a:p>
            <a:pPr>
              <a:buClr>
                <a:srgbClr val="002060"/>
              </a:buClr>
              <a:buFont typeface="Wingdings" panose="05000000000000000000" pitchFamily="2" charset="2"/>
              <a:buChar char="v"/>
            </a:pPr>
            <a:endParaRPr lang="en-US" dirty="0" smtClean="0">
              <a:latin typeface="Bookman Old Style" panose="02050604050505020204" pitchFamily="18" charset="0"/>
            </a:endParaRPr>
          </a:p>
          <a:p>
            <a:r>
              <a:rPr lang="en-IN" dirty="0" smtClean="0">
                <a:latin typeface="Bookman Old Style" panose="02050604050505020204" pitchFamily="18" charset="0"/>
              </a:rPr>
              <a:t> Data </a:t>
            </a:r>
            <a:r>
              <a:rPr lang="en-IN" dirty="0">
                <a:latin typeface="Bookman Old Style" panose="02050604050505020204" pitchFamily="18" charset="0"/>
              </a:rPr>
              <a:t>cleaning and </a:t>
            </a:r>
            <a:r>
              <a:rPr lang="en-IN" dirty="0" err="1">
                <a:latin typeface="Bookman Old Style" panose="02050604050505020204" pitchFamily="18" charset="0"/>
              </a:rPr>
              <a:t>preprocessing</a:t>
            </a:r>
            <a:r>
              <a:rPr lang="en-IN" dirty="0">
                <a:latin typeface="Bookman Old Style" panose="02050604050505020204" pitchFamily="18" charset="0"/>
              </a:rPr>
              <a:t>. </a:t>
            </a:r>
          </a:p>
          <a:p>
            <a:r>
              <a:rPr lang="en-US" dirty="0" smtClean="0">
                <a:latin typeface="Bookman Old Style" panose="02050604050505020204" pitchFamily="18" charset="0"/>
              </a:rPr>
              <a:t> </a:t>
            </a:r>
            <a:r>
              <a:rPr lang="en-US" dirty="0">
                <a:latin typeface="Bookman Old Style" panose="02050604050505020204" pitchFamily="18" charset="0"/>
              </a:rPr>
              <a:t>Handling missing values and outliers. </a:t>
            </a:r>
          </a:p>
          <a:p>
            <a:r>
              <a:rPr lang="en-US" dirty="0" smtClean="0">
                <a:latin typeface="Bookman Old Style" panose="02050604050505020204" pitchFamily="18" charset="0"/>
              </a:rPr>
              <a:t> </a:t>
            </a:r>
            <a:r>
              <a:rPr lang="en-US" dirty="0">
                <a:latin typeface="Bookman Old Style" panose="02050604050505020204" pitchFamily="18" charset="0"/>
              </a:rPr>
              <a:t>Feature engineering (e.g., time-based features). </a:t>
            </a:r>
          </a:p>
          <a:p>
            <a:r>
              <a:rPr lang="en-IN" dirty="0" smtClean="0">
                <a:latin typeface="Bookman Old Style" panose="02050604050505020204" pitchFamily="18" charset="0"/>
              </a:rPr>
              <a:t> </a:t>
            </a:r>
            <a:r>
              <a:rPr lang="en-IN" dirty="0">
                <a:latin typeface="Bookman Old Style" panose="02050604050505020204" pitchFamily="18" charset="0"/>
              </a:rPr>
              <a:t>Data normalization and scaling. </a:t>
            </a:r>
            <a:endParaRPr lang="en-IN" dirty="0">
              <a:latin typeface="Bookman Old Style" panose="02050604050505020204" pitchFamily="18" charset="0"/>
            </a:endParaRPr>
          </a:p>
        </p:txBody>
      </p:sp>
    </p:spTree>
    <p:extLst>
      <p:ext uri="{BB962C8B-B14F-4D97-AF65-F5344CB8AC3E}">
        <p14:creationId xmlns:p14="http://schemas.microsoft.com/office/powerpoint/2010/main" val="475418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Bookman Old Style" panose="02050604050505020204" pitchFamily="18" charset="0"/>
              </a:rPr>
              <a:t>EXPLORATORY DATA ANALYSIS </a:t>
            </a:r>
            <a:r>
              <a:rPr lang="en-IN" b="1" dirty="0" smtClean="0">
                <a:latin typeface="Bookman Old Style" panose="02050604050505020204" pitchFamily="18" charset="0"/>
              </a:rPr>
              <a:t>:</a:t>
            </a:r>
            <a:r>
              <a:rPr lang="en-IN" b="1" dirty="0">
                <a:latin typeface="Bookman Old Style" panose="02050604050505020204" pitchFamily="18" charset="0"/>
              </a:rPr>
              <a:t/>
            </a:r>
            <a:br>
              <a:rPr lang="en-IN" b="1" dirty="0">
                <a:latin typeface="Bookman Old Style" panose="02050604050505020204" pitchFamily="18" charset="0"/>
              </a:rPr>
            </a:br>
            <a:r>
              <a:rPr lang="en-IN" b="1" dirty="0" smtClean="0">
                <a:latin typeface="Bookman Old Style" panose="02050604050505020204" pitchFamily="18" charset="0"/>
              </a:rPr>
              <a:t>TASKS : </a:t>
            </a:r>
            <a:endParaRPr lang="en-IN" b="1" dirty="0">
              <a:latin typeface="Bookman Old Style" panose="02050604050505020204" pitchFamily="18" charset="0"/>
            </a:endParaRPr>
          </a:p>
        </p:txBody>
      </p:sp>
      <p:sp>
        <p:nvSpPr>
          <p:cNvPr id="3" name="Content Placeholder 2"/>
          <p:cNvSpPr>
            <a:spLocks noGrp="1"/>
          </p:cNvSpPr>
          <p:nvPr>
            <p:ph idx="1"/>
          </p:nvPr>
        </p:nvSpPr>
        <p:spPr>
          <a:xfrm>
            <a:off x="807962" y="2186715"/>
            <a:ext cx="8596668" cy="3880773"/>
          </a:xfrm>
        </p:spPr>
        <p:txBody>
          <a:bodyPr/>
          <a:lstStyle/>
          <a:p>
            <a:r>
              <a:rPr lang="en-US" dirty="0">
                <a:latin typeface="Bookman Old Style" panose="02050604050505020204" pitchFamily="18" charset="0"/>
              </a:rPr>
              <a:t>Descriptive statistics and data visualization. </a:t>
            </a:r>
          </a:p>
          <a:p>
            <a:r>
              <a:rPr lang="en-US" dirty="0" smtClean="0">
                <a:latin typeface="Bookman Old Style" panose="02050604050505020204" pitchFamily="18" charset="0"/>
              </a:rPr>
              <a:t>Time-series </a:t>
            </a:r>
            <a:r>
              <a:rPr lang="en-US" dirty="0">
                <a:latin typeface="Bookman Old Style" panose="02050604050505020204" pitchFamily="18" charset="0"/>
              </a:rPr>
              <a:t>analysis to identify trends and seasonality. </a:t>
            </a:r>
          </a:p>
          <a:p>
            <a:r>
              <a:rPr lang="en-US" dirty="0" smtClean="0">
                <a:latin typeface="Bookman Old Style" panose="02050604050505020204" pitchFamily="18" charset="0"/>
              </a:rPr>
              <a:t>Correlation </a:t>
            </a:r>
            <a:r>
              <a:rPr lang="en-US" dirty="0">
                <a:latin typeface="Bookman Old Style" panose="02050604050505020204" pitchFamily="18" charset="0"/>
              </a:rPr>
              <a:t>analysis with economic indicators. </a:t>
            </a:r>
          </a:p>
          <a:p>
            <a:r>
              <a:rPr lang="en-US" dirty="0" smtClean="0">
                <a:latin typeface="Bookman Old Style" panose="02050604050505020204" pitchFamily="18" charset="0"/>
              </a:rPr>
              <a:t>Geospatial </a:t>
            </a:r>
            <a:r>
              <a:rPr lang="en-US" dirty="0">
                <a:latin typeface="Bookman Old Style" panose="02050604050505020204" pitchFamily="18" charset="0"/>
              </a:rPr>
              <a:t>analysis if location data is available. </a:t>
            </a:r>
            <a:endParaRPr lang="en-IN" dirty="0">
              <a:latin typeface="Bookman Old Style" panose="02050604050505020204" pitchFamily="18" charset="0"/>
            </a:endParaRPr>
          </a:p>
        </p:txBody>
      </p:sp>
    </p:spTree>
    <p:extLst>
      <p:ext uri="{BB962C8B-B14F-4D97-AF65-F5344CB8AC3E}">
        <p14:creationId xmlns:p14="http://schemas.microsoft.com/office/powerpoint/2010/main" val="3533002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80</TotalTime>
  <Words>675</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Bookman Old Style</vt:lpstr>
      <vt:lpstr>Trebuchet MS</vt:lpstr>
      <vt:lpstr>Wingdings</vt:lpstr>
      <vt:lpstr>Wingdings 3</vt:lpstr>
      <vt:lpstr>Facet</vt:lpstr>
      <vt:lpstr>         AI-Driven Exploration and Prediction of Company Registration Trends with (RoC)  Guidellines  </vt:lpstr>
      <vt:lpstr> PRESENTED BY :         STUDENTS III YEAR ECE  DEPARTMENT OF ELECTRONICS AND COMMUNICATION ENGINEERING, MRK INSTITUTE OF TECHNOLOGY, KATTUMANNARKOIL , CUDDALORE DISTRICT, PIN : 608 301. </vt:lpstr>
      <vt:lpstr> GUIDED BY :</vt:lpstr>
      <vt:lpstr>ABSTRACT :</vt:lpstr>
      <vt:lpstr>  INTRODUCTION  :</vt:lpstr>
      <vt:lpstr>PROJECT SCOPE AND OBJECTIVES  :  SCOPE :</vt:lpstr>
      <vt:lpstr>OBJECTIVES : </vt:lpstr>
      <vt:lpstr>DATA COLLECTION AND PREPARATION :   DATA SOURCES :    DATA PREPARATION : </vt:lpstr>
      <vt:lpstr>EXPLORATORY DATA ANALYSIS : TASKS : </vt:lpstr>
      <vt:lpstr>AI AND MACHINE LEARNING MODELS  MODEL SELECTION :  </vt:lpstr>
      <vt:lpstr>PREDICTION AND FORECASTING  : TASKS :  </vt:lpstr>
      <vt:lpstr>MODEL EVALUATION AND VALIDATION :  EVALUATION METRICS :  </vt:lpstr>
      <vt:lpstr>USER INTERFACE AND VISUALIZATION :  FEATURES : </vt:lpstr>
      <vt:lpstr>CONCLUSION :</vt:lpstr>
      <vt:lpstr>FUTURE WORK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of Company Registration Trends with (RoC)  Guidellines</dc:title>
  <dc:creator>a</dc:creator>
  <cp:lastModifiedBy>a</cp:lastModifiedBy>
  <cp:revision>10</cp:revision>
  <dcterms:created xsi:type="dcterms:W3CDTF">2023-10-13T03:48:00Z</dcterms:created>
  <dcterms:modified xsi:type="dcterms:W3CDTF">2023-10-13T05:08:11Z</dcterms:modified>
</cp:coreProperties>
</file>