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273" r:id="rId6"/>
    <p:sldId id="259" r:id="rId7"/>
    <p:sldId id="278" r:id="rId8"/>
    <p:sldId id="262" r:id="rId9"/>
    <p:sldId id="263" r:id="rId10"/>
    <p:sldId id="264" r:id="rId11"/>
    <p:sldId id="279" r:id="rId12"/>
    <p:sldId id="266" r:id="rId13"/>
    <p:sldId id="267" r:id="rId14"/>
    <p:sldId id="268" r:id="rId15"/>
    <p:sldId id="282"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782" autoAdjust="0"/>
  </p:normalViewPr>
  <p:slideViewPr>
    <p:cSldViewPr snapToGrid="0">
      <p:cViewPr varScale="1">
        <p:scale>
          <a:sx n="71" d="100"/>
          <a:sy n="71" d="100"/>
        </p:scale>
        <p:origin x="-516" y="-72"/>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9/29/2023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9/29/2023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pPr/>
              <a:t>1</a:t>
            </a:fld>
            <a:endParaRPr lang="en-US" noProof="0" dirty="0"/>
          </a:p>
        </p:txBody>
      </p:sp>
    </p:spTree>
    <p:extLst>
      <p:ext uri="{BB962C8B-B14F-4D97-AF65-F5344CB8AC3E}">
        <p14:creationId xmlns:p14="http://schemas.microsoft.com/office/powerpoint/2010/main" xmlns=""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2</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9</a:t>
            </a:fld>
            <a:endParaRPr lang="en-US" dirty="0"/>
          </a:p>
        </p:txBody>
      </p:sp>
    </p:spTree>
    <p:extLst>
      <p:ext uri="{BB962C8B-B14F-4D97-AF65-F5344CB8AC3E}">
        <p14:creationId xmlns:p14="http://schemas.microsoft.com/office/powerpoint/2010/main" xmlns=""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10</a:t>
            </a:fld>
            <a:endParaRPr lang="en-US" dirty="0"/>
          </a:p>
        </p:txBody>
      </p:sp>
    </p:spTree>
    <p:extLst>
      <p:ext uri="{BB962C8B-B14F-4D97-AF65-F5344CB8AC3E}">
        <p14:creationId xmlns:p14="http://schemas.microsoft.com/office/powerpoint/2010/main" xmlns="" val="327722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11</a:t>
            </a:fld>
            <a:endParaRPr lang="en-US" dirty="0"/>
          </a:p>
        </p:txBody>
      </p:sp>
    </p:spTree>
    <p:extLst>
      <p:ext uri="{BB962C8B-B14F-4D97-AF65-F5344CB8AC3E}">
        <p14:creationId xmlns:p14="http://schemas.microsoft.com/office/powerpoint/2010/main" xmlns=""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 uri="{C183D7F6-B498-43B3-948B-1728B52AA6E4}">
                <adec:decorative xmlns:adec="http://schemas.microsoft.com/office/drawing/2017/decorative" xmlns=""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 uri="{C183D7F6-B498-43B3-948B-1728B52AA6E4}">
                <adec:decorative xmlns:adec="http://schemas.microsoft.com/office/drawing/2017/decorative" xmlns=""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 uri="{C183D7F6-B498-43B3-948B-1728B52AA6E4}">
                <adec:decorative xmlns:adec="http://schemas.microsoft.com/office/drawing/2017/decorative" xmlns=""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84B8E19A-569B-855B-EBF8-C02F2998ABC8}"/>
              </a:ext>
              <a:ext uri="{C183D7F6-B498-43B3-948B-1728B52AA6E4}">
                <adec:decorative xmlns:adec="http://schemas.microsoft.com/office/drawing/2017/decorative" xmlns=""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 uri="{C183D7F6-B498-43B3-948B-1728B52AA6E4}">
                <adec:decorative xmlns:adec="http://schemas.microsoft.com/office/drawing/2017/decorative" xmlns=""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3DDF3E-0168-D279-9178-80FF8D10959C}"/>
              </a:ext>
              <a:ext uri="{C183D7F6-B498-43B3-948B-1728B52AA6E4}">
                <adec:decorative xmlns:adec="http://schemas.microsoft.com/office/drawing/2017/decorative" xmlns=""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ADFB3FE0-6224-1CB0-11C2-00DCD2B704ED}"/>
              </a:ext>
              <a:ext uri="{C183D7F6-B498-43B3-948B-1728B52AA6E4}">
                <adec:decorative xmlns:adec="http://schemas.microsoft.com/office/drawing/2017/decorative" xmlns=""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xmlns="" id="{D6E0E53F-80E4-D83A-8BC2-C22ED75540F5}"/>
              </a:ext>
              <a:ext uri="{C183D7F6-B498-43B3-948B-1728B52AA6E4}">
                <adec:decorative xmlns:adec="http://schemas.microsoft.com/office/drawing/2017/decorative" xmlns=""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A13EF79F-3A35-33CE-5528-14C9E80BDD76}"/>
              </a:ext>
              <a:ext uri="{C183D7F6-B498-43B3-948B-1728B52AA6E4}">
                <adec:decorative xmlns:adec="http://schemas.microsoft.com/office/drawing/2017/decorative" xmlns=""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xmlns="" id="{E90718B6-F0C0-E7EE-D41F-B5CE6A11D721}"/>
              </a:ext>
              <a:ext uri="{C183D7F6-B498-43B3-948B-1728B52AA6E4}">
                <adec:decorative xmlns:adec="http://schemas.microsoft.com/office/drawing/2017/decorative" xmlns=""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8430A716-DF40-A710-4FC7-CCCA4BD957F8}"/>
              </a:ext>
              <a:ext uri="{C183D7F6-B498-43B3-948B-1728B52AA6E4}">
                <adec:decorative xmlns:adec="http://schemas.microsoft.com/office/drawing/2017/decorative" xmlns=""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xmlns="" id="{EACA9FF1-6A56-9028-20F7-293A5DAC2547}"/>
              </a:ext>
              <a:ext uri="{C183D7F6-B498-43B3-948B-1728B52AA6E4}">
                <adec:decorative xmlns:adec="http://schemas.microsoft.com/office/drawing/2017/decorative" xmlns=""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3EEABB6C-81E2-E370-567A-989FC477477D}"/>
              </a:ext>
              <a:ext uri="{C183D7F6-B498-43B3-948B-1728B52AA6E4}">
                <adec:decorative xmlns:adec="http://schemas.microsoft.com/office/drawing/2017/decorative" xmlns=""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xmlns="" id="{4BC3B985-E244-9B94-5C9B-8ED7DCD699F7}"/>
                </a:ext>
                <a:ext uri="{C183D7F6-B498-43B3-948B-1728B52AA6E4}">
                  <adec:decorative xmlns:adec="http://schemas.microsoft.com/office/drawing/2017/decorative" xmlns=""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DCD020E-88CF-303D-F947-8EE980AC8093}"/>
              </a:ext>
              <a:ext uri="{C183D7F6-B498-43B3-948B-1728B52AA6E4}">
                <adec:decorative xmlns:adec="http://schemas.microsoft.com/office/drawing/2017/decorative" xmlns=""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FA23ACD-D6D7-BA38-DC7E-CE581CEEC62F}"/>
              </a:ext>
              <a:ext uri="{C183D7F6-B498-43B3-948B-1728B52AA6E4}">
                <adec:decorative xmlns:adec="http://schemas.microsoft.com/office/drawing/2017/decorative" xmlns=""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2012842E-B8F6-A7A6-1FF4-3B44F619D180}"/>
              </a:ext>
              <a:ext uri="{C183D7F6-B498-43B3-948B-1728B52AA6E4}">
                <adec:decorative xmlns:adec="http://schemas.microsoft.com/office/drawing/2017/decorative" xmlns=""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 uri="{C183D7F6-B498-43B3-948B-1728B52AA6E4}">
                <adec:decorative xmlns:adec="http://schemas.microsoft.com/office/drawing/2017/decorative" xmlns=""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070813B7-403A-9A3E-5E5C-44C1680DE4C3}"/>
              </a:ext>
              <a:ext uri="{C183D7F6-B498-43B3-948B-1728B52AA6E4}">
                <adec:decorative xmlns:adec="http://schemas.microsoft.com/office/drawing/2017/decorative" xmlns=""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 uri="{C183D7F6-B498-43B3-948B-1728B52AA6E4}">
                <adec:decorative xmlns:adec="http://schemas.microsoft.com/office/drawing/2017/decorative" xmlns=""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 uri="{C183D7F6-B498-43B3-948B-1728B52AA6E4}">
                <adec:decorative xmlns:adec="http://schemas.microsoft.com/office/drawing/2017/decorative" xmlns=""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xmlns="" id="{B5ED90D1-D640-D115-6711-35DE812FC014}"/>
              </a:ext>
              <a:ext uri="{C183D7F6-B498-43B3-948B-1728B52AA6E4}">
                <adec:decorative xmlns:adec="http://schemas.microsoft.com/office/drawing/2017/decorative" xmlns=""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 uri="{C183D7F6-B498-43B3-948B-1728B52AA6E4}">
                <adec:decorative xmlns:adec="http://schemas.microsoft.com/office/drawing/2017/decorative" xmlns=""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C82EFE5-7A60-2728-921A-D2048AD6BF65}"/>
              </a:ext>
              <a:ext uri="{C183D7F6-B498-43B3-948B-1728B52AA6E4}">
                <adec:decorative xmlns:adec="http://schemas.microsoft.com/office/drawing/2017/decorative" xmlns=""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xmlns="" id="{D6B97A1A-D605-738D-8C08-D97B3BBB5274}"/>
                </a:ext>
                <a:ext uri="{C183D7F6-B498-43B3-948B-1728B52AA6E4}">
                  <adec:decorative xmlns:adec="http://schemas.microsoft.com/office/drawing/2017/decorative" xmlns=""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1CC49F1D-4E95-A334-0DE1-5115637E40AF}"/>
                </a:ext>
                <a:ext uri="{C183D7F6-B498-43B3-948B-1728B52AA6E4}">
                  <adec:decorative xmlns:adec="http://schemas.microsoft.com/office/drawing/2017/decorative" xmlns=""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 uri="{C183D7F6-B498-43B3-948B-1728B52AA6E4}">
                  <adec:decorative xmlns:adec="http://schemas.microsoft.com/office/drawing/2017/decorative" xmlns=""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 uri="{C183D7F6-B498-43B3-948B-1728B52AA6E4}">
                  <adec:decorative xmlns:adec="http://schemas.microsoft.com/office/drawing/2017/decorative" xmlns=""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 uri="{C183D7F6-B498-43B3-948B-1728B52AA6E4}">
                  <adec:decorative xmlns:adec="http://schemas.microsoft.com/office/drawing/2017/decorative" xmlns=""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43CD1569-0FEF-7BD8-DDC5-D396CE462BB6}"/>
              </a:ext>
              <a:ext uri="{C183D7F6-B498-43B3-948B-1728B52AA6E4}">
                <adec:decorative xmlns:adec="http://schemas.microsoft.com/office/drawing/2017/decorative" xmlns=""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A4C0A7B5-B10E-CDE4-EF4B-932E54D4CA66}"/>
              </a:ext>
              <a:ext uri="{C183D7F6-B498-43B3-948B-1728B52AA6E4}">
                <adec:decorative xmlns:adec="http://schemas.microsoft.com/office/drawing/2017/decorative" xmlns=""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E138590B-52FF-3291-0CB9-7055B62D6C6F}"/>
              </a:ext>
              <a:ext uri="{C183D7F6-B498-43B3-948B-1728B52AA6E4}">
                <adec:decorative xmlns:adec="http://schemas.microsoft.com/office/drawing/2017/decorative" xmlns=""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 uri="{C183D7F6-B498-43B3-948B-1728B52AA6E4}">
                <adec:decorative xmlns:adec="http://schemas.microsoft.com/office/drawing/2017/decorative" xmlns=""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 uri="{C183D7F6-B498-43B3-948B-1728B52AA6E4}">
                <adec:decorative xmlns:adec="http://schemas.microsoft.com/office/drawing/2017/decorative" xmlns=""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xmlns="" id="{9A083F98-8E0D-14F8-CA40-D0B5AB8037E2}"/>
              </a:ext>
              <a:ext uri="{C183D7F6-B498-43B3-948B-1728B52AA6E4}">
                <adec:decorative xmlns:adec="http://schemas.microsoft.com/office/drawing/2017/decorative" xmlns="" val="1"/>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xmlns="" id="{83712F38-4391-A499-56E2-8F095A506D08}"/>
              </a:ext>
              <a:ext uri="{C183D7F6-B498-43B3-948B-1728B52AA6E4}">
                <adec:decorative xmlns:adec="http://schemas.microsoft.com/office/drawing/2017/decorative" xmlns=""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 uri="{C183D7F6-B498-43B3-948B-1728B52AA6E4}">
                <adec:decorative xmlns:adec="http://schemas.microsoft.com/office/drawing/2017/decorative" xmlns=""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20E8B627-27B3-7EDE-7C21-8804F983CCB7}"/>
              </a:ext>
              <a:ext uri="{C183D7F6-B498-43B3-948B-1728B52AA6E4}">
                <adec:decorative xmlns:adec="http://schemas.microsoft.com/office/drawing/2017/decorative" xmlns=""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xmlns="" id="{B1BA04E2-C77D-D0F1-EC03-2F832DFA5498}"/>
                </a:ext>
                <a:ext uri="{C183D7F6-B498-43B3-948B-1728B52AA6E4}">
                  <adec:decorative xmlns:adec="http://schemas.microsoft.com/office/drawing/2017/decorative" xmlns=""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F0A8F0DB-3D3D-DC0F-84AC-4386B58AD6E5}"/>
                </a:ext>
                <a:ext uri="{C183D7F6-B498-43B3-948B-1728B52AA6E4}">
                  <adec:decorative xmlns:adec="http://schemas.microsoft.com/office/drawing/2017/decorative" xmlns=""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1524000" y="124287"/>
            <a:ext cx="9144000" cy="3385676"/>
          </a:xfrm>
        </p:spPr>
        <p:txBody>
          <a:bodyPr/>
          <a:lstStyle/>
          <a:p>
            <a:r>
              <a:rPr lang="en-US" dirty="0"/>
              <a:t>SMART PARKING</a:t>
            </a: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a:xfrm>
            <a:off x="1524000" y="3543045"/>
            <a:ext cx="9144000" cy="836797"/>
          </a:xfrm>
        </p:spPr>
        <p:txBody>
          <a:bodyPr/>
          <a:lstStyle/>
          <a:p>
            <a:endParaRPr lang="en-US" dirty="0" smtClean="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a:p>
            <a:endParaRPr lang="en-US" dirty="0" smtClean="0">
              <a:solidFill>
                <a:schemeClr val="accent1">
                  <a:lumMod val="50000"/>
                </a:schemeClr>
              </a:solidFill>
            </a:endParaRPr>
          </a:p>
          <a:p>
            <a:r>
              <a:rPr lang="en-US" dirty="0" smtClean="0">
                <a:solidFill>
                  <a:schemeClr val="accent1">
                    <a:lumMod val="50000"/>
                  </a:schemeClr>
                </a:solidFill>
              </a:rPr>
              <a:t> </a:t>
            </a:r>
            <a:r>
              <a:rPr lang="en-US" dirty="0" smtClean="0">
                <a:solidFill>
                  <a:schemeClr val="accent1">
                    <a:lumMod val="50000"/>
                  </a:schemeClr>
                </a:solidFill>
              </a:rPr>
              <a:t>                                                    </a:t>
            </a:r>
            <a:r>
              <a:rPr lang="en-US" dirty="0" smtClean="0">
                <a:solidFill>
                  <a:schemeClr val="accent1">
                    <a:lumMod val="50000"/>
                  </a:schemeClr>
                </a:solidFill>
              </a:rPr>
              <a:t>TEAM MEMBERS</a:t>
            </a:r>
          </a:p>
          <a:p>
            <a:r>
              <a:rPr lang="en-US" dirty="0" smtClean="0">
                <a:solidFill>
                  <a:schemeClr val="accent1">
                    <a:lumMod val="50000"/>
                  </a:schemeClr>
                </a:solidFill>
              </a:rPr>
              <a:t>                                                                       </a:t>
            </a:r>
            <a:r>
              <a:rPr lang="en-US" b="1" dirty="0" smtClean="0">
                <a:solidFill>
                  <a:srgbClr val="000000"/>
                </a:solidFill>
              </a:rPr>
              <a:t>BARANIPRIYA R</a:t>
            </a:r>
          </a:p>
          <a:p>
            <a:r>
              <a:rPr lang="en-US" b="1" dirty="0" smtClean="0">
                <a:solidFill>
                  <a:srgbClr val="000000"/>
                </a:solidFill>
              </a:rPr>
              <a:t>                                                                          LALITH KUMAR  B                                                            </a:t>
            </a:r>
            <a:endParaRPr lang="en-US" b="1" dirty="0" smtClean="0">
              <a:solidFill>
                <a:srgbClr val="000000"/>
              </a:solidFill>
            </a:endParaRPr>
          </a:p>
          <a:p>
            <a:r>
              <a:rPr lang="en-US" b="1" dirty="0" smtClean="0">
                <a:solidFill>
                  <a:srgbClr val="000000"/>
                </a:solidFill>
              </a:rPr>
              <a:t>                                                                       MANIKANDAN S</a:t>
            </a:r>
          </a:p>
          <a:p>
            <a:r>
              <a:rPr lang="en-US" b="1" dirty="0" smtClean="0">
                <a:solidFill>
                  <a:srgbClr val="000000"/>
                </a:solidFill>
              </a:rPr>
              <a:t>                                                                   SAKTHIVEL S</a:t>
            </a:r>
          </a:p>
          <a:p>
            <a:r>
              <a:rPr lang="en-US" b="1" dirty="0" smtClean="0">
                <a:solidFill>
                  <a:srgbClr val="000000"/>
                </a:solidFill>
              </a:rPr>
              <a:t>                                                           SURYA J</a:t>
            </a:r>
          </a:p>
          <a:p>
            <a:endParaRPr lang="en-US" b="1" dirty="0" smtClean="0">
              <a:solidFill>
                <a:srgbClr val="000000"/>
              </a:solidFill>
            </a:endParaRPr>
          </a:p>
          <a:p>
            <a:endParaRPr lang="en-US" dirty="0">
              <a:solidFill>
                <a:schemeClr val="accent1">
                  <a:lumMod val="50000"/>
                </a:schemeClr>
              </a:solidFill>
            </a:endParaRPr>
          </a:p>
        </p:txBody>
      </p:sp>
    </p:spTree>
    <p:extLst>
      <p:ext uri="{BB962C8B-B14F-4D97-AF65-F5344CB8AC3E}">
        <p14:creationId xmlns:p14="http://schemas.microsoft.com/office/powerpoint/2010/main" xmlns=""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80E24E9-9960-475A-BB99-6CE1BE49FF49}"/>
              </a:ext>
            </a:extLst>
          </p:cNvPr>
          <p:cNvSpPr>
            <a:spLocks noGrp="1"/>
          </p:cNvSpPr>
          <p:nvPr>
            <p:ph type="ctrTitle"/>
          </p:nvPr>
        </p:nvSpPr>
        <p:spPr>
          <a:xfrm>
            <a:off x="119270" y="0"/>
            <a:ext cx="5724939" cy="1187678"/>
          </a:xfrm>
        </p:spPr>
        <p:txBody>
          <a:bodyPr/>
          <a:lstStyle/>
          <a:p>
            <a:r>
              <a:rPr lang="en-US" sz="3200" b="1" dirty="0"/>
              <a:t>Integration Approach</a:t>
            </a:r>
          </a:p>
        </p:txBody>
      </p:sp>
      <p:sp>
        <p:nvSpPr>
          <p:cNvPr id="6" name="Subtitle 5">
            <a:extLst>
              <a:ext uri="{FF2B5EF4-FFF2-40B4-BE49-F238E27FC236}">
                <a16:creationId xmlns:a16="http://schemas.microsoft.com/office/drawing/2014/main" xmlns="" id="{2B3FBBCA-1F07-49B3-85D6-7C809E9DDCC0}"/>
              </a:ext>
            </a:extLst>
          </p:cNvPr>
          <p:cNvSpPr>
            <a:spLocks noGrp="1"/>
          </p:cNvSpPr>
          <p:nvPr>
            <p:ph type="subTitle" idx="1"/>
          </p:nvPr>
        </p:nvSpPr>
        <p:spPr/>
        <p:txBody>
          <a:bodyPr/>
          <a:lstStyle/>
          <a:p>
            <a:pPr marL="342900" indent="-342900" algn="just">
              <a:buFont typeface="Wingdings" panose="05000000000000000000" pitchFamily="2" charset="2"/>
              <a:buChar char="v"/>
            </a:pPr>
            <a:r>
              <a:rPr lang="en-US" sz="1800" b="1" dirty="0">
                <a:solidFill>
                  <a:schemeClr val="tx1">
                    <a:lumMod val="50000"/>
                  </a:schemeClr>
                </a:solidFill>
              </a:rPr>
              <a:t>"The data collection process begins with connecting various sensors, such as ultrasonic or infrared, to the Raspberry Pi. </a:t>
            </a:r>
          </a:p>
          <a:p>
            <a:pPr marL="342900" indent="-342900" algn="just">
              <a:buFont typeface="Wingdings" panose="05000000000000000000" pitchFamily="2" charset="2"/>
              <a:buChar char="v"/>
            </a:pPr>
            <a:r>
              <a:rPr lang="en-US" sz="1800" b="1" dirty="0">
                <a:solidFill>
                  <a:schemeClr val="tx1">
                    <a:lumMod val="50000"/>
                  </a:schemeClr>
                </a:solidFill>
              </a:rPr>
              <a:t>These sensors are strategically placed to detect occupancy and other relevant information in parking spaces. </a:t>
            </a:r>
          </a:p>
          <a:p>
            <a:pPr marL="342900" indent="-342900" algn="just">
              <a:buFont typeface="Wingdings" panose="05000000000000000000" pitchFamily="2" charset="2"/>
              <a:buChar char="v"/>
            </a:pPr>
            <a:r>
              <a:rPr lang="en-US" sz="1800" b="1" dirty="0">
                <a:solidFill>
                  <a:schemeClr val="tx1">
                    <a:lumMod val="50000"/>
                  </a:schemeClr>
                </a:solidFill>
              </a:rPr>
              <a:t>The Raspberry Pi, functioning as a microcontroller, interprets the sensor data through GPIO pins. Python scripts or dedicated libraries are then utilized to interact with these pins, enabling the Raspberry Pi to read data from the sensors accurately. </a:t>
            </a:r>
          </a:p>
          <a:p>
            <a:pPr marL="342900" indent="-342900" algn="just">
              <a:buFont typeface="Wingdings" panose="05000000000000000000" pitchFamily="2" charset="2"/>
              <a:buChar char="v"/>
            </a:pPr>
            <a:r>
              <a:rPr lang="en-US" sz="1800" b="1" dirty="0">
                <a:solidFill>
                  <a:schemeClr val="tx1">
                    <a:lumMod val="50000"/>
                  </a:schemeClr>
                </a:solidFill>
              </a:rPr>
              <a:t>The data, representing parking space availability, is processed locally on the Raspberry Pi. </a:t>
            </a:r>
          </a:p>
          <a:p>
            <a:pPr marL="342900" indent="-342900" algn="just">
              <a:buFont typeface="Wingdings" panose="05000000000000000000" pitchFamily="2" charset="2"/>
              <a:buChar char="v"/>
            </a:pPr>
            <a:r>
              <a:rPr lang="en-US" sz="1800" b="1" dirty="0">
                <a:solidFill>
                  <a:schemeClr val="tx1">
                    <a:lumMod val="50000"/>
                  </a:schemeClr>
                </a:solidFill>
              </a:rPr>
              <a:t>Once processed, the Raspberry Pi communicates this information to a centralized server or cloud platform over the internet through protocols like HTTP or MQTT. </a:t>
            </a:r>
          </a:p>
          <a:p>
            <a:pPr marL="342900" indent="-342900" algn="just">
              <a:buFont typeface="Wingdings" panose="05000000000000000000" pitchFamily="2" charset="2"/>
              <a:buChar char="v"/>
            </a:pPr>
            <a:r>
              <a:rPr lang="en-US" sz="1800" b="1" dirty="0">
                <a:solidFill>
                  <a:schemeClr val="tx1">
                    <a:lumMod val="50000"/>
                  </a:schemeClr>
                </a:solidFill>
              </a:rPr>
              <a:t>This data is then made accessible to the mobile app via APIs integrated into the app's backend. The mobile app, with features to request and display real-time parking data, can fetch this data from the server. </a:t>
            </a:r>
          </a:p>
          <a:p>
            <a:pPr marL="342900" indent="-342900" algn="just">
              <a:buFont typeface="Wingdings" panose="05000000000000000000" pitchFamily="2" charset="2"/>
              <a:buChar char="v"/>
            </a:pPr>
            <a:r>
              <a:rPr lang="en-US" sz="1800" b="1" dirty="0">
                <a:solidFill>
                  <a:schemeClr val="tx1">
                    <a:lumMod val="50000"/>
                  </a:schemeClr>
                </a:solidFill>
              </a:rPr>
              <a:t>Through this streamlined process, the mobile app provides users with up-to-date parking availability, offering a seamless and efficient parking experience."</a:t>
            </a:r>
          </a:p>
        </p:txBody>
      </p:sp>
    </p:spTree>
    <p:extLst>
      <p:ext uri="{BB962C8B-B14F-4D97-AF65-F5344CB8AC3E}">
        <p14:creationId xmlns:p14="http://schemas.microsoft.com/office/powerpoint/2010/main" xmlns=""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7AEFD6C-4E58-4526-8C2A-AE298F090097}"/>
              </a:ext>
            </a:extLst>
          </p:cNvPr>
          <p:cNvSpPr>
            <a:spLocks noGrp="1"/>
          </p:cNvSpPr>
          <p:nvPr>
            <p:ph type="ctrTitle"/>
          </p:nvPr>
        </p:nvSpPr>
        <p:spPr/>
        <p:txBody>
          <a:bodyPr/>
          <a:lstStyle/>
          <a:p>
            <a:endParaRPr lang="en-US"/>
          </a:p>
        </p:txBody>
      </p:sp>
      <p:sp>
        <p:nvSpPr>
          <p:cNvPr id="13" name="Subtitle 12">
            <a:extLst>
              <a:ext uri="{FF2B5EF4-FFF2-40B4-BE49-F238E27FC236}">
                <a16:creationId xmlns:a16="http://schemas.microsoft.com/office/drawing/2014/main" xmlns="" id="{6EF99E53-82A9-431D-B2C6-E3B77E29132E}"/>
              </a:ext>
            </a:extLst>
          </p:cNvPr>
          <p:cNvSpPr>
            <a:spLocks noGrp="1"/>
          </p:cNvSpPr>
          <p:nvPr>
            <p:ph type="subTitle" idx="1"/>
          </p:nvPr>
        </p:nvSpPr>
        <p:spPr/>
        <p:txBody>
          <a:bodyPr/>
          <a:lstStyle/>
          <a:p>
            <a:endParaRPr lang="en-US"/>
          </a:p>
        </p:txBody>
      </p:sp>
      <p:pic>
        <p:nvPicPr>
          <p:cNvPr id="15" name="Picture 14">
            <a:extLst>
              <a:ext uri="{FF2B5EF4-FFF2-40B4-BE49-F238E27FC236}">
                <a16:creationId xmlns:a16="http://schemas.microsoft.com/office/drawing/2014/main" xmlns="" id="{E287945A-B794-49FE-867B-01981F48309E}"/>
              </a:ext>
            </a:extLst>
          </p:cNvPr>
          <p:cNvPicPr>
            <a:picLocks noChangeAspect="1"/>
          </p:cNvPicPr>
          <p:nvPr/>
        </p:nvPicPr>
        <p:blipFill>
          <a:blip r:embed="rId3"/>
          <a:stretch>
            <a:fillRect/>
          </a:stretch>
        </p:blipFill>
        <p:spPr>
          <a:xfrm>
            <a:off x="1034005" y="969017"/>
            <a:ext cx="9938459" cy="5552661"/>
          </a:xfrm>
          <a:prstGeom prst="rect">
            <a:avLst/>
          </a:prstGeom>
        </p:spPr>
      </p:pic>
    </p:spTree>
    <p:extLst>
      <p:ext uri="{BB962C8B-B14F-4D97-AF65-F5344CB8AC3E}">
        <p14:creationId xmlns:p14="http://schemas.microsoft.com/office/powerpoint/2010/main" xmlns=""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xmlns="" id="{0F0766D7-1BAB-42BE-84A5-481256FFA125}"/>
              </a:ext>
            </a:extLst>
          </p:cNvPr>
          <p:cNvSpPr>
            <a:spLocks noGrp="1"/>
          </p:cNvSpPr>
          <p:nvPr>
            <p:ph type="ctrTitle"/>
          </p:nvPr>
        </p:nvSpPr>
        <p:spPr>
          <a:xfrm>
            <a:off x="702365" y="203800"/>
            <a:ext cx="2782957" cy="1028652"/>
          </a:xfrm>
        </p:spPr>
        <p:txBody>
          <a:bodyPr/>
          <a:lstStyle/>
          <a:p>
            <a:r>
              <a:rPr lang="en-US" sz="3200" dirty="0"/>
              <a:t>Reference</a:t>
            </a:r>
          </a:p>
        </p:txBody>
      </p:sp>
      <p:sp>
        <p:nvSpPr>
          <p:cNvPr id="15" name="Subtitle 14">
            <a:extLst>
              <a:ext uri="{FF2B5EF4-FFF2-40B4-BE49-F238E27FC236}">
                <a16:creationId xmlns:a16="http://schemas.microsoft.com/office/drawing/2014/main" xmlns="" id="{D88BCA22-06BB-46A4-A4C9-9AC280B1FE90}"/>
              </a:ext>
            </a:extLst>
          </p:cNvPr>
          <p:cNvSpPr>
            <a:spLocks noGrp="1"/>
          </p:cNvSpPr>
          <p:nvPr>
            <p:ph type="subTitle" idx="1"/>
          </p:nvPr>
        </p:nvSpPr>
        <p:spPr/>
        <p:txBody>
          <a:bodyPr/>
          <a:lstStyle/>
          <a:p>
            <a:pPr marL="342900" indent="-342900" algn="l">
              <a:buFont typeface="Wingdings" panose="05000000000000000000" pitchFamily="2" charset="2"/>
              <a:buChar char="v"/>
            </a:pPr>
            <a:r>
              <a:rPr lang="en-US" dirty="0">
                <a:solidFill>
                  <a:schemeClr val="tx1">
                    <a:lumMod val="50000"/>
                  </a:schemeClr>
                </a:solidFill>
              </a:rPr>
              <a:t>Title: </a:t>
            </a:r>
            <a:r>
              <a:rPr lang="en-US" b="1" dirty="0">
                <a:solidFill>
                  <a:schemeClr val="tx1">
                    <a:lumMod val="50000"/>
                  </a:schemeClr>
                </a:solidFill>
              </a:rPr>
              <a:t>"Smart Parking Systems for Future Smart Cities: </a:t>
            </a:r>
            <a:r>
              <a:rPr lang="en-US" dirty="0">
                <a:solidFill>
                  <a:schemeClr val="tx1">
                    <a:lumMod val="50000"/>
                  </a:schemeClr>
                </a:solidFill>
              </a:rPr>
              <a:t>An IoT-Based </a:t>
            </a:r>
            <a:r>
              <a:rPr lang="en-US" dirty="0" err="1">
                <a:solidFill>
                  <a:schemeClr val="tx1">
                    <a:lumMod val="50000"/>
                  </a:schemeClr>
                </a:solidFill>
              </a:rPr>
              <a:t>Approach"Authors</a:t>
            </a:r>
            <a:r>
              <a:rPr lang="en-US" dirty="0">
                <a:solidFill>
                  <a:schemeClr val="tx1">
                    <a:lumMod val="50000"/>
                  </a:schemeClr>
                </a:solidFill>
              </a:rPr>
              <a:t>: </a:t>
            </a:r>
            <a:r>
              <a:rPr lang="en-US" b="1" dirty="0">
                <a:solidFill>
                  <a:schemeClr val="tx1">
                    <a:lumMod val="50000"/>
                  </a:schemeClr>
                </a:solidFill>
              </a:rPr>
              <a:t>Mohammad S. M. Ali, Ahmed B. </a:t>
            </a:r>
            <a:r>
              <a:rPr lang="en-US" b="1" dirty="0" err="1">
                <a:solidFill>
                  <a:schemeClr val="tx1">
                    <a:lumMod val="50000"/>
                  </a:schemeClr>
                </a:solidFill>
              </a:rPr>
              <a:t>Altamimi</a:t>
            </a:r>
            <a:r>
              <a:rPr lang="en-US" b="1" dirty="0">
                <a:solidFill>
                  <a:schemeClr val="tx1">
                    <a:lumMod val="50000"/>
                  </a:schemeClr>
                </a:solidFill>
              </a:rPr>
              <a:t>, </a:t>
            </a:r>
            <a:r>
              <a:rPr lang="en-US" b="1" dirty="0" err="1">
                <a:solidFill>
                  <a:schemeClr val="tx1">
                    <a:lumMod val="50000"/>
                  </a:schemeClr>
                </a:solidFill>
              </a:rPr>
              <a:t>Fadi</a:t>
            </a:r>
            <a:r>
              <a:rPr lang="en-US" b="1" dirty="0">
                <a:solidFill>
                  <a:schemeClr val="tx1">
                    <a:lumMod val="50000"/>
                  </a:schemeClr>
                </a:solidFill>
              </a:rPr>
              <a:t> Al-</a:t>
            </a:r>
            <a:r>
              <a:rPr lang="en-US" b="1" dirty="0" err="1">
                <a:solidFill>
                  <a:schemeClr val="tx1">
                    <a:lumMod val="50000"/>
                  </a:schemeClr>
                </a:solidFill>
              </a:rPr>
              <a:t>Turjman</a:t>
            </a:r>
            <a:r>
              <a:rPr lang="en-US" b="1" dirty="0">
                <a:solidFill>
                  <a:schemeClr val="tx1">
                    <a:lumMod val="50000"/>
                  </a:schemeClr>
                </a:solidFill>
              </a:rPr>
              <a:t> </a:t>
            </a:r>
            <a:endParaRPr lang="en-US" b="1" dirty="0" smtClean="0">
              <a:solidFill>
                <a:schemeClr val="tx1">
                  <a:lumMod val="50000"/>
                </a:schemeClr>
              </a:solidFill>
            </a:endParaRPr>
          </a:p>
          <a:p>
            <a:pPr marL="342900" indent="-342900" algn="l"/>
            <a:r>
              <a:rPr lang="en-US" b="1" dirty="0" smtClean="0">
                <a:solidFill>
                  <a:schemeClr val="tx1">
                    <a:lumMod val="50000"/>
                  </a:schemeClr>
                </a:solidFill>
              </a:rPr>
              <a:t>                </a:t>
            </a:r>
            <a:r>
              <a:rPr lang="en-US" dirty="0" smtClean="0">
                <a:solidFill>
                  <a:schemeClr val="tx1">
                    <a:lumMod val="50000"/>
                  </a:schemeClr>
                </a:solidFill>
              </a:rPr>
              <a:t>Published </a:t>
            </a:r>
            <a:r>
              <a:rPr lang="en-US" dirty="0">
                <a:solidFill>
                  <a:schemeClr val="tx1">
                    <a:lumMod val="50000"/>
                  </a:schemeClr>
                </a:solidFill>
              </a:rPr>
              <a:t>in: IEEE Access, 2019Link: IEEE Xplore - Smart Parking Systems for Future Smart Cities</a:t>
            </a:r>
          </a:p>
          <a:p>
            <a:pPr marL="342900" indent="-342900" algn="l">
              <a:buFont typeface="Wingdings" panose="05000000000000000000" pitchFamily="2" charset="2"/>
              <a:buChar char="v"/>
            </a:pPr>
            <a:r>
              <a:rPr lang="en-US" dirty="0">
                <a:solidFill>
                  <a:schemeClr val="tx1">
                    <a:lumMod val="50000"/>
                  </a:schemeClr>
                </a:solidFill>
              </a:rPr>
              <a:t>Title: "</a:t>
            </a:r>
            <a:r>
              <a:rPr lang="en-US" b="1" dirty="0">
                <a:solidFill>
                  <a:schemeClr val="tx1">
                    <a:lumMod val="50000"/>
                  </a:schemeClr>
                </a:solidFill>
              </a:rPr>
              <a:t>An IoT-based Smart Parking System for Smart </a:t>
            </a:r>
            <a:r>
              <a:rPr lang="en-US" b="1" dirty="0" err="1">
                <a:solidFill>
                  <a:schemeClr val="tx1">
                    <a:lumMod val="50000"/>
                  </a:schemeClr>
                </a:solidFill>
              </a:rPr>
              <a:t>Cities</a:t>
            </a:r>
            <a:r>
              <a:rPr lang="en-US" dirty="0" err="1">
                <a:solidFill>
                  <a:schemeClr val="tx1">
                    <a:lumMod val="50000"/>
                  </a:schemeClr>
                </a:solidFill>
              </a:rPr>
              <a:t>"Authors</a:t>
            </a:r>
            <a:r>
              <a:rPr lang="en-US" dirty="0">
                <a:solidFill>
                  <a:schemeClr val="tx1">
                    <a:lumMod val="50000"/>
                  </a:schemeClr>
                </a:solidFill>
              </a:rPr>
              <a:t>: Varsha Jadhav, Sudhir Warier, Suresh </a:t>
            </a:r>
            <a:r>
              <a:rPr lang="en-US" dirty="0" err="1" smtClean="0">
                <a:solidFill>
                  <a:schemeClr val="tx1">
                    <a:lumMod val="50000"/>
                  </a:schemeClr>
                </a:solidFill>
              </a:rPr>
              <a:t>Sankaranarayanan</a:t>
            </a:r>
            <a:endParaRPr lang="en-US" dirty="0" smtClean="0">
              <a:solidFill>
                <a:schemeClr val="tx1">
                  <a:lumMod val="50000"/>
                </a:schemeClr>
              </a:solidFill>
            </a:endParaRPr>
          </a:p>
          <a:p>
            <a:pPr marL="342900" indent="-342900" algn="l"/>
            <a:r>
              <a:rPr lang="en-US" dirty="0" smtClean="0">
                <a:solidFill>
                  <a:schemeClr val="tx1">
                    <a:lumMod val="50000"/>
                  </a:schemeClr>
                </a:solidFill>
              </a:rPr>
              <a:t> </a:t>
            </a:r>
            <a:r>
              <a:rPr lang="en-US" dirty="0" smtClean="0">
                <a:solidFill>
                  <a:schemeClr val="tx1">
                    <a:lumMod val="50000"/>
                  </a:schemeClr>
                </a:solidFill>
              </a:rPr>
              <a:t>        </a:t>
            </a:r>
            <a:r>
              <a:rPr lang="en-US" dirty="0" smtClean="0">
                <a:solidFill>
                  <a:schemeClr val="tx1">
                    <a:lumMod val="50000"/>
                  </a:schemeClr>
                </a:solidFill>
              </a:rPr>
              <a:t>Published </a:t>
            </a:r>
            <a:r>
              <a:rPr lang="en-US" dirty="0">
                <a:solidFill>
                  <a:schemeClr val="tx1">
                    <a:lumMod val="50000"/>
                  </a:schemeClr>
                </a:solidFill>
              </a:rPr>
              <a:t>in: IEEE International Conference on Computing, Power and Communication Technologies (GUCON), 2016 Link: IEEE Xplore - IoT-based Smart Parking System for Smart Cities</a:t>
            </a:r>
          </a:p>
          <a:p>
            <a:pPr marL="342900" indent="-342900" algn="l">
              <a:buFont typeface="Wingdings" panose="05000000000000000000" pitchFamily="2" charset="2"/>
              <a:buChar char="v"/>
            </a:pPr>
            <a:r>
              <a:rPr lang="en-US" dirty="0">
                <a:solidFill>
                  <a:schemeClr val="tx1">
                    <a:lumMod val="50000"/>
                  </a:schemeClr>
                </a:solidFill>
              </a:rPr>
              <a:t>Title: "</a:t>
            </a:r>
            <a:r>
              <a:rPr lang="en-US" b="1" dirty="0">
                <a:solidFill>
                  <a:schemeClr val="tx1">
                    <a:lumMod val="50000"/>
                  </a:schemeClr>
                </a:solidFill>
              </a:rPr>
              <a:t>Smart Parking System using IoT:</a:t>
            </a:r>
            <a:r>
              <a:rPr lang="en-US" dirty="0">
                <a:solidFill>
                  <a:schemeClr val="tx1">
                    <a:lumMod val="50000"/>
                  </a:schemeClr>
                </a:solidFill>
              </a:rPr>
              <a:t> A </a:t>
            </a:r>
            <a:r>
              <a:rPr lang="en-US" dirty="0" err="1">
                <a:solidFill>
                  <a:schemeClr val="tx1">
                    <a:lumMod val="50000"/>
                  </a:schemeClr>
                </a:solidFill>
              </a:rPr>
              <a:t>Survey"Authors</a:t>
            </a:r>
            <a:r>
              <a:rPr lang="en-US" dirty="0">
                <a:solidFill>
                  <a:schemeClr val="tx1">
                    <a:lumMod val="50000"/>
                  </a:schemeClr>
                </a:solidFill>
              </a:rPr>
              <a:t>: </a:t>
            </a:r>
            <a:r>
              <a:rPr lang="en-US" b="1" dirty="0">
                <a:solidFill>
                  <a:schemeClr val="tx1">
                    <a:lumMod val="50000"/>
                  </a:schemeClr>
                </a:solidFill>
              </a:rPr>
              <a:t>Shrinivas R. </a:t>
            </a:r>
            <a:r>
              <a:rPr lang="en-US" b="1" dirty="0" err="1">
                <a:solidFill>
                  <a:schemeClr val="tx1">
                    <a:lumMod val="50000"/>
                  </a:schemeClr>
                </a:solidFill>
              </a:rPr>
              <a:t>Zanwar</a:t>
            </a:r>
            <a:r>
              <a:rPr lang="en-US" b="1" dirty="0">
                <a:solidFill>
                  <a:schemeClr val="tx1">
                    <a:lumMod val="50000"/>
                  </a:schemeClr>
                </a:solidFill>
              </a:rPr>
              <a:t>, Nitin A. </a:t>
            </a:r>
            <a:r>
              <a:rPr lang="en-US" b="1" dirty="0" err="1" smtClean="0">
                <a:solidFill>
                  <a:schemeClr val="tx1">
                    <a:lumMod val="50000"/>
                  </a:schemeClr>
                </a:solidFill>
              </a:rPr>
              <a:t>Kadam</a:t>
            </a:r>
            <a:r>
              <a:rPr lang="en-US" b="1" dirty="0" smtClean="0">
                <a:solidFill>
                  <a:schemeClr val="tx1">
                    <a:lumMod val="50000"/>
                  </a:schemeClr>
                </a:solidFill>
              </a:rPr>
              <a:t> </a:t>
            </a:r>
          </a:p>
          <a:p>
            <a:pPr marL="342900" indent="-342900" algn="l"/>
            <a:r>
              <a:rPr lang="en-US" b="1" dirty="0" smtClean="0">
                <a:solidFill>
                  <a:schemeClr val="tx1">
                    <a:lumMod val="50000"/>
                  </a:schemeClr>
                </a:solidFill>
              </a:rPr>
              <a:t> </a:t>
            </a:r>
            <a:r>
              <a:rPr lang="en-US" b="1" dirty="0" smtClean="0">
                <a:solidFill>
                  <a:schemeClr val="tx1">
                    <a:lumMod val="50000"/>
                  </a:schemeClr>
                </a:solidFill>
              </a:rPr>
              <a:t>          </a:t>
            </a:r>
            <a:r>
              <a:rPr lang="en-US" dirty="0" smtClean="0">
                <a:solidFill>
                  <a:schemeClr val="tx1">
                    <a:lumMod val="50000"/>
                  </a:schemeClr>
                </a:solidFill>
              </a:rPr>
              <a:t>Published </a:t>
            </a:r>
            <a:r>
              <a:rPr lang="en-US" dirty="0">
                <a:solidFill>
                  <a:schemeClr val="tx1">
                    <a:lumMod val="50000"/>
                  </a:schemeClr>
                </a:solidFill>
              </a:rPr>
              <a:t>in: Procedia Computer Science, 2017 Link: ScienceDirect - Smart Parking System using IoT</a:t>
            </a:r>
          </a:p>
        </p:txBody>
      </p:sp>
    </p:spTree>
    <p:extLst>
      <p:ext uri="{BB962C8B-B14F-4D97-AF65-F5344CB8AC3E}">
        <p14:creationId xmlns:p14="http://schemas.microsoft.com/office/powerpoint/2010/main" xmlns=""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a:xfrm>
            <a:off x="1524000" y="417443"/>
            <a:ext cx="9144000" cy="3140589"/>
          </a:xfrm>
        </p:spPr>
        <p:txBody>
          <a:bodyPr/>
          <a:lstStyle/>
          <a:p>
            <a:r>
              <a:rPr lang="en-US" dirty="0"/>
              <a:t>T</a:t>
            </a:r>
            <a:r>
              <a:rPr lang="en-US" dirty="0" smtClean="0"/>
              <a:t>hank </a:t>
            </a:r>
            <a:r>
              <a:rPr lang="en-US" dirty="0"/>
              <a:t>you </a:t>
            </a:r>
          </a:p>
        </p:txBody>
      </p:sp>
      <p:sp>
        <p:nvSpPr>
          <p:cNvPr id="3" name="Subtitle 2">
            <a:extLst>
              <a:ext uri="{FF2B5EF4-FFF2-40B4-BE49-F238E27FC236}">
                <a16:creationId xmlns:a16="http://schemas.microsoft.com/office/drawing/2014/main" xmlns="" id="{FF07BEBE-18E8-4025-FF6F-EC0130CB4F22}"/>
              </a:ext>
            </a:extLst>
          </p:cNvPr>
          <p:cNvSpPr>
            <a:spLocks noGrp="1"/>
          </p:cNvSpPr>
          <p:nvPr>
            <p:ph type="subTitle" idx="1"/>
          </p:nvPr>
        </p:nvSpPr>
        <p:spPr>
          <a:xfrm>
            <a:off x="1524000" y="3602037"/>
            <a:ext cx="9144000" cy="2297317"/>
          </a:xfrm>
        </p:spPr>
        <p:txBody>
          <a:bodyPr>
            <a:normAutofit/>
          </a:bodyPr>
          <a:lstStyle/>
          <a:p>
            <a:endParaRPr lang="en-US" dirty="0"/>
          </a:p>
        </p:txBody>
      </p:sp>
    </p:spTree>
    <p:extLst>
      <p:ext uri="{BB962C8B-B14F-4D97-AF65-F5344CB8AC3E}">
        <p14:creationId xmlns:p14="http://schemas.microsoft.com/office/powerpoint/2010/main" xmlns=""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ctrTitle"/>
          </p:nvPr>
        </p:nvSpPr>
        <p:spPr/>
        <p:txBody>
          <a:bodyPr/>
          <a:lstStyle/>
          <a:p>
            <a:r>
              <a:rPr lang="en-US" dirty="0"/>
              <a:t>Agenda</a:t>
            </a:r>
          </a:p>
        </p:txBody>
      </p:sp>
      <p:sp>
        <p:nvSpPr>
          <p:cNvPr id="3" name="Subtitle 2">
            <a:extLst>
              <a:ext uri="{FF2B5EF4-FFF2-40B4-BE49-F238E27FC236}">
                <a16:creationId xmlns:a16="http://schemas.microsoft.com/office/drawing/2014/main" xmlns="" id="{97DB1C68-8998-46E2-9D0E-899449BD1FDB}"/>
              </a:ext>
            </a:extLst>
          </p:cNvPr>
          <p:cNvSpPr>
            <a:spLocks noGrp="1"/>
          </p:cNvSpPr>
          <p:nvPr>
            <p:ph type="subTitle" idx="1"/>
          </p:nvPr>
        </p:nvSpPr>
        <p:spPr/>
        <p:txBody>
          <a:bodyPr/>
          <a:lstStyle/>
          <a:p>
            <a:endParaRPr lang="en-US" dirty="0"/>
          </a:p>
        </p:txBody>
      </p:sp>
      <p:graphicFrame>
        <p:nvGraphicFramePr>
          <p:cNvPr id="2" name="Table 4">
            <a:extLst>
              <a:ext uri="{FF2B5EF4-FFF2-40B4-BE49-F238E27FC236}">
                <a16:creationId xmlns:a16="http://schemas.microsoft.com/office/drawing/2014/main" xmlns="" id="{14883AB6-E6D8-70A9-3CCB-61E120FC6000}"/>
              </a:ext>
            </a:extLst>
          </p:cNvPr>
          <p:cNvGraphicFramePr>
            <a:graphicFrameLocks noGrp="1"/>
          </p:cNvGraphicFramePr>
          <p:nvPr>
            <p:ph idx="4294967295"/>
            <p:extLst>
              <p:ext uri="{D42A27DB-BD31-4B8C-83A1-F6EECF244321}">
                <p14:modId xmlns:p14="http://schemas.microsoft.com/office/powerpoint/2010/main" xmlns="" val="130882214"/>
              </p:ext>
            </p:extLst>
          </p:nvPr>
        </p:nvGraphicFramePr>
        <p:xfrm>
          <a:off x="8059738" y="1169988"/>
          <a:ext cx="4132263" cy="2885645"/>
        </p:xfrm>
        <a:graphic>
          <a:graphicData uri="http://schemas.openxmlformats.org/drawingml/2006/table">
            <a:tbl>
              <a:tblPr firstRow="1" bandRow="1"/>
              <a:tblGrid>
                <a:gridCol w="4132263">
                  <a:extLst>
                    <a:ext uri="{9D8B030D-6E8A-4147-A177-3AD203B41FA5}">
                      <a16:colId xmlns:a16="http://schemas.microsoft.com/office/drawing/2014/main" xmlns=""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DEFINITION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DESIGN THINKING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bl>
          </a:graphicData>
        </a:graphic>
      </p:graphicFrame>
    </p:spTree>
    <p:extLst>
      <p:ext uri="{BB962C8B-B14F-4D97-AF65-F5344CB8AC3E}">
        <p14:creationId xmlns:p14="http://schemas.microsoft.com/office/powerpoint/2010/main" xmlns=""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786C7F7-3949-4E1B-A88A-8A257CF6F831}"/>
              </a:ext>
            </a:extLst>
          </p:cNvPr>
          <p:cNvSpPr>
            <a:spLocks noGrp="1"/>
          </p:cNvSpPr>
          <p:nvPr>
            <p:ph type="ctrTitle"/>
          </p:nvPr>
        </p:nvSpPr>
        <p:spPr>
          <a:xfrm>
            <a:off x="0" y="393699"/>
            <a:ext cx="5433391" cy="980660"/>
          </a:xfrm>
        </p:spPr>
        <p:txBody>
          <a:bodyPr/>
          <a:lstStyle/>
          <a:p>
            <a:r>
              <a:rPr lang="en-US" sz="3200" b="1" dirty="0"/>
              <a:t>Project Definition</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subTitle" idx="1"/>
          </p:nvPr>
        </p:nvSpPr>
        <p:spPr>
          <a:xfrm>
            <a:off x="1524000" y="3010601"/>
            <a:ext cx="9144000" cy="836797"/>
          </a:xfrm>
        </p:spPr>
        <p:txBody>
          <a:bodyPr/>
          <a:lstStyle/>
          <a:p>
            <a:r>
              <a:rPr lang="en-US" b="1" dirty="0">
                <a:solidFill>
                  <a:schemeClr val="tx1">
                    <a:lumMod val="50000"/>
                  </a:schemeClr>
                </a:solidFill>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p>
        </p:txBody>
      </p:sp>
      <p:sp>
        <p:nvSpPr>
          <p:cNvPr id="2" name="Date Placeholder 1">
            <a:extLst>
              <a:ext uri="{FF2B5EF4-FFF2-40B4-BE49-F238E27FC236}">
                <a16:creationId xmlns:a16="http://schemas.microsoft.com/office/drawing/2014/main" xmlns="" id="{DA884D8B-635B-7402-1437-04A104C24B54}"/>
              </a:ext>
            </a:extLst>
          </p:cNvPr>
          <p:cNvSpPr>
            <a:spLocks noGrp="1"/>
          </p:cNvSpPr>
          <p:nvPr>
            <p:ph type="dt" sz="half" idx="4294967295"/>
          </p:nvPr>
        </p:nvSpPr>
        <p:spPr>
          <a:xfrm>
            <a:off x="0" y="6464300"/>
            <a:ext cx="987425" cy="311150"/>
          </a:xfrm>
        </p:spPr>
        <p:txBody>
          <a:bodyPr/>
          <a:lstStyle/>
          <a:p>
            <a:endParaRPr lang="en-US" dirty="0"/>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4294967295"/>
          </p:nvPr>
        </p:nvSpPr>
        <p:spPr>
          <a:xfrm>
            <a:off x="8753475" y="6464300"/>
            <a:ext cx="3438525" cy="311150"/>
          </a:xfrm>
        </p:spPr>
        <p:txBody>
          <a:bodyPr/>
          <a:lstStyle/>
          <a:p>
            <a:endParaRPr lang="en-US" dirty="0"/>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4294967295"/>
          </p:nvPr>
        </p:nvSpPr>
        <p:spPr>
          <a:xfrm>
            <a:off x="11204575" y="6464300"/>
            <a:ext cx="987425" cy="311150"/>
          </a:xfrm>
        </p:spPr>
        <p:txBody>
          <a:bodyPr/>
          <a:lstStyle/>
          <a:p>
            <a:endParaRPr lang="en-US" dirty="0"/>
          </a:p>
        </p:txBody>
      </p:sp>
    </p:spTree>
    <p:extLst>
      <p:ext uri="{BB962C8B-B14F-4D97-AF65-F5344CB8AC3E}">
        <p14:creationId xmlns:p14="http://schemas.microsoft.com/office/powerpoint/2010/main" xmlns=""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1377AF6-2477-81EC-D1BC-43FD72DF18F6}"/>
              </a:ext>
            </a:extLst>
          </p:cNvPr>
          <p:cNvSpPr>
            <a:spLocks noGrp="1"/>
          </p:cNvSpPr>
          <p:nvPr>
            <p:ph type="ctrTitle"/>
          </p:nvPr>
        </p:nvSpPr>
        <p:spPr>
          <a:xfrm>
            <a:off x="609600" y="707383"/>
            <a:ext cx="3922644" cy="836797"/>
          </a:xfrm>
        </p:spPr>
        <p:txBody>
          <a:bodyPr/>
          <a:lstStyle/>
          <a:p>
            <a:r>
              <a:rPr lang="en-US" sz="3200" b="1" dirty="0"/>
              <a:t>Design Thinking</a:t>
            </a:r>
          </a:p>
        </p:txBody>
      </p:sp>
      <p:sp>
        <p:nvSpPr>
          <p:cNvPr id="2" name="Subtitle 1">
            <a:extLst>
              <a:ext uri="{FF2B5EF4-FFF2-40B4-BE49-F238E27FC236}">
                <a16:creationId xmlns:a16="http://schemas.microsoft.com/office/drawing/2014/main" xmlns="" id="{540A346B-7C53-4D8E-8137-99C9AA2E5B37}"/>
              </a:ext>
            </a:extLst>
          </p:cNvPr>
          <p:cNvSpPr>
            <a:spLocks noGrp="1"/>
          </p:cNvSpPr>
          <p:nvPr>
            <p:ph type="subTitle" idx="1"/>
          </p:nvPr>
        </p:nvSpPr>
        <p:spPr>
          <a:xfrm>
            <a:off x="1550504" y="2123183"/>
            <a:ext cx="9090991" cy="2611634"/>
          </a:xfrm>
        </p:spPr>
        <p:txBody>
          <a:bodyPr/>
          <a:lstStyle/>
          <a:p>
            <a:pPr marL="342900" indent="-342900" algn="just">
              <a:buFont typeface="Wingdings" panose="05000000000000000000" pitchFamily="2" charset="2"/>
              <a:buChar char="ü"/>
            </a:pPr>
            <a:r>
              <a:rPr lang="en-US" b="1" dirty="0">
                <a:solidFill>
                  <a:srgbClr val="000000"/>
                </a:solidFill>
              </a:rPr>
              <a:t>Project Objective</a:t>
            </a:r>
          </a:p>
          <a:p>
            <a:pPr marL="342900" indent="-342900" algn="just">
              <a:buFont typeface="Wingdings" panose="05000000000000000000" pitchFamily="2" charset="2"/>
              <a:buChar char="ü"/>
            </a:pPr>
            <a:r>
              <a:rPr lang="en-US" b="1" dirty="0">
                <a:solidFill>
                  <a:srgbClr val="000000"/>
                </a:solidFill>
              </a:rPr>
              <a:t>IOT Sensor Design</a:t>
            </a:r>
          </a:p>
          <a:p>
            <a:pPr marL="342900" indent="-342900" algn="just">
              <a:buFont typeface="Wingdings" panose="05000000000000000000" pitchFamily="2" charset="2"/>
              <a:buChar char="ü"/>
            </a:pPr>
            <a:r>
              <a:rPr lang="en-US" b="1" dirty="0">
                <a:solidFill>
                  <a:srgbClr val="000000"/>
                </a:solidFill>
              </a:rPr>
              <a:t>Real-Time Transit Information Platform</a:t>
            </a:r>
          </a:p>
          <a:p>
            <a:pPr marL="342900" indent="-342900" algn="just">
              <a:buFont typeface="Wingdings" panose="05000000000000000000" pitchFamily="2" charset="2"/>
              <a:buChar char="ü"/>
            </a:pPr>
            <a:r>
              <a:rPr lang="en-US" b="1" dirty="0">
                <a:solidFill>
                  <a:srgbClr val="000000"/>
                </a:solidFill>
              </a:rPr>
              <a:t>Integration Approach</a:t>
            </a:r>
          </a:p>
        </p:txBody>
      </p:sp>
    </p:spTree>
    <p:extLst>
      <p:ext uri="{BB962C8B-B14F-4D97-AF65-F5344CB8AC3E}">
        <p14:creationId xmlns:p14="http://schemas.microsoft.com/office/powerpoint/2010/main" xmlns=""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63D03AD2-F50E-42D8-87E9-220E86700173}"/>
              </a:ext>
            </a:extLst>
          </p:cNvPr>
          <p:cNvSpPr>
            <a:spLocks noGrp="1"/>
          </p:cNvSpPr>
          <p:nvPr>
            <p:ph type="ctrTitle"/>
          </p:nvPr>
        </p:nvSpPr>
        <p:spPr>
          <a:xfrm>
            <a:off x="265043" y="97783"/>
            <a:ext cx="4704522" cy="829870"/>
          </a:xfrm>
        </p:spPr>
        <p:txBody>
          <a:bodyPr/>
          <a:lstStyle/>
          <a:p>
            <a:r>
              <a:rPr lang="en-US" sz="3200" b="1" dirty="0"/>
              <a:t>Project Objective</a:t>
            </a:r>
          </a:p>
        </p:txBody>
      </p:sp>
      <p:sp>
        <p:nvSpPr>
          <p:cNvPr id="15" name="TextBox 14">
            <a:extLst>
              <a:ext uri="{FF2B5EF4-FFF2-40B4-BE49-F238E27FC236}">
                <a16:creationId xmlns:a16="http://schemas.microsoft.com/office/drawing/2014/main" xmlns="" id="{9D234C38-7144-41C8-BD11-310B2DE796F7}"/>
              </a:ext>
            </a:extLst>
          </p:cNvPr>
          <p:cNvSpPr txBox="1"/>
          <p:nvPr/>
        </p:nvSpPr>
        <p:spPr>
          <a:xfrm>
            <a:off x="2345635" y="1107421"/>
            <a:ext cx="9289773" cy="4154984"/>
          </a:xfrm>
          <a:prstGeom prst="rect">
            <a:avLst/>
          </a:prstGeom>
          <a:noFill/>
        </p:spPr>
        <p:txBody>
          <a:bodyPr wrap="square">
            <a:spAutoFit/>
          </a:bodyPr>
          <a:lstStyle/>
          <a:p>
            <a:pPr marL="342900" indent="-342900">
              <a:buFont typeface="Wingdings" panose="05000000000000000000" pitchFamily="2" charset="2"/>
              <a:buChar char="ü"/>
            </a:pPr>
            <a:r>
              <a:rPr lang="en-US" sz="2400" b="1" dirty="0"/>
              <a:t>Implement a system to continuously monitor the availability of parking spaces in real time.</a:t>
            </a:r>
          </a:p>
          <a:p>
            <a:pPr marL="342900" indent="-342900">
              <a:buFont typeface="Wingdings" panose="05000000000000000000" pitchFamily="2" charset="2"/>
              <a:buChar char="ü"/>
            </a:pPr>
            <a:r>
              <a:rPr lang="en-US" sz="2400" b="1" dirty="0"/>
              <a:t>Develop a mobile application for users to access parking information, reserve spaces, and receive guidance.</a:t>
            </a:r>
          </a:p>
          <a:p>
            <a:pPr marL="342900" indent="-342900">
              <a:buFont typeface="Wingdings" panose="05000000000000000000" pitchFamily="2" charset="2"/>
              <a:buChar char="ü"/>
            </a:pPr>
            <a:r>
              <a:rPr lang="en-US" sz="2400" b="1" dirty="0"/>
              <a:t>Provide efficient guidance to users to find and navigate to available parking spaces.</a:t>
            </a:r>
          </a:p>
          <a:p>
            <a:pPr marL="342900" indent="-342900">
              <a:buFont typeface="Wingdings" panose="05000000000000000000" pitchFamily="2" charset="2"/>
              <a:buChar char="ü"/>
            </a:pPr>
            <a:r>
              <a:rPr lang="en-US" sz="2400" b="1" dirty="0"/>
              <a:t>Use data analytics to continually optimize parking operations.</a:t>
            </a:r>
          </a:p>
          <a:p>
            <a:pPr marL="342900" indent="-342900">
              <a:buFont typeface="Wingdings" panose="05000000000000000000" pitchFamily="2" charset="2"/>
              <a:buChar char="ü"/>
            </a:pPr>
            <a:r>
              <a:rPr lang="en-US" sz="2400" b="1" dirty="0"/>
              <a:t> Encourage user engagement and gather feedback for ongoing improvements.</a:t>
            </a:r>
          </a:p>
          <a:p>
            <a:pPr marL="342900" indent="-342900">
              <a:buFont typeface="Wingdings" panose="05000000000000000000" pitchFamily="2" charset="2"/>
              <a:buChar char="ü"/>
            </a:pPr>
            <a:r>
              <a:rPr lang="en-US" sz="2400" b="1" dirty="0"/>
              <a:t>Ensure that the parking system is accessible and inclusive for all users.</a:t>
            </a:r>
          </a:p>
          <a:p>
            <a:pPr marL="342900" indent="-342900">
              <a:buFont typeface="Wingdings" panose="05000000000000000000" pitchFamily="2" charset="2"/>
              <a:buChar char="ü"/>
            </a:pPr>
            <a:r>
              <a:rPr lang="en-US" sz="2400" b="1" dirty="0"/>
              <a:t>Reduce the environmental impact of parking operations.</a:t>
            </a:r>
          </a:p>
        </p:txBody>
      </p:sp>
    </p:spTree>
    <p:extLst>
      <p:ext uri="{BB962C8B-B14F-4D97-AF65-F5344CB8AC3E}">
        <p14:creationId xmlns:p14="http://schemas.microsoft.com/office/powerpoint/2010/main" xmlns=""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F5768EFB-B317-47EA-C969-D365EB136882}"/>
              </a:ext>
            </a:extLst>
          </p:cNvPr>
          <p:cNvSpPr>
            <a:spLocks noGrp="1"/>
          </p:cNvSpPr>
          <p:nvPr>
            <p:ph type="ctrTitle"/>
          </p:nvPr>
        </p:nvSpPr>
        <p:spPr>
          <a:xfrm>
            <a:off x="357809" y="649356"/>
            <a:ext cx="4572000" cy="629780"/>
          </a:xfrm>
        </p:spPr>
        <p:txBody>
          <a:bodyPr/>
          <a:lstStyle/>
          <a:p>
            <a:r>
              <a:rPr lang="en-US" sz="3200" b="1" dirty="0"/>
              <a:t>IOT Sensor Design</a:t>
            </a:r>
          </a:p>
        </p:txBody>
      </p:sp>
      <p:sp>
        <p:nvSpPr>
          <p:cNvPr id="16" name="Text Placeholder 15">
            <a:extLst>
              <a:ext uri="{FF2B5EF4-FFF2-40B4-BE49-F238E27FC236}">
                <a16:creationId xmlns:a16="http://schemas.microsoft.com/office/drawing/2014/main" xmlns="" id="{BB801EE7-C3C0-5B30-EB9B-2C995032EE99}"/>
              </a:ext>
            </a:extLst>
          </p:cNvPr>
          <p:cNvSpPr>
            <a:spLocks noGrp="1"/>
          </p:cNvSpPr>
          <p:nvPr>
            <p:ph type="subTitle" idx="1"/>
          </p:nvPr>
        </p:nvSpPr>
        <p:spPr>
          <a:xfrm>
            <a:off x="1524000" y="3224993"/>
            <a:ext cx="9144000" cy="836797"/>
          </a:xfrm>
        </p:spPr>
        <p:txBody>
          <a:bodyPr/>
          <a:lstStyle/>
          <a:p>
            <a:pPr marL="342900" indent="-342900" algn="just">
              <a:buFont typeface="Wingdings" panose="05000000000000000000" pitchFamily="2" charset="2"/>
              <a:buChar char="v"/>
            </a:pPr>
            <a:r>
              <a:rPr lang="en-US" sz="2000" b="1" dirty="0">
                <a:solidFill>
                  <a:schemeClr val="tx1">
                    <a:lumMod val="50000"/>
                  </a:schemeClr>
                </a:solidFill>
              </a:rPr>
              <a:t>Ultrasonic Sensors: </a:t>
            </a:r>
          </a:p>
          <a:p>
            <a:pPr algn="just"/>
            <a:r>
              <a:rPr lang="en-US" sz="2000" b="1" dirty="0">
                <a:solidFill>
                  <a:schemeClr val="tx1">
                    <a:lumMod val="50000"/>
                  </a:schemeClr>
                </a:solidFill>
              </a:rPr>
              <a:t>Deployment</a:t>
            </a:r>
            <a:r>
              <a:rPr lang="en-US" sz="2000" dirty="0">
                <a:solidFill>
                  <a:schemeClr val="tx1">
                    <a:lumMod val="50000"/>
                  </a:schemeClr>
                </a:solidFill>
              </a:rPr>
              <a:t>: Ultrasonic sensors are often mounted above parking spaces or on light fixtures. They emit ultrasonic waves to detect the presence of a vehicle in a parking </a:t>
            </a:r>
            <a:r>
              <a:rPr lang="en-US" sz="2000" dirty="0" err="1">
                <a:solidFill>
                  <a:schemeClr val="tx1">
                    <a:lumMod val="50000"/>
                  </a:schemeClr>
                </a:solidFill>
              </a:rPr>
              <a:t>space.Function</a:t>
            </a:r>
            <a:r>
              <a:rPr lang="en-US" sz="2000" dirty="0">
                <a:solidFill>
                  <a:schemeClr val="tx1">
                    <a:lumMod val="50000"/>
                  </a:schemeClr>
                </a:solidFill>
              </a:rPr>
              <a:t>: Ultrasonic sensors measure the distance to the ground and can determine if a parking space is occupied or vacant.</a:t>
            </a:r>
          </a:p>
          <a:p>
            <a:pPr marL="342900" indent="-342900" algn="just">
              <a:buFont typeface="Wingdings" panose="05000000000000000000" pitchFamily="2" charset="2"/>
              <a:buChar char="v"/>
            </a:pPr>
            <a:r>
              <a:rPr lang="en-US" sz="2000" b="1" dirty="0">
                <a:solidFill>
                  <a:schemeClr val="tx1">
                    <a:lumMod val="50000"/>
                  </a:schemeClr>
                </a:solidFill>
              </a:rPr>
              <a:t>Magnetic Sensors:</a:t>
            </a:r>
          </a:p>
          <a:p>
            <a:pPr algn="just"/>
            <a:r>
              <a:rPr lang="en-US" sz="2000" b="1" dirty="0">
                <a:solidFill>
                  <a:schemeClr val="tx1">
                    <a:lumMod val="50000"/>
                  </a:schemeClr>
                </a:solidFill>
              </a:rPr>
              <a:t>Deployment</a:t>
            </a:r>
            <a:r>
              <a:rPr lang="en-US" sz="2000" dirty="0">
                <a:solidFill>
                  <a:schemeClr val="tx1">
                    <a:lumMod val="50000"/>
                  </a:schemeClr>
                </a:solidFill>
              </a:rPr>
              <a:t>: Magnetic sensors are buried under the surface of each parking space.</a:t>
            </a:r>
          </a:p>
          <a:p>
            <a:pPr marL="342900" indent="-342900" algn="just">
              <a:buFont typeface="Wingdings" panose="05000000000000000000" pitchFamily="2" charset="2"/>
              <a:buChar char="v"/>
            </a:pPr>
            <a:r>
              <a:rPr lang="en-US" sz="2000" b="1" dirty="0">
                <a:solidFill>
                  <a:schemeClr val="tx1">
                    <a:lumMod val="50000"/>
                  </a:schemeClr>
                </a:solidFill>
              </a:rPr>
              <a:t>Infrared Sensors:</a:t>
            </a:r>
          </a:p>
          <a:p>
            <a:pPr algn="just"/>
            <a:r>
              <a:rPr lang="en-US" sz="2000" b="1" dirty="0">
                <a:solidFill>
                  <a:schemeClr val="tx1">
                    <a:lumMod val="50000"/>
                  </a:schemeClr>
                </a:solidFill>
              </a:rPr>
              <a:t>Deployment: </a:t>
            </a:r>
            <a:r>
              <a:rPr lang="en-US" sz="2000" dirty="0">
                <a:solidFill>
                  <a:schemeClr val="tx1">
                    <a:lumMod val="50000"/>
                  </a:schemeClr>
                </a:solidFill>
              </a:rPr>
              <a:t>Infrared sensors can be mounted on walls or ceilings overlooking parking spaces.</a:t>
            </a:r>
          </a:p>
          <a:p>
            <a:pPr marL="342900" indent="-342900" algn="just">
              <a:buFont typeface="Wingdings" panose="05000000000000000000" pitchFamily="2" charset="2"/>
              <a:buChar char="v"/>
            </a:pPr>
            <a:r>
              <a:rPr lang="en-US" sz="2000" b="1" dirty="0">
                <a:solidFill>
                  <a:schemeClr val="tx1">
                    <a:lumMod val="50000"/>
                  </a:schemeClr>
                </a:solidFill>
              </a:rPr>
              <a:t>Camera-Based Sensors:</a:t>
            </a:r>
          </a:p>
          <a:p>
            <a:pPr algn="just"/>
            <a:r>
              <a:rPr lang="en-US" sz="2000" b="1" dirty="0">
                <a:solidFill>
                  <a:schemeClr val="tx1">
                    <a:lumMod val="50000"/>
                  </a:schemeClr>
                </a:solidFill>
              </a:rPr>
              <a:t>Deployment</a:t>
            </a:r>
            <a:r>
              <a:rPr lang="en-US" sz="2000" dirty="0">
                <a:solidFill>
                  <a:schemeClr val="tx1">
                    <a:lumMod val="50000"/>
                  </a:schemeClr>
                </a:solidFill>
              </a:rPr>
              <a:t>: Cameras are typically installed at entry/exit points and throughout the parking facility.</a:t>
            </a:r>
          </a:p>
        </p:txBody>
      </p:sp>
      <p:sp>
        <p:nvSpPr>
          <p:cNvPr id="2" name="Date Placeholder 1">
            <a:extLst>
              <a:ext uri="{FF2B5EF4-FFF2-40B4-BE49-F238E27FC236}">
                <a16:creationId xmlns:a16="http://schemas.microsoft.com/office/drawing/2014/main" xmlns="" id="{E9350B43-2FC6-DBFA-2920-C8265C1C6A48}"/>
              </a:ext>
            </a:extLst>
          </p:cNvPr>
          <p:cNvSpPr>
            <a:spLocks noGrp="1"/>
          </p:cNvSpPr>
          <p:nvPr>
            <p:ph type="dt" sz="half" idx="4294967295"/>
          </p:nvPr>
        </p:nvSpPr>
        <p:spPr>
          <a:xfrm>
            <a:off x="0" y="6464300"/>
            <a:ext cx="987425" cy="311150"/>
          </a:xfrm>
        </p:spPr>
        <p:txBody>
          <a:bodyPr/>
          <a:lstStyle/>
          <a:p>
            <a:r>
              <a:rPr lang="en-US" dirty="0"/>
              <a:t>20XX</a:t>
            </a:r>
          </a:p>
        </p:txBody>
      </p:sp>
      <p:sp>
        <p:nvSpPr>
          <p:cNvPr id="3" name="Footer Placeholder 2">
            <a:extLst>
              <a:ext uri="{FF2B5EF4-FFF2-40B4-BE49-F238E27FC236}">
                <a16:creationId xmlns:a16="http://schemas.microsoft.com/office/drawing/2014/main" xmlns="" id="{B1EFDBE1-8C88-4D39-6BA3-537373DFA091}"/>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D91CF39-6540-5B9E-8E6C-4310213A7FEF}"/>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xmlns=""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74E46C-CF80-4764-AA96-B914DA22F5A3}"/>
              </a:ext>
            </a:extLst>
          </p:cNvPr>
          <p:cNvSpPr>
            <a:spLocks noGrp="1"/>
          </p:cNvSpPr>
          <p:nvPr>
            <p:ph type="ctrTitle"/>
          </p:nvPr>
        </p:nvSpPr>
        <p:spPr>
          <a:xfrm>
            <a:off x="795130" y="608947"/>
            <a:ext cx="3975652" cy="451228"/>
          </a:xfrm>
        </p:spPr>
        <p:txBody>
          <a:bodyPr/>
          <a:lstStyle/>
          <a:p>
            <a:r>
              <a:rPr lang="en-US" sz="3200" b="1" dirty="0"/>
              <a:t>IOT Sensor Design</a:t>
            </a:r>
            <a:endParaRPr lang="en-US" sz="3200" dirty="0"/>
          </a:p>
        </p:txBody>
      </p:sp>
      <p:sp>
        <p:nvSpPr>
          <p:cNvPr id="8" name="Subtitle 7">
            <a:extLst>
              <a:ext uri="{FF2B5EF4-FFF2-40B4-BE49-F238E27FC236}">
                <a16:creationId xmlns:a16="http://schemas.microsoft.com/office/drawing/2014/main" xmlns="" id="{AFB5D18B-C0AC-4F69-B87D-E2D3FAC2689A}"/>
              </a:ext>
            </a:extLst>
          </p:cNvPr>
          <p:cNvSpPr>
            <a:spLocks noGrp="1"/>
          </p:cNvSpPr>
          <p:nvPr>
            <p:ph type="subTitle" idx="1"/>
          </p:nvPr>
        </p:nvSpPr>
        <p:spPr/>
        <p:txBody>
          <a:bodyPr/>
          <a:lstStyle/>
          <a:p>
            <a:pPr marL="342900" indent="-342900" algn="just">
              <a:buFont typeface="Wingdings" panose="05000000000000000000" pitchFamily="2" charset="2"/>
              <a:buChar char="v"/>
            </a:pPr>
            <a:r>
              <a:rPr lang="en-US" sz="2000" b="1" dirty="0">
                <a:solidFill>
                  <a:schemeClr val="tx1">
                    <a:lumMod val="50000"/>
                  </a:schemeClr>
                </a:solidFill>
              </a:rPr>
              <a:t>Lidar Sensors:</a:t>
            </a:r>
          </a:p>
          <a:p>
            <a:pPr algn="just"/>
            <a:r>
              <a:rPr lang="en-US" sz="2000" b="1" dirty="0">
                <a:solidFill>
                  <a:schemeClr val="tx1">
                    <a:lumMod val="50000"/>
                  </a:schemeClr>
                </a:solidFill>
              </a:rPr>
              <a:t>Deployment: </a:t>
            </a:r>
            <a:r>
              <a:rPr lang="en-US" sz="2000" dirty="0">
                <a:solidFill>
                  <a:schemeClr val="tx1">
                    <a:lumMod val="50000"/>
                  </a:schemeClr>
                </a:solidFill>
              </a:rPr>
              <a:t>Lidar sensors are often mounted on poles or infrastructure near parking spaces.</a:t>
            </a:r>
          </a:p>
          <a:p>
            <a:pPr marL="342900" indent="-342900" algn="just">
              <a:buFont typeface="Wingdings" panose="05000000000000000000" pitchFamily="2" charset="2"/>
              <a:buChar char="v"/>
            </a:pPr>
            <a:r>
              <a:rPr lang="en-US" sz="2000" b="1" dirty="0">
                <a:solidFill>
                  <a:schemeClr val="tx1">
                    <a:lumMod val="50000"/>
                  </a:schemeClr>
                </a:solidFill>
              </a:rPr>
              <a:t>Wireless Sensors:</a:t>
            </a:r>
          </a:p>
          <a:p>
            <a:pPr algn="just"/>
            <a:r>
              <a:rPr lang="en-US" sz="2000" b="1" dirty="0">
                <a:solidFill>
                  <a:schemeClr val="tx1">
                    <a:lumMod val="50000"/>
                  </a:schemeClr>
                </a:solidFill>
              </a:rPr>
              <a:t>Deployment: </a:t>
            </a:r>
            <a:r>
              <a:rPr lang="en-US" sz="2000" dirty="0">
                <a:solidFill>
                  <a:schemeClr val="tx1">
                    <a:lumMod val="50000"/>
                  </a:schemeClr>
                </a:solidFill>
              </a:rPr>
              <a:t>These sensors can be installed on the surface of each parking space.</a:t>
            </a:r>
          </a:p>
          <a:p>
            <a:pPr marL="342900" indent="-342900" algn="just">
              <a:buFont typeface="Wingdings" panose="05000000000000000000" pitchFamily="2" charset="2"/>
              <a:buChar char="v"/>
            </a:pPr>
            <a:r>
              <a:rPr lang="en-US" sz="2000" b="1" dirty="0">
                <a:solidFill>
                  <a:schemeClr val="tx1">
                    <a:lumMod val="50000"/>
                  </a:schemeClr>
                </a:solidFill>
              </a:rPr>
              <a:t>Ground-Loop Sensors:</a:t>
            </a:r>
          </a:p>
          <a:p>
            <a:pPr algn="just"/>
            <a:r>
              <a:rPr lang="en-US" sz="2000" b="1" dirty="0">
                <a:solidFill>
                  <a:schemeClr val="tx1">
                    <a:lumMod val="50000"/>
                  </a:schemeClr>
                </a:solidFill>
              </a:rPr>
              <a:t>Deployment: </a:t>
            </a:r>
            <a:r>
              <a:rPr lang="en-US" sz="2000" dirty="0">
                <a:solidFill>
                  <a:schemeClr val="tx1">
                    <a:lumMod val="50000"/>
                  </a:schemeClr>
                </a:solidFill>
              </a:rPr>
              <a:t>Inductive loop sensors are installed under the pavement near the entry and exit points of parking spaces.</a:t>
            </a:r>
          </a:p>
          <a:p>
            <a:pPr marL="342900" indent="-342900" algn="just">
              <a:buFont typeface="Wingdings" panose="05000000000000000000" pitchFamily="2" charset="2"/>
              <a:buChar char="v"/>
            </a:pPr>
            <a:r>
              <a:rPr lang="en-US" sz="2000" b="1" dirty="0">
                <a:solidFill>
                  <a:schemeClr val="tx1">
                    <a:lumMod val="50000"/>
                  </a:schemeClr>
                </a:solidFill>
              </a:rPr>
              <a:t>Acoustic Sensors:</a:t>
            </a:r>
          </a:p>
          <a:p>
            <a:pPr algn="just"/>
            <a:r>
              <a:rPr lang="en-US" sz="2000" b="1" dirty="0">
                <a:solidFill>
                  <a:schemeClr val="tx1">
                    <a:lumMod val="50000"/>
                  </a:schemeClr>
                </a:solidFill>
              </a:rPr>
              <a:t>Deployment: </a:t>
            </a:r>
            <a:r>
              <a:rPr lang="en-US" sz="2000" dirty="0">
                <a:solidFill>
                  <a:schemeClr val="tx1">
                    <a:lumMod val="50000"/>
                  </a:schemeClr>
                </a:solidFill>
              </a:rPr>
              <a:t>Acoustic sensors can be mounted on walls or poles in the parking area.</a:t>
            </a:r>
          </a:p>
          <a:p>
            <a:pPr marL="342900" indent="-342900" algn="just">
              <a:buFont typeface="Wingdings" panose="05000000000000000000" pitchFamily="2" charset="2"/>
              <a:buChar char="v"/>
            </a:pPr>
            <a:r>
              <a:rPr lang="en-US" sz="2000" b="1" dirty="0">
                <a:solidFill>
                  <a:schemeClr val="tx1">
                    <a:lumMod val="50000"/>
                  </a:schemeClr>
                </a:solidFill>
              </a:rPr>
              <a:t>Pressure Sensors:</a:t>
            </a:r>
          </a:p>
          <a:p>
            <a:pPr algn="just"/>
            <a:r>
              <a:rPr lang="en-US" sz="2000" b="1" dirty="0">
                <a:solidFill>
                  <a:schemeClr val="tx1">
                    <a:lumMod val="50000"/>
                  </a:schemeClr>
                </a:solidFill>
              </a:rPr>
              <a:t>Deployment: </a:t>
            </a:r>
            <a:r>
              <a:rPr lang="en-US" sz="2000" dirty="0">
                <a:solidFill>
                  <a:schemeClr val="tx1">
                    <a:lumMod val="50000"/>
                  </a:schemeClr>
                </a:solidFill>
              </a:rPr>
              <a:t>Pressure sensors are embedded in the pavement of each parking space.</a:t>
            </a:r>
          </a:p>
          <a:p>
            <a:endParaRPr lang="en-US" dirty="0">
              <a:solidFill>
                <a:schemeClr val="tx1">
                  <a:lumMod val="50000"/>
                </a:schemeClr>
              </a:solidFill>
            </a:endParaRPr>
          </a:p>
        </p:txBody>
      </p:sp>
    </p:spTree>
    <p:extLst>
      <p:ext uri="{BB962C8B-B14F-4D97-AF65-F5344CB8AC3E}">
        <p14:creationId xmlns:p14="http://schemas.microsoft.com/office/powerpoint/2010/main" xmlns=""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6DE4DB1-4777-4A23-89C3-7F431B42DA7D}"/>
              </a:ext>
            </a:extLst>
          </p:cNvPr>
          <p:cNvSpPr>
            <a:spLocks noGrp="1"/>
          </p:cNvSpPr>
          <p:nvPr>
            <p:ph type="ctrTitle"/>
          </p:nvPr>
        </p:nvSpPr>
        <p:spPr>
          <a:xfrm>
            <a:off x="344557" y="124287"/>
            <a:ext cx="9143999" cy="836797"/>
          </a:xfrm>
        </p:spPr>
        <p:txBody>
          <a:bodyPr/>
          <a:lstStyle/>
          <a:p>
            <a:r>
              <a:rPr lang="en-US" sz="3200" b="1" dirty="0"/>
              <a:t>Real-Time Transit Information Platform</a:t>
            </a:r>
          </a:p>
        </p:txBody>
      </p:sp>
      <p:sp>
        <p:nvSpPr>
          <p:cNvPr id="5" name="Subtitle 4">
            <a:extLst>
              <a:ext uri="{FF2B5EF4-FFF2-40B4-BE49-F238E27FC236}">
                <a16:creationId xmlns:a16="http://schemas.microsoft.com/office/drawing/2014/main" xmlns="" id="{EDC4EC9D-EBC3-4BB5-B793-170B11281871}"/>
              </a:ext>
            </a:extLst>
          </p:cNvPr>
          <p:cNvSpPr>
            <a:spLocks noGrp="1"/>
          </p:cNvSpPr>
          <p:nvPr>
            <p:ph type="subTitle" idx="1"/>
          </p:nvPr>
        </p:nvSpPr>
        <p:spPr/>
        <p:txBody>
          <a:bodyPr/>
          <a:lstStyle/>
          <a:p>
            <a:pPr marL="342900" indent="-342900" algn="just">
              <a:buFont typeface="Wingdings" panose="05000000000000000000" pitchFamily="2" charset="2"/>
              <a:buChar char="v"/>
            </a:pPr>
            <a:r>
              <a:rPr lang="en-US" b="1" dirty="0">
                <a:solidFill>
                  <a:schemeClr val="tx1">
                    <a:lumMod val="50000"/>
                  </a:schemeClr>
                </a:solidFill>
              </a:rPr>
              <a:t>In designing our mobile app for real-time parking availability, we focus on user-friendliness and efficiency. The home screen offers a map with color-coded markers for available, occupied, and nearly full parking spots. Users can also view this data in a convenient list format and search for parking based on location, price, and availability. </a:t>
            </a:r>
          </a:p>
          <a:p>
            <a:pPr marL="342900" indent="-342900" algn="just">
              <a:buFont typeface="Wingdings" panose="05000000000000000000" pitchFamily="2" charset="2"/>
              <a:buChar char="v"/>
            </a:pPr>
            <a:r>
              <a:rPr lang="en-US" b="1" dirty="0">
                <a:solidFill>
                  <a:schemeClr val="tx1">
                    <a:lumMod val="50000"/>
                  </a:schemeClr>
                </a:solidFill>
              </a:rPr>
              <a:t>Detailed information about each parking area, including available spots and pricing, is easily accessible. Integration with navigation apps ensures smooth transitions. </a:t>
            </a:r>
          </a:p>
          <a:p>
            <a:pPr marL="342900" indent="-342900" algn="just">
              <a:buFont typeface="Wingdings" panose="05000000000000000000" pitchFamily="2" charset="2"/>
              <a:buChar char="v"/>
            </a:pPr>
            <a:r>
              <a:rPr lang="en-US" b="1" dirty="0">
                <a:solidFill>
                  <a:schemeClr val="tx1">
                    <a:lumMod val="50000"/>
                  </a:schemeClr>
                </a:solidFill>
              </a:rPr>
              <a:t>Users can personalize their experience and receive real-time notifications about parking availability changes. Feedback options and an FAQ section enhance user engagement. </a:t>
            </a:r>
          </a:p>
          <a:p>
            <a:pPr marL="342900" indent="-342900" algn="just">
              <a:buFont typeface="Wingdings" panose="05000000000000000000" pitchFamily="2" charset="2"/>
              <a:buChar char="v"/>
            </a:pPr>
            <a:r>
              <a:rPr lang="en-US" b="1" dirty="0">
                <a:solidFill>
                  <a:schemeClr val="tx1">
                    <a:lumMod val="50000"/>
                  </a:schemeClr>
                </a:solidFill>
              </a:rPr>
              <a:t>Accessibility features and continuous real-time updates further streamline the parking experience."</a:t>
            </a:r>
          </a:p>
        </p:txBody>
      </p:sp>
    </p:spTree>
    <p:extLst>
      <p:ext uri="{BB962C8B-B14F-4D97-AF65-F5344CB8AC3E}">
        <p14:creationId xmlns:p14="http://schemas.microsoft.com/office/powerpoint/2010/main" xmlns=""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C7AA5EC1-D7A0-4863-A197-0927EBF6562B}"/>
              </a:ext>
            </a:extLst>
          </p:cNvPr>
          <p:cNvSpPr>
            <a:spLocks noGrp="1"/>
          </p:cNvSpPr>
          <p:nvPr>
            <p:ph type="ctrTitle"/>
          </p:nvPr>
        </p:nvSpPr>
        <p:spPr/>
        <p:txBody>
          <a:bodyPr/>
          <a:lstStyle/>
          <a:p>
            <a:r>
              <a:rPr lang="en-US" dirty="0" smtClean="0"/>
              <a:t>.</a:t>
            </a:r>
            <a:br>
              <a:rPr lang="en-US" dirty="0" smtClean="0"/>
            </a:br>
            <a:endParaRPr lang="en-US" dirty="0"/>
          </a:p>
        </p:txBody>
      </p:sp>
      <p:pic>
        <p:nvPicPr>
          <p:cNvPr id="9" name="Picture 8">
            <a:extLst>
              <a:ext uri="{FF2B5EF4-FFF2-40B4-BE49-F238E27FC236}">
                <a16:creationId xmlns:a16="http://schemas.microsoft.com/office/drawing/2014/main" xmlns="" id="{EBE954EA-B946-4A98-8FDC-655CABE2166D}"/>
              </a:ext>
            </a:extLst>
          </p:cNvPr>
          <p:cNvPicPr>
            <a:picLocks noChangeAspect="1"/>
          </p:cNvPicPr>
          <p:nvPr/>
        </p:nvPicPr>
        <p:blipFill>
          <a:blip r:embed="rId3"/>
          <a:stretch>
            <a:fillRect/>
          </a:stretch>
        </p:blipFill>
        <p:spPr>
          <a:xfrm>
            <a:off x="316603" y="287233"/>
            <a:ext cx="5779397" cy="3236462"/>
          </a:xfrm>
          <a:prstGeom prst="rect">
            <a:avLst/>
          </a:prstGeom>
        </p:spPr>
      </p:pic>
      <p:pic>
        <p:nvPicPr>
          <p:cNvPr id="12" name="Picture 11">
            <a:extLst>
              <a:ext uri="{FF2B5EF4-FFF2-40B4-BE49-F238E27FC236}">
                <a16:creationId xmlns:a16="http://schemas.microsoft.com/office/drawing/2014/main" xmlns="" id="{C9660D6E-D904-4956-8A44-F27E1F56823E}"/>
              </a:ext>
            </a:extLst>
          </p:cNvPr>
          <p:cNvPicPr>
            <a:picLocks noChangeAspect="1"/>
          </p:cNvPicPr>
          <p:nvPr/>
        </p:nvPicPr>
        <p:blipFill>
          <a:blip r:embed="rId4"/>
          <a:stretch>
            <a:fillRect/>
          </a:stretch>
        </p:blipFill>
        <p:spPr>
          <a:xfrm>
            <a:off x="6665843" y="3312252"/>
            <a:ext cx="5355329" cy="3421461"/>
          </a:xfrm>
          <a:prstGeom prst="rect">
            <a:avLst/>
          </a:prstGeom>
        </p:spPr>
      </p:pic>
    </p:spTree>
    <p:extLst>
      <p:ext uri="{BB962C8B-B14F-4D97-AF65-F5344CB8AC3E}">
        <p14:creationId xmlns:p14="http://schemas.microsoft.com/office/powerpoint/2010/main" xmlns="" val="123413350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2.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{38BED170-4E98-4A8E-9E75-06718E67E3AD}tf11964407_win32</Template>
  <TotalTime>71</TotalTime>
  <Words>879</Words>
  <Application>Microsoft Office PowerPoint</Application>
  <PresentationFormat>Custom</PresentationFormat>
  <Paragraphs>82</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SMART PARKING</vt:lpstr>
      <vt:lpstr>Agenda</vt:lpstr>
      <vt:lpstr>Project Definition</vt:lpstr>
      <vt:lpstr>Design Thinking</vt:lpstr>
      <vt:lpstr>Project Objective</vt:lpstr>
      <vt:lpstr>IOT Sensor Design</vt:lpstr>
      <vt:lpstr>IOT Sensor Design</vt:lpstr>
      <vt:lpstr>Real-Time Transit Information Platform</vt:lpstr>
      <vt:lpstr>. </vt:lpstr>
      <vt:lpstr>Integration Approach</vt:lpstr>
      <vt:lpstr>Slide 11</vt:lpstr>
      <vt:lpstr>Reference</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Manikandam S</dc:creator>
  <cp:lastModifiedBy>Lenovo</cp:lastModifiedBy>
  <cp:revision>9</cp:revision>
  <dcterms:created xsi:type="dcterms:W3CDTF">2023-09-29T21:20:53Z</dcterms:created>
  <dcterms:modified xsi:type="dcterms:W3CDTF">2023-09-29T13:35:38Z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