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74" r:id="rId3"/>
    <p:sldId id="278" r:id="rId4"/>
    <p:sldId id="275" r:id="rId5"/>
    <p:sldId id="271" r:id="rId6"/>
    <p:sldId id="270" r:id="rId7"/>
    <p:sldId id="279" r:id="rId8"/>
    <p:sldId id="259" r:id="rId9"/>
    <p:sldId id="260" r:id="rId10"/>
    <p:sldId id="263" r:id="rId11"/>
    <p:sldId id="264" r:id="rId12"/>
    <p:sldId id="267" r:id="rId13"/>
    <p:sldId id="266" r:id="rId14"/>
    <p:sldId id="268" r:id="rId15"/>
    <p:sldId id="273" r:id="rId16"/>
    <p:sldId id="276" r:id="rId17"/>
    <p:sldId id="277" r:id="rId18"/>
    <p:sldId id="272"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30A243-0407-4844-87E6-99EB0D396E17}" v="715" dt="2022-11-10T17:32:29.643"/>
    <p1510:client id="{244CC49D-FB77-45A2-8FC5-44D8AC2E7425}" v="18" dt="2022-09-18T04:46:58.524"/>
    <p1510:client id="{2B1F15E0-004F-4AB2-B189-442E388A1A80}" v="998" dt="2022-11-10T17:29:38.395"/>
    <p1510:client id="{37595B28-294F-4210-8DF6-ADB9A9E15E1D}" v="104" dt="2022-09-18T07:17:08.070"/>
    <p1510:client id="{3A3A45DC-F000-4C61-9A91-369AB24DDC1F}" v="158" dt="2022-09-18T05:04:08.918"/>
    <p1510:client id="{3AEBBCC3-26D3-4F8A-A241-E0FAC608CB08}" v="791" dt="2022-09-17T15:50:17.122"/>
    <p1510:client id="{6FAAB319-2FA8-4359-BBFE-D4D995B14A66}" v="45" dt="2022-09-20T08:48:52.954"/>
    <p1510:client id="{80002179-7A69-4FC5-ABDA-FDB4729DC7CF}" v="544" dt="2022-09-18T07:11:54.085"/>
    <p1510:client id="{8B88310E-38EE-4190-AFBB-A252831A0CF2}" v="1050" dt="2022-09-17T15:53:41.496"/>
    <p1510:client id="{A3C3ACB6-F237-497D-B789-B708A4B7DCBF}" v="768" dt="2022-09-18T07:30:12.982"/>
    <p1510:client id="{ABE8B605-99FB-44AF-BEEC-E0713A150DF5}" v="2190" dt="2022-09-18T07:30:44.235"/>
    <p1510:client id="{AF31A810-A706-4D98-BAB8-4C23FD5F40CA}" v="90" dt="2022-09-19T15:16:20.246"/>
    <p1510:client id="{B6738701-D8F5-4F9C-ACE3-2648A55F28F4}" v="813" dt="2022-09-19T15:15:51.9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11/11/2022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41064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1810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0559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7236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7728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31998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8306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5177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16644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7268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13234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6913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214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1423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62511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9992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6940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11/11/2022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1709319"/>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JAVA MINI PROJECT</a:t>
            </a:r>
            <a:br>
              <a:rPr lang="en-US" dirty="0">
                <a:cs typeface="Calibri Light"/>
              </a:rPr>
            </a:br>
            <a:endParaRPr lang="en-US" dirty="0"/>
          </a:p>
        </p:txBody>
      </p:sp>
      <p:sp>
        <p:nvSpPr>
          <p:cNvPr id="3" name="Subtitle 2"/>
          <p:cNvSpPr>
            <a:spLocks noGrp="1"/>
          </p:cNvSpPr>
          <p:nvPr>
            <p:ph type="subTitle" idx="1"/>
          </p:nvPr>
        </p:nvSpPr>
        <p:spPr/>
        <p:txBody>
          <a:bodyPr vert="horz" lIns="91440" tIns="45720" rIns="91440" bIns="45720" rtlCol="0" anchor="t">
            <a:noAutofit/>
          </a:bodyPr>
          <a:lstStyle/>
          <a:p>
            <a:pPr>
              <a:spcBef>
                <a:spcPts val="0"/>
              </a:spcBef>
              <a:spcAft>
                <a:spcPts val="0"/>
              </a:spcAft>
            </a:pPr>
            <a:r>
              <a:rPr lang="en-US" sz="2400"/>
              <a:t>BY 034 K SURYANARAYAN DORA</a:t>
            </a:r>
          </a:p>
          <a:p>
            <a:pPr>
              <a:spcBef>
                <a:spcPts val="0"/>
              </a:spcBef>
              <a:spcAft>
                <a:spcPts val="0"/>
              </a:spcAft>
            </a:pPr>
            <a:r>
              <a:rPr lang="en-US" sz="2400"/>
              <a:t>025 ARVIND SONKAR</a:t>
            </a:r>
          </a:p>
          <a:p>
            <a:pPr>
              <a:spcBef>
                <a:spcPts val="0"/>
              </a:spcBef>
              <a:spcAft>
                <a:spcPts val="0"/>
              </a:spcAft>
            </a:pPr>
            <a:r>
              <a:rPr lang="en-US" sz="2400"/>
              <a:t>027 SHANI SHARMA</a:t>
            </a:r>
          </a:p>
          <a:p>
            <a:pPr>
              <a:spcBef>
                <a:spcPts val="0"/>
              </a:spcBef>
              <a:spcAft>
                <a:spcPts val="0"/>
              </a:spcAft>
            </a:pPr>
            <a:r>
              <a:rPr lang="en-US" sz="2400"/>
              <a:t>033-RAHUL </a:t>
            </a:r>
            <a:r>
              <a:rPr lang="en-US" sz="2400" err="1"/>
              <a:t>PADWAL</a:t>
            </a:r>
            <a:endParaRPr lang="en-US" sz="2400"/>
          </a:p>
          <a:p>
            <a:endParaRPr lang="en-US" sz="2400"/>
          </a:p>
        </p:txBody>
      </p:sp>
      <p:sp>
        <p:nvSpPr>
          <p:cNvPr id="4" name="TextBox 3">
            <a:extLst>
              <a:ext uri="{FF2B5EF4-FFF2-40B4-BE49-F238E27FC236}">
                <a16:creationId xmlns:a16="http://schemas.microsoft.com/office/drawing/2014/main" id="{0009F1A0-08A6-A91A-868E-4F829A7525AC}"/>
              </a:ext>
            </a:extLst>
          </p:cNvPr>
          <p:cNvSpPr txBox="1"/>
          <p:nvPr/>
        </p:nvSpPr>
        <p:spPr>
          <a:xfrm>
            <a:off x="653975" y="4499724"/>
            <a:ext cx="36258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600" dirty="0">
                <a:ea typeface="Calibri"/>
                <a:cs typeface="Calibri"/>
              </a:rPr>
              <a:t>GUIDE:</a:t>
            </a:r>
          </a:p>
          <a:p>
            <a:r>
              <a:rPr lang="en-GB" sz="3600" dirty="0">
                <a:ea typeface="Calibri"/>
                <a:cs typeface="Calibri"/>
              </a:rPr>
              <a:t>PROF. -VIKI PATIL</a:t>
            </a:r>
          </a:p>
        </p:txBody>
      </p:sp>
      <p:sp>
        <p:nvSpPr>
          <p:cNvPr id="5" name="TextBox 4">
            <a:extLst>
              <a:ext uri="{FF2B5EF4-FFF2-40B4-BE49-F238E27FC236}">
                <a16:creationId xmlns:a16="http://schemas.microsoft.com/office/drawing/2014/main" id="{164BECCC-1D96-87C1-14D3-20E5221CFA86}"/>
              </a:ext>
            </a:extLst>
          </p:cNvPr>
          <p:cNvSpPr txBox="1"/>
          <p:nvPr/>
        </p:nvSpPr>
        <p:spPr>
          <a:xfrm>
            <a:off x="6654084" y="6855316"/>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6" name="TextBox 5">
            <a:extLst>
              <a:ext uri="{FF2B5EF4-FFF2-40B4-BE49-F238E27FC236}">
                <a16:creationId xmlns:a16="http://schemas.microsoft.com/office/drawing/2014/main" id="{E13106CF-58CE-27A9-8AFA-5E00D03054C9}"/>
              </a:ext>
            </a:extLst>
          </p:cNvPr>
          <p:cNvSpPr txBox="1"/>
          <p:nvPr/>
        </p:nvSpPr>
        <p:spPr>
          <a:xfrm>
            <a:off x="1612490" y="1095671"/>
            <a:ext cx="7452852" cy="707886"/>
          </a:xfrm>
          <a:prstGeom prst="rect">
            <a:avLst/>
          </a:prstGeom>
          <a:noFill/>
        </p:spPr>
        <p:txBody>
          <a:bodyPr wrap="square" rtlCol="0">
            <a:spAutoFit/>
          </a:bodyPr>
          <a:lstStyle/>
          <a:p>
            <a:r>
              <a:rPr lang="en-IN" sz="4000" dirty="0"/>
              <a:t>BUILDING MANAGEMENT SYSTEM</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7364B48B-A5C8-C8E8-F4DB-B2B191C62E6F}"/>
              </a:ext>
            </a:extLst>
          </p:cNvPr>
          <p:cNvPicPr>
            <a:picLocks noChangeAspect="1"/>
          </p:cNvPicPr>
          <p:nvPr/>
        </p:nvPicPr>
        <p:blipFill>
          <a:blip r:embed="rId2"/>
          <a:stretch>
            <a:fillRect/>
          </a:stretch>
        </p:blipFill>
        <p:spPr>
          <a:xfrm>
            <a:off x="592429" y="408111"/>
            <a:ext cx="11071537" cy="5880791"/>
          </a:xfrm>
          <a:prstGeom prst="rect">
            <a:avLst/>
          </a:prstGeom>
        </p:spPr>
      </p:pic>
    </p:spTree>
    <p:extLst>
      <p:ext uri="{BB962C8B-B14F-4D97-AF65-F5344CB8AC3E}">
        <p14:creationId xmlns:p14="http://schemas.microsoft.com/office/powerpoint/2010/main" val="295301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2" descr="Graphical user interface, application&#10;&#10;Description automatically generated">
            <a:extLst>
              <a:ext uri="{FF2B5EF4-FFF2-40B4-BE49-F238E27FC236}">
                <a16:creationId xmlns:a16="http://schemas.microsoft.com/office/drawing/2014/main" id="{036B16B5-BD2E-5F34-B89D-24F82C60471A}"/>
              </a:ext>
            </a:extLst>
          </p:cNvPr>
          <p:cNvPicPr>
            <a:picLocks noChangeAspect="1"/>
          </p:cNvPicPr>
          <p:nvPr/>
        </p:nvPicPr>
        <p:blipFill>
          <a:blip r:embed="rId2"/>
          <a:stretch>
            <a:fillRect/>
          </a:stretch>
        </p:blipFill>
        <p:spPr>
          <a:xfrm>
            <a:off x="731950" y="466553"/>
            <a:ext cx="10771030" cy="5720979"/>
          </a:xfrm>
          <a:prstGeom prst="rect">
            <a:avLst/>
          </a:prstGeom>
        </p:spPr>
      </p:pic>
    </p:spTree>
    <p:extLst>
      <p:ext uri="{BB962C8B-B14F-4D97-AF65-F5344CB8AC3E}">
        <p14:creationId xmlns:p14="http://schemas.microsoft.com/office/powerpoint/2010/main" val="3052622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Graphical user interface, application&#10;&#10;Description automatically generated">
            <a:extLst>
              <a:ext uri="{FF2B5EF4-FFF2-40B4-BE49-F238E27FC236}">
                <a16:creationId xmlns:a16="http://schemas.microsoft.com/office/drawing/2014/main" id="{E5D4DC2C-0557-B804-4B7A-DFABC3D44FBC}"/>
              </a:ext>
            </a:extLst>
          </p:cNvPr>
          <p:cNvPicPr>
            <a:picLocks noChangeAspect="1"/>
          </p:cNvPicPr>
          <p:nvPr/>
        </p:nvPicPr>
        <p:blipFill>
          <a:blip r:embed="rId2"/>
          <a:stretch>
            <a:fillRect/>
          </a:stretch>
        </p:blipFill>
        <p:spPr>
          <a:xfrm>
            <a:off x="699753" y="485961"/>
            <a:ext cx="10792494" cy="5617769"/>
          </a:xfrm>
          <a:prstGeom prst="rect">
            <a:avLst/>
          </a:prstGeom>
        </p:spPr>
      </p:pic>
    </p:spTree>
    <p:extLst>
      <p:ext uri="{BB962C8B-B14F-4D97-AF65-F5344CB8AC3E}">
        <p14:creationId xmlns:p14="http://schemas.microsoft.com/office/powerpoint/2010/main" val="4038186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8" descr="Graphical user interface, application, Word&#10;&#10;Description automatically generated">
            <a:extLst>
              <a:ext uri="{FF2B5EF4-FFF2-40B4-BE49-F238E27FC236}">
                <a16:creationId xmlns:a16="http://schemas.microsoft.com/office/drawing/2014/main" id="{B0A1C125-7EEF-D2F1-9F23-685381F9FE41}"/>
              </a:ext>
            </a:extLst>
          </p:cNvPr>
          <p:cNvPicPr>
            <a:picLocks noChangeAspect="1"/>
          </p:cNvPicPr>
          <p:nvPr/>
        </p:nvPicPr>
        <p:blipFill>
          <a:blip r:embed="rId2"/>
          <a:stretch>
            <a:fillRect/>
          </a:stretch>
        </p:blipFill>
        <p:spPr>
          <a:xfrm>
            <a:off x="710485" y="571136"/>
            <a:ext cx="10964213" cy="5715728"/>
          </a:xfrm>
          <a:prstGeom prst="rect">
            <a:avLst/>
          </a:prstGeom>
        </p:spPr>
      </p:pic>
    </p:spTree>
    <p:extLst>
      <p:ext uri="{BB962C8B-B14F-4D97-AF65-F5344CB8AC3E}">
        <p14:creationId xmlns:p14="http://schemas.microsoft.com/office/powerpoint/2010/main" val="627863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50DDE1A0-7A10-7769-65E0-559DFC3EB6C4}"/>
              </a:ext>
            </a:extLst>
          </p:cNvPr>
          <p:cNvPicPr>
            <a:picLocks noChangeAspect="1"/>
          </p:cNvPicPr>
          <p:nvPr/>
        </p:nvPicPr>
        <p:blipFill>
          <a:blip r:embed="rId2"/>
          <a:stretch>
            <a:fillRect/>
          </a:stretch>
        </p:blipFill>
        <p:spPr>
          <a:xfrm>
            <a:off x="813759" y="396861"/>
            <a:ext cx="10564482" cy="6078655"/>
          </a:xfrm>
          <a:prstGeom prst="rect">
            <a:avLst/>
          </a:prstGeom>
        </p:spPr>
      </p:pic>
    </p:spTree>
    <p:extLst>
      <p:ext uri="{BB962C8B-B14F-4D97-AF65-F5344CB8AC3E}">
        <p14:creationId xmlns:p14="http://schemas.microsoft.com/office/powerpoint/2010/main" val="2003123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id="{56466946-A7C3-D2C2-5E3F-6F47C9E24AA1}"/>
              </a:ext>
            </a:extLst>
          </p:cNvPr>
          <p:cNvPicPr>
            <a:picLocks noChangeAspect="1"/>
          </p:cNvPicPr>
          <p:nvPr/>
        </p:nvPicPr>
        <p:blipFill>
          <a:blip r:embed="rId2"/>
          <a:stretch>
            <a:fillRect/>
          </a:stretch>
        </p:blipFill>
        <p:spPr>
          <a:xfrm>
            <a:off x="1010386" y="1213464"/>
            <a:ext cx="5789375" cy="2963569"/>
          </a:xfrm>
          <a:prstGeom prst="rect">
            <a:avLst/>
          </a:prstGeom>
        </p:spPr>
      </p:pic>
      <p:pic>
        <p:nvPicPr>
          <p:cNvPr id="5" name="Picture 5">
            <a:extLst>
              <a:ext uri="{FF2B5EF4-FFF2-40B4-BE49-F238E27FC236}">
                <a16:creationId xmlns:a16="http://schemas.microsoft.com/office/drawing/2014/main" id="{56804B0E-A5D5-D3FB-ABEC-4353F79F76F3}"/>
              </a:ext>
            </a:extLst>
          </p:cNvPr>
          <p:cNvPicPr>
            <a:picLocks noChangeAspect="1"/>
          </p:cNvPicPr>
          <p:nvPr/>
        </p:nvPicPr>
        <p:blipFill>
          <a:blip r:embed="rId3"/>
          <a:stretch>
            <a:fillRect/>
          </a:stretch>
        </p:blipFill>
        <p:spPr>
          <a:xfrm>
            <a:off x="6248400" y="3500334"/>
            <a:ext cx="5805577" cy="3379784"/>
          </a:xfrm>
          <a:prstGeom prst="rect">
            <a:avLst/>
          </a:prstGeom>
        </p:spPr>
      </p:pic>
      <p:sp>
        <p:nvSpPr>
          <p:cNvPr id="6" name="Arrow: Circular 5">
            <a:extLst>
              <a:ext uri="{FF2B5EF4-FFF2-40B4-BE49-F238E27FC236}">
                <a16:creationId xmlns:a16="http://schemas.microsoft.com/office/drawing/2014/main" id="{69281BAA-A887-7078-ADD2-C578D343FAC4}"/>
              </a:ext>
            </a:extLst>
          </p:cNvPr>
          <p:cNvSpPr/>
          <p:nvPr/>
        </p:nvSpPr>
        <p:spPr>
          <a:xfrm rot="10800000" flipH="1">
            <a:off x="1821033" y="2632591"/>
            <a:ext cx="1552755" cy="1739659"/>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Arrow: Circular 6">
            <a:extLst>
              <a:ext uri="{FF2B5EF4-FFF2-40B4-BE49-F238E27FC236}">
                <a16:creationId xmlns:a16="http://schemas.microsoft.com/office/drawing/2014/main" id="{769D8D99-E8B9-0199-DBCA-6D9CA3F87466}"/>
              </a:ext>
            </a:extLst>
          </p:cNvPr>
          <p:cNvSpPr/>
          <p:nvPr/>
        </p:nvSpPr>
        <p:spPr>
          <a:xfrm rot="300000">
            <a:off x="3977709" y="984248"/>
            <a:ext cx="1351471" cy="1567131"/>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Arrow: Bent 8">
            <a:extLst>
              <a:ext uri="{FF2B5EF4-FFF2-40B4-BE49-F238E27FC236}">
                <a16:creationId xmlns:a16="http://schemas.microsoft.com/office/drawing/2014/main" id="{57647649-B29C-7ACA-5A8A-5FA25BDA8AA4}"/>
              </a:ext>
            </a:extLst>
          </p:cNvPr>
          <p:cNvSpPr/>
          <p:nvPr/>
        </p:nvSpPr>
        <p:spPr>
          <a:xfrm flipV="1">
            <a:off x="5457178" y="3506132"/>
            <a:ext cx="848264" cy="155275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Arrow: Circular 9">
            <a:extLst>
              <a:ext uri="{FF2B5EF4-FFF2-40B4-BE49-F238E27FC236}">
                <a16:creationId xmlns:a16="http://schemas.microsoft.com/office/drawing/2014/main" id="{5808582B-708B-BEB1-FE41-6809031C0868}"/>
              </a:ext>
            </a:extLst>
          </p:cNvPr>
          <p:cNvSpPr/>
          <p:nvPr/>
        </p:nvSpPr>
        <p:spPr>
          <a:xfrm>
            <a:off x="7514539" y="3399644"/>
            <a:ext cx="1351471" cy="1567131"/>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Arrow: Circular 10">
            <a:extLst>
              <a:ext uri="{FF2B5EF4-FFF2-40B4-BE49-F238E27FC236}">
                <a16:creationId xmlns:a16="http://schemas.microsoft.com/office/drawing/2014/main" id="{28D932CA-D877-8546-9F17-35F478E9CCE3}"/>
              </a:ext>
            </a:extLst>
          </p:cNvPr>
          <p:cNvSpPr/>
          <p:nvPr/>
        </p:nvSpPr>
        <p:spPr>
          <a:xfrm rot="10800000" flipH="1">
            <a:off x="9225371" y="5220514"/>
            <a:ext cx="1452114" cy="1667773"/>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TextBox 11">
            <a:extLst>
              <a:ext uri="{FF2B5EF4-FFF2-40B4-BE49-F238E27FC236}">
                <a16:creationId xmlns:a16="http://schemas.microsoft.com/office/drawing/2014/main" id="{BAABCFF0-7AA9-6713-8F72-3A9CE1C32EAB}"/>
              </a:ext>
            </a:extLst>
          </p:cNvPr>
          <p:cNvSpPr txBox="1"/>
          <p:nvPr/>
        </p:nvSpPr>
        <p:spPr>
          <a:xfrm>
            <a:off x="8097950" y="922094"/>
            <a:ext cx="30685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ea typeface="Calibri"/>
                <a:cs typeface="Calibri"/>
              </a:rPr>
              <a:t>FLOW CHART</a:t>
            </a:r>
            <a:endParaRPr lang="en-GB" sz="3600" dirty="0"/>
          </a:p>
        </p:txBody>
      </p:sp>
    </p:spTree>
    <p:extLst>
      <p:ext uri="{BB962C8B-B14F-4D97-AF65-F5344CB8AC3E}">
        <p14:creationId xmlns:p14="http://schemas.microsoft.com/office/powerpoint/2010/main" val="2286114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5573A1-DCF2-4596-9075-3B93E4FE86ED}"/>
              </a:ext>
            </a:extLst>
          </p:cNvPr>
          <p:cNvSpPr txBox="1"/>
          <p:nvPr/>
        </p:nvSpPr>
        <p:spPr>
          <a:xfrm>
            <a:off x="3582864" y="402980"/>
            <a:ext cx="46770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b="1">
                <a:cs typeface="Calibri"/>
              </a:rPr>
              <a:t>RESULT</a:t>
            </a:r>
          </a:p>
        </p:txBody>
      </p:sp>
      <p:sp>
        <p:nvSpPr>
          <p:cNvPr id="3" name="TextBox 2">
            <a:extLst>
              <a:ext uri="{FF2B5EF4-FFF2-40B4-BE49-F238E27FC236}">
                <a16:creationId xmlns:a16="http://schemas.microsoft.com/office/drawing/2014/main" id="{7275C20D-A2B5-EF74-17BC-B8ABA243C8A6}"/>
              </a:ext>
            </a:extLst>
          </p:cNvPr>
          <p:cNvSpPr txBox="1"/>
          <p:nvPr/>
        </p:nvSpPr>
        <p:spPr>
          <a:xfrm>
            <a:off x="1626577" y="1714499"/>
            <a:ext cx="821836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dirty="0">
                <a:ea typeface="+mn-lt"/>
                <a:cs typeface="+mn-lt"/>
              </a:rPr>
              <a:t>IN this way we have created BUILDING MANAGEMENT SYSTEM. </a:t>
            </a:r>
          </a:p>
          <a:p>
            <a:pPr marL="285750" indent="-285750">
              <a:buFont typeface="Arial"/>
              <a:buChar char="•"/>
            </a:pPr>
            <a:endParaRPr lang="en-GB" sz="2000">
              <a:cs typeface="Calibri" panose="020F0502020204030204"/>
            </a:endParaRPr>
          </a:p>
          <a:p>
            <a:pPr marL="285750" indent="-285750">
              <a:buFont typeface="Arial"/>
              <a:buChar char="•"/>
            </a:pPr>
            <a:r>
              <a:rPr lang="en-GB" sz="2000" dirty="0">
                <a:ea typeface="+mn-lt"/>
                <a:cs typeface="+mn-lt"/>
              </a:rPr>
              <a:t>We have added some important functions like  upcoming events which are going to be celebrated in the society.</a:t>
            </a:r>
          </a:p>
          <a:p>
            <a:pPr marL="285750" indent="-285750">
              <a:buFont typeface="Arial"/>
              <a:buChar char="•"/>
            </a:pPr>
            <a:endParaRPr lang="en-GB" sz="2000">
              <a:cs typeface="Calibri" panose="020F0502020204030204"/>
            </a:endParaRPr>
          </a:p>
          <a:p>
            <a:pPr marL="285750" indent="-285750">
              <a:buFont typeface="Arial"/>
              <a:buChar char="•"/>
            </a:pPr>
            <a:r>
              <a:rPr lang="en-GB" sz="2000" dirty="0">
                <a:ea typeface="+mn-lt"/>
                <a:cs typeface="+mn-lt"/>
              </a:rPr>
              <a:t>We have given access to pay bills like maintenance, electricity and water bills.</a:t>
            </a:r>
          </a:p>
          <a:p>
            <a:pPr marL="285750" indent="-285750">
              <a:buFont typeface="Arial"/>
              <a:buChar char="•"/>
            </a:pPr>
            <a:endParaRPr lang="en-GB" sz="2000">
              <a:cs typeface="Calibri" panose="020F0502020204030204"/>
            </a:endParaRPr>
          </a:p>
          <a:p>
            <a:pPr marL="285750" indent="-285750">
              <a:buFont typeface="Arial"/>
              <a:buChar char="•"/>
            </a:pPr>
            <a:r>
              <a:rPr lang="en-GB" sz="2000" dirty="0">
                <a:ea typeface="+mn-lt"/>
                <a:cs typeface="+mn-lt"/>
              </a:rPr>
              <a:t>And Secretary will have access of all the details of society members. </a:t>
            </a:r>
            <a:endParaRPr lang="en-GB" sz="2000" dirty="0">
              <a:cs typeface="Calibri" panose="020F0502020204030204"/>
            </a:endParaRPr>
          </a:p>
        </p:txBody>
      </p:sp>
    </p:spTree>
    <p:extLst>
      <p:ext uri="{BB962C8B-B14F-4D97-AF65-F5344CB8AC3E}">
        <p14:creationId xmlns:p14="http://schemas.microsoft.com/office/powerpoint/2010/main" val="204881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F38310-FB5B-17D5-E1D8-B2A4DA4E3FF1}"/>
              </a:ext>
            </a:extLst>
          </p:cNvPr>
          <p:cNvSpPr txBox="1"/>
          <p:nvPr/>
        </p:nvSpPr>
        <p:spPr>
          <a:xfrm>
            <a:off x="4232519" y="586154"/>
            <a:ext cx="34192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b="1" dirty="0">
                <a:cs typeface="Calibri"/>
              </a:rPr>
              <a:t>CONCLUSION</a:t>
            </a:r>
          </a:p>
        </p:txBody>
      </p:sp>
      <p:sp>
        <p:nvSpPr>
          <p:cNvPr id="3" name="TextBox 2">
            <a:extLst>
              <a:ext uri="{FF2B5EF4-FFF2-40B4-BE49-F238E27FC236}">
                <a16:creationId xmlns:a16="http://schemas.microsoft.com/office/drawing/2014/main" id="{5AC06E80-6004-05CA-8409-406449801522}"/>
              </a:ext>
            </a:extLst>
          </p:cNvPr>
          <p:cNvSpPr txBox="1"/>
          <p:nvPr/>
        </p:nvSpPr>
        <p:spPr>
          <a:xfrm>
            <a:off x="1861038" y="1846383"/>
            <a:ext cx="763221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ea typeface="+mn-lt"/>
                <a:cs typeface="+mn-lt"/>
              </a:rPr>
              <a:t>There is always a room for improvements in any apps. Right now, we are just dealing with some operations. There are several management system which serve similar purpose as this project, but these apps were rather difficult to use and provide confusing interfaces. A positive first impression is essential in human relationship as well as in system computer interface. This project hopes to develop a management system with high quality user interface. In future we may be extended to include features.</a:t>
            </a:r>
            <a:endParaRPr lang="en-US" sz="2000">
              <a:cs typeface="Calibri"/>
            </a:endParaRPr>
          </a:p>
        </p:txBody>
      </p:sp>
    </p:spTree>
    <p:extLst>
      <p:ext uri="{BB962C8B-B14F-4D97-AF65-F5344CB8AC3E}">
        <p14:creationId xmlns:p14="http://schemas.microsoft.com/office/powerpoint/2010/main" val="3485065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E72BC4-7797-6EB5-7164-9F909553EB2A}"/>
              </a:ext>
            </a:extLst>
          </p:cNvPr>
          <p:cNvSpPr txBox="1"/>
          <p:nvPr/>
        </p:nvSpPr>
        <p:spPr>
          <a:xfrm>
            <a:off x="3827557" y="448878"/>
            <a:ext cx="45426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b="1" dirty="0"/>
              <a:t>REFRENCES</a:t>
            </a:r>
            <a:endParaRPr lang="en-US" sz="3600" b="1"/>
          </a:p>
        </p:txBody>
      </p:sp>
      <p:sp>
        <p:nvSpPr>
          <p:cNvPr id="3" name="TextBox 2">
            <a:extLst>
              <a:ext uri="{FF2B5EF4-FFF2-40B4-BE49-F238E27FC236}">
                <a16:creationId xmlns:a16="http://schemas.microsoft.com/office/drawing/2014/main" id="{DC4F5065-CE25-D5F5-E6D1-1238AE59BCFA}"/>
              </a:ext>
            </a:extLst>
          </p:cNvPr>
          <p:cNvSpPr txBox="1"/>
          <p:nvPr/>
        </p:nvSpPr>
        <p:spPr>
          <a:xfrm>
            <a:off x="1868366" y="1462942"/>
            <a:ext cx="8865576"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ea typeface="+mn-lt"/>
                <a:cs typeface="+mn-lt"/>
              </a:rPr>
              <a:t>Java point web. https://www.google.com/url?sa=t&amp;source=web&amp;rct=j&amp;url=https://www.ja vatpoint.com/</a:t>
            </a:r>
            <a:r>
              <a:rPr lang="en-US" sz="2000" dirty="0" err="1">
                <a:ea typeface="+mn-lt"/>
                <a:cs typeface="+mn-lt"/>
              </a:rPr>
              <a:t>javatutorial&amp;ved</a:t>
            </a:r>
            <a:r>
              <a:rPr lang="en-US" sz="2000" dirty="0">
                <a:ea typeface="+mn-lt"/>
                <a:cs typeface="+mn-lt"/>
              </a:rPr>
              <a:t>=2ahUKEwjugfyR5pb7AhUbSmwGHQXjDKgQFnoECBkQ </a:t>
            </a:r>
            <a:r>
              <a:rPr lang="en-US" sz="2000" dirty="0" err="1">
                <a:ea typeface="+mn-lt"/>
                <a:cs typeface="+mn-lt"/>
              </a:rPr>
              <a:t>AQ&amp;usg</a:t>
            </a:r>
            <a:r>
              <a:rPr lang="en-US" sz="2000" dirty="0">
                <a:ea typeface="+mn-lt"/>
                <a:cs typeface="+mn-lt"/>
              </a:rPr>
              <a:t>=AOvVaw2WyHO0_1Ll6BRrmgTF41wc</a:t>
            </a:r>
            <a:endParaRPr lang="en-US" sz="2000" dirty="0">
              <a:cs typeface="Calibri" panose="020F0502020204030204"/>
            </a:endParaRPr>
          </a:p>
          <a:p>
            <a:pPr marL="285750" indent="-285750">
              <a:buFont typeface="Arial"/>
              <a:buChar char="•"/>
            </a:pPr>
            <a:endParaRPr lang="en-US" sz="2000" dirty="0">
              <a:ea typeface="+mn-lt"/>
              <a:cs typeface="+mn-lt"/>
            </a:endParaRPr>
          </a:p>
          <a:p>
            <a:pPr marL="285750" indent="-285750">
              <a:buFont typeface="Arial"/>
              <a:buChar char="•"/>
            </a:pPr>
            <a:endParaRPr lang="en-US" sz="2000" dirty="0">
              <a:ea typeface="+mn-lt"/>
              <a:cs typeface="+mn-lt"/>
            </a:endParaRPr>
          </a:p>
          <a:p>
            <a:pPr marL="285750" indent="-285750">
              <a:buFont typeface="Arial"/>
              <a:buChar char="•"/>
            </a:pPr>
            <a:r>
              <a:rPr lang="en-GB" sz="2000" dirty="0" err="1">
                <a:ea typeface="+mn-lt"/>
                <a:cs typeface="+mn-lt"/>
              </a:rPr>
              <a:t>Geeksforgeeks</a:t>
            </a:r>
            <a:r>
              <a:rPr lang="en-GB" sz="2000" dirty="0">
                <a:ea typeface="+mn-lt"/>
                <a:cs typeface="+mn-lt"/>
              </a:rPr>
              <a:t> https://www.google.com/url?sa=t&amp;source=web&amp;rct=j&amp;url=https://www.ge eksforgeeks.org/introduction-to-</a:t>
            </a:r>
            <a:r>
              <a:rPr lang="en-GB" sz="2000" dirty="0" err="1">
                <a:ea typeface="+mn-lt"/>
                <a:cs typeface="+mn-lt"/>
              </a:rPr>
              <a:t>javaswing</a:t>
            </a:r>
            <a:r>
              <a:rPr lang="en-GB" sz="2000" dirty="0">
                <a:ea typeface="+mn-lt"/>
                <a:cs typeface="+mn-lt"/>
              </a:rPr>
              <a:t>/amp/&amp;</a:t>
            </a:r>
            <a:r>
              <a:rPr lang="en-GB" sz="2000" dirty="0" err="1">
                <a:ea typeface="+mn-lt"/>
                <a:cs typeface="+mn-lt"/>
              </a:rPr>
              <a:t>ved</a:t>
            </a:r>
            <a:r>
              <a:rPr lang="en-GB" sz="2000" dirty="0">
                <a:ea typeface="+mn-lt"/>
                <a:cs typeface="+mn-lt"/>
              </a:rPr>
              <a:t>=2ahUKEwjp1YDA5pb7AhXDSGwGHflEAY8QFnoECA </a:t>
            </a:r>
            <a:r>
              <a:rPr lang="en-GB" sz="2000" dirty="0" err="1">
                <a:ea typeface="+mn-lt"/>
                <a:cs typeface="+mn-lt"/>
              </a:rPr>
              <a:t>kQAQ&amp;usg</a:t>
            </a:r>
            <a:r>
              <a:rPr lang="en-GB" sz="2000" dirty="0">
                <a:ea typeface="+mn-lt"/>
                <a:cs typeface="+mn-lt"/>
              </a:rPr>
              <a:t>=AOvVaw0ClRnRC3vpkdSh27QSqkTH</a:t>
            </a:r>
            <a:endParaRPr lang="en-US" sz="2000" dirty="0">
              <a:ea typeface="+mn-lt"/>
              <a:cs typeface="+mn-lt"/>
            </a:endParaRPr>
          </a:p>
          <a:p>
            <a:endParaRPr lang="en-GB" sz="2000" dirty="0">
              <a:ea typeface="+mn-lt"/>
              <a:cs typeface="+mn-lt"/>
            </a:endParaRPr>
          </a:p>
          <a:p>
            <a:endParaRPr lang="en-GB" sz="2000" dirty="0">
              <a:ea typeface="+mn-lt"/>
              <a:cs typeface="+mn-lt"/>
            </a:endParaRPr>
          </a:p>
          <a:p>
            <a:pPr marL="285750" indent="-285750">
              <a:buFont typeface="Arial"/>
              <a:buChar char="•"/>
            </a:pPr>
            <a:r>
              <a:rPr lang="en-GB" sz="2000" dirty="0">
                <a:ea typeface="+mn-lt"/>
                <a:cs typeface="+mn-lt"/>
              </a:rPr>
              <a:t>  Used these </a:t>
            </a:r>
            <a:r>
              <a:rPr lang="en-GB" sz="2000" dirty="0" err="1">
                <a:ea typeface="+mn-lt"/>
                <a:cs typeface="+mn-lt"/>
              </a:rPr>
              <a:t>youtube</a:t>
            </a:r>
            <a:r>
              <a:rPr lang="en-GB" sz="2000" dirty="0">
                <a:ea typeface="+mn-lt"/>
                <a:cs typeface="+mn-lt"/>
              </a:rPr>
              <a:t> videos for learning various java swing implementations and </a:t>
            </a:r>
            <a:r>
              <a:rPr lang="en-GB" sz="2000" dirty="0" err="1">
                <a:ea typeface="+mn-lt"/>
                <a:cs typeface="+mn-lt"/>
              </a:rPr>
              <a:t>backgroung</a:t>
            </a:r>
            <a:r>
              <a:rPr lang="en-GB" sz="2000" dirty="0">
                <a:ea typeface="+mn-lt"/>
                <a:cs typeface="+mn-lt"/>
              </a:rPr>
              <a:t> image setups and JDBC connections etc. </a:t>
            </a:r>
          </a:p>
          <a:p>
            <a:pPr marL="882650" indent="-342900">
              <a:buFont typeface="Wingdings" panose="05000000000000000000" pitchFamily="2" charset="2"/>
              <a:buChar char="ü"/>
            </a:pPr>
            <a:r>
              <a:rPr lang="en-GB" sz="2000" dirty="0">
                <a:ea typeface="+mn-lt"/>
                <a:cs typeface="+mn-lt"/>
              </a:rPr>
              <a:t>MUKUL SAINI SKILLS CHANNEL</a:t>
            </a:r>
          </a:p>
          <a:p>
            <a:endParaRPr lang="en-GB" sz="2000" dirty="0">
              <a:cs typeface="Calibri"/>
            </a:endParaRPr>
          </a:p>
        </p:txBody>
      </p:sp>
    </p:spTree>
    <p:extLst>
      <p:ext uri="{BB962C8B-B14F-4D97-AF65-F5344CB8AC3E}">
        <p14:creationId xmlns:p14="http://schemas.microsoft.com/office/powerpoint/2010/main" val="233430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AD6E3D-41FA-C26A-C455-74F368025C04}"/>
              </a:ext>
            </a:extLst>
          </p:cNvPr>
          <p:cNvSpPr/>
          <p:nvPr/>
        </p:nvSpPr>
        <p:spPr>
          <a:xfrm>
            <a:off x="3484325" y="2907374"/>
            <a:ext cx="6124370" cy="1323439"/>
          </a:xfrm>
          <a:prstGeom prst="rect">
            <a:avLst/>
          </a:prstGeom>
          <a:noFill/>
        </p:spPr>
        <p:txBody>
          <a:bodyPr wrap="square" lIns="91440" tIns="45720" rIns="91440" bIns="45720">
            <a:spAutoFit/>
          </a:bodyPr>
          <a:lstStyle/>
          <a:p>
            <a:pPr algn="ctr"/>
            <a:r>
              <a:rPr lang="en-US" sz="8000" dirty="0">
                <a:ln w="0"/>
                <a:effectLst>
                  <a:reflection blurRad="6350" stA="53000" endA="300" endPos="35500" dir="5400000" sy="-90000" algn="bl" rotWithShape="0"/>
                </a:effectLst>
              </a:rPr>
              <a:t>Thank you!!</a:t>
            </a:r>
            <a:endParaRPr lang="en-US" sz="8000" b="0" cap="none" spc="0" dirty="0">
              <a:ln w="0"/>
              <a:effectLst>
                <a:reflection blurRad="6350" stA="53000" endA="300" endPos="35500" dir="5400000" sy="-90000" algn="bl" rotWithShape="0"/>
              </a:effectLst>
            </a:endParaRPr>
          </a:p>
        </p:txBody>
      </p:sp>
    </p:spTree>
    <p:extLst>
      <p:ext uri="{BB962C8B-B14F-4D97-AF65-F5344CB8AC3E}">
        <p14:creationId xmlns:p14="http://schemas.microsoft.com/office/powerpoint/2010/main" val="396294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B8AA-CF73-CCDE-75F5-238D922A3268}"/>
              </a:ext>
            </a:extLst>
          </p:cNvPr>
          <p:cNvSpPr>
            <a:spLocks noGrp="1"/>
          </p:cNvSpPr>
          <p:nvPr>
            <p:ph type="title"/>
          </p:nvPr>
        </p:nvSpPr>
        <p:spPr/>
        <p:txBody>
          <a:bodyPr/>
          <a:lstStyle/>
          <a:p>
            <a:r>
              <a:rPr lang="en-GB" dirty="0">
                <a:ea typeface="Calibri Light"/>
                <a:cs typeface="Calibri Light"/>
              </a:rPr>
              <a:t>Content:</a:t>
            </a:r>
            <a:endParaRPr lang="en-GB" dirty="0"/>
          </a:p>
        </p:txBody>
      </p:sp>
      <p:sp>
        <p:nvSpPr>
          <p:cNvPr id="3" name="Content Placeholder 2">
            <a:extLst>
              <a:ext uri="{FF2B5EF4-FFF2-40B4-BE49-F238E27FC236}">
                <a16:creationId xmlns:a16="http://schemas.microsoft.com/office/drawing/2014/main" id="{D0CE3653-751B-2AE4-FFA0-838F22696A46}"/>
              </a:ext>
            </a:extLst>
          </p:cNvPr>
          <p:cNvSpPr>
            <a:spLocks noGrp="1"/>
          </p:cNvSpPr>
          <p:nvPr>
            <p:ph idx="1"/>
          </p:nvPr>
        </p:nvSpPr>
        <p:spPr/>
        <p:txBody>
          <a:bodyPr>
            <a:normAutofit/>
          </a:bodyPr>
          <a:lstStyle/>
          <a:p>
            <a:pPr>
              <a:spcAft>
                <a:spcPts val="0"/>
              </a:spcAft>
            </a:pPr>
            <a:r>
              <a:rPr lang="en-GB" sz="2000" dirty="0">
                <a:ea typeface="Calibri"/>
                <a:cs typeface="Calibri"/>
              </a:rPr>
              <a:t>Introduction</a:t>
            </a:r>
            <a:endParaRPr lang="en-US" sz="2000" dirty="0">
              <a:ea typeface="+mn-lt"/>
              <a:cs typeface="+mn-lt"/>
            </a:endParaRPr>
          </a:p>
          <a:p>
            <a:pPr>
              <a:spcAft>
                <a:spcPts val="0"/>
              </a:spcAft>
              <a:buClr>
                <a:srgbClr val="FFFFFF"/>
              </a:buClr>
            </a:pPr>
            <a:r>
              <a:rPr lang="en-GB" sz="2000" dirty="0">
                <a:ea typeface="Calibri"/>
                <a:cs typeface="Calibri"/>
              </a:rPr>
              <a:t>Existing System</a:t>
            </a:r>
            <a:endParaRPr lang="en-US" sz="2000" dirty="0">
              <a:ea typeface="+mn-lt"/>
              <a:cs typeface="+mn-lt"/>
            </a:endParaRPr>
          </a:p>
          <a:p>
            <a:pPr>
              <a:spcAft>
                <a:spcPts val="0"/>
              </a:spcAft>
              <a:buClr>
                <a:srgbClr val="FFFFFF"/>
              </a:buClr>
            </a:pPr>
            <a:r>
              <a:rPr lang="en-GB" sz="2000" dirty="0">
                <a:ea typeface="Calibri"/>
                <a:cs typeface="Calibri"/>
              </a:rPr>
              <a:t>Limitation Of Exisiting System.</a:t>
            </a:r>
            <a:endParaRPr lang="en-GB" sz="2000" dirty="0">
              <a:ea typeface="+mn-lt"/>
              <a:cs typeface="+mn-lt"/>
            </a:endParaRPr>
          </a:p>
          <a:p>
            <a:pPr>
              <a:spcAft>
                <a:spcPts val="0"/>
              </a:spcAft>
              <a:buClr>
                <a:srgbClr val="FFFFFF"/>
              </a:buClr>
            </a:pPr>
            <a:r>
              <a:rPr lang="en-GB" sz="2000" dirty="0">
                <a:ea typeface="Calibri"/>
                <a:cs typeface="Calibri"/>
              </a:rPr>
              <a:t>Advantages Of Our System.</a:t>
            </a:r>
            <a:endParaRPr lang="en-US" sz="2000" dirty="0" err="1">
              <a:ea typeface="+mn-lt"/>
              <a:cs typeface="+mn-lt"/>
            </a:endParaRPr>
          </a:p>
          <a:p>
            <a:pPr>
              <a:spcAft>
                <a:spcPts val="0"/>
              </a:spcAft>
              <a:buClr>
                <a:srgbClr val="FFFFFF"/>
              </a:buClr>
            </a:pPr>
            <a:r>
              <a:rPr lang="en-GB" sz="2000" dirty="0">
                <a:ea typeface="Calibri"/>
                <a:cs typeface="Calibri"/>
              </a:rPr>
              <a:t>Design Details.</a:t>
            </a:r>
            <a:endParaRPr lang="en-US" sz="2000" dirty="0">
              <a:ea typeface="+mn-lt"/>
              <a:cs typeface="+mn-lt"/>
            </a:endParaRPr>
          </a:p>
          <a:p>
            <a:pPr>
              <a:spcAft>
                <a:spcPts val="0"/>
              </a:spcAft>
              <a:buClr>
                <a:srgbClr val="FFFFFF"/>
              </a:buClr>
            </a:pPr>
            <a:r>
              <a:rPr lang="en-GB" sz="2000" dirty="0">
                <a:ea typeface="Calibri"/>
                <a:cs typeface="Calibri"/>
              </a:rPr>
              <a:t>Flow Chart.</a:t>
            </a:r>
            <a:endParaRPr lang="en-US" sz="2000" dirty="0">
              <a:ea typeface="+mn-lt"/>
              <a:cs typeface="+mn-lt"/>
            </a:endParaRPr>
          </a:p>
          <a:p>
            <a:pPr>
              <a:spcAft>
                <a:spcPts val="0"/>
              </a:spcAft>
              <a:buClr>
                <a:srgbClr val="FFFFFF"/>
              </a:buClr>
            </a:pPr>
            <a:r>
              <a:rPr lang="en-GB" sz="2000" dirty="0">
                <a:ea typeface="Calibri"/>
                <a:cs typeface="Calibri"/>
              </a:rPr>
              <a:t>Result</a:t>
            </a:r>
            <a:endParaRPr lang="en-US" sz="2000" dirty="0">
              <a:ea typeface="+mn-lt"/>
              <a:cs typeface="+mn-lt"/>
            </a:endParaRPr>
          </a:p>
          <a:p>
            <a:pPr>
              <a:spcAft>
                <a:spcPts val="0"/>
              </a:spcAft>
              <a:buClr>
                <a:srgbClr val="FFFFFF"/>
              </a:buClr>
            </a:pPr>
            <a:r>
              <a:rPr lang="en-GB" sz="2000" dirty="0">
                <a:ea typeface="Calibri"/>
                <a:cs typeface="Calibri"/>
              </a:rPr>
              <a:t>Conclusion</a:t>
            </a:r>
            <a:endParaRPr lang="en-US" sz="2000" dirty="0" err="1">
              <a:ea typeface="+mn-lt"/>
              <a:cs typeface="+mn-lt"/>
            </a:endParaRPr>
          </a:p>
          <a:p>
            <a:pPr>
              <a:spcAft>
                <a:spcPts val="0"/>
              </a:spcAft>
              <a:buClr>
                <a:srgbClr val="FFFFFF"/>
              </a:buClr>
            </a:pPr>
            <a:r>
              <a:rPr lang="en-GB" sz="2000" dirty="0">
                <a:ea typeface="Calibri"/>
                <a:cs typeface="Calibri"/>
              </a:rPr>
              <a:t>References</a:t>
            </a:r>
            <a:endParaRPr lang="en-GB" sz="2000" dirty="0" err="1"/>
          </a:p>
        </p:txBody>
      </p:sp>
    </p:spTree>
    <p:extLst>
      <p:ext uri="{BB962C8B-B14F-4D97-AF65-F5344CB8AC3E}">
        <p14:creationId xmlns:p14="http://schemas.microsoft.com/office/powerpoint/2010/main" val="2217149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74D8-4BD6-65DB-BF93-88C15108F77B}"/>
              </a:ext>
            </a:extLst>
          </p:cNvPr>
          <p:cNvSpPr>
            <a:spLocks noGrp="1"/>
          </p:cNvSpPr>
          <p:nvPr>
            <p:ph type="title"/>
          </p:nvPr>
        </p:nvSpPr>
        <p:spPr/>
        <p:txBody>
          <a:bodyPr/>
          <a:lstStyle/>
          <a:p>
            <a:r>
              <a:rPr lang="en-GB" dirty="0">
                <a:ea typeface="Calibri Light"/>
                <a:cs typeface="Calibri Light"/>
              </a:rPr>
              <a:t>INTRODUCTION</a:t>
            </a:r>
            <a:endParaRPr lang="en-GB" dirty="0"/>
          </a:p>
        </p:txBody>
      </p:sp>
      <p:sp>
        <p:nvSpPr>
          <p:cNvPr id="3" name="Content Placeholder 2">
            <a:extLst>
              <a:ext uri="{FF2B5EF4-FFF2-40B4-BE49-F238E27FC236}">
                <a16:creationId xmlns:a16="http://schemas.microsoft.com/office/drawing/2014/main" id="{B224D7D7-5D44-E343-98C5-888B48D8FC36}"/>
              </a:ext>
            </a:extLst>
          </p:cNvPr>
          <p:cNvSpPr>
            <a:spLocks noGrp="1"/>
          </p:cNvSpPr>
          <p:nvPr>
            <p:ph idx="1"/>
          </p:nvPr>
        </p:nvSpPr>
        <p:spPr>
          <a:xfrm>
            <a:off x="225726" y="2070180"/>
            <a:ext cx="10131425" cy="3649133"/>
          </a:xfrm>
        </p:spPr>
        <p:txBody>
          <a:bodyPr>
            <a:normAutofit/>
          </a:bodyPr>
          <a:lstStyle/>
          <a:p>
            <a:pPr lvl="1"/>
            <a:r>
              <a:rPr lang="en-GB" sz="2000" dirty="0">
                <a:ea typeface="+mn-lt"/>
                <a:cs typeface="+mn-lt"/>
              </a:rPr>
              <a:t>Building management system manages the data of the citizens and events of society.</a:t>
            </a:r>
          </a:p>
          <a:p>
            <a:pPr lvl="1">
              <a:buClr>
                <a:srgbClr val="FFFFFF"/>
              </a:buClr>
            </a:pPr>
            <a:r>
              <a:rPr lang="en-GB" sz="2000" dirty="0">
                <a:ea typeface="+mn-lt"/>
                <a:cs typeface="+mn-lt"/>
              </a:rPr>
              <a:t>BMS also manages the society fund which will be used in upcoming events.</a:t>
            </a:r>
          </a:p>
          <a:p>
            <a:pPr lvl="1">
              <a:buClr>
                <a:srgbClr val="FFFFFF"/>
              </a:buClr>
            </a:pPr>
            <a:r>
              <a:rPr lang="en-GB" sz="2000" dirty="0">
                <a:ea typeface="+mn-lt"/>
                <a:cs typeface="+mn-lt"/>
              </a:rPr>
              <a:t>In BMS a person will be able to create </a:t>
            </a:r>
            <a:r>
              <a:rPr lang="en-GB" sz="2000" dirty="0" err="1">
                <a:ea typeface="+mn-lt"/>
                <a:cs typeface="+mn-lt"/>
              </a:rPr>
              <a:t>a</a:t>
            </a:r>
            <a:r>
              <a:rPr lang="en-GB" sz="2000" dirty="0">
                <a:ea typeface="+mn-lt"/>
                <a:cs typeface="+mn-lt"/>
              </a:rPr>
              <a:t> account if he/she is the society member and it will help to give the information of family members . </a:t>
            </a:r>
          </a:p>
          <a:p>
            <a:pPr lvl="1">
              <a:buClr>
                <a:srgbClr val="FFFFFF"/>
              </a:buClr>
            </a:pPr>
            <a:r>
              <a:rPr lang="en-GB" sz="2000" dirty="0">
                <a:ea typeface="+mn-lt"/>
                <a:cs typeface="+mn-lt"/>
              </a:rPr>
              <a:t>It helps to pay maintenance bill if he/she has not paid and if paid it will show “PAID”.</a:t>
            </a:r>
          </a:p>
          <a:p>
            <a:pPr lvl="1">
              <a:buClr>
                <a:srgbClr val="FFFFFF"/>
              </a:buClr>
            </a:pPr>
            <a:r>
              <a:rPr lang="en-GB" sz="2000" dirty="0">
                <a:ea typeface="+mn-lt"/>
                <a:cs typeface="+mn-lt"/>
              </a:rPr>
              <a:t>It also shows Water bill and Electricity bill options.</a:t>
            </a:r>
          </a:p>
          <a:p>
            <a:pPr lvl="1">
              <a:buClr>
                <a:srgbClr val="FFFFFF"/>
              </a:buClr>
            </a:pPr>
            <a:r>
              <a:rPr lang="en-GB" sz="2000" dirty="0">
                <a:ea typeface="+mn-lt"/>
                <a:cs typeface="+mn-lt"/>
              </a:rPr>
              <a:t>In simple words, with help of BMS society work can done easily and in a systematic way . </a:t>
            </a:r>
          </a:p>
          <a:p>
            <a:pPr lvl="1">
              <a:buClr>
                <a:srgbClr val="FFFFFF"/>
              </a:buClr>
            </a:pPr>
            <a:endParaRPr lang="en-GB" sz="2000" dirty="0">
              <a:ea typeface="Calibri"/>
              <a:cs typeface="Calibri"/>
            </a:endParaRPr>
          </a:p>
        </p:txBody>
      </p:sp>
    </p:spTree>
    <p:extLst>
      <p:ext uri="{BB962C8B-B14F-4D97-AF65-F5344CB8AC3E}">
        <p14:creationId xmlns:p14="http://schemas.microsoft.com/office/powerpoint/2010/main" val="3380091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FEF058-9E1A-4B08-4AD9-EEF9760AA781}"/>
              </a:ext>
            </a:extLst>
          </p:cNvPr>
          <p:cNvSpPr txBox="1"/>
          <p:nvPr/>
        </p:nvSpPr>
        <p:spPr>
          <a:xfrm>
            <a:off x="3675673" y="402980"/>
            <a:ext cx="50311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b="1">
                <a:cs typeface="Calibri"/>
              </a:rPr>
              <a:t>EXISTING SYSTEM</a:t>
            </a:r>
            <a:endParaRPr lang="en-US" sz="3600" b="1">
              <a:cs typeface="Calibri" panose="020F0502020204030204"/>
            </a:endParaRPr>
          </a:p>
        </p:txBody>
      </p:sp>
      <p:sp>
        <p:nvSpPr>
          <p:cNvPr id="3" name="TextBox 2">
            <a:extLst>
              <a:ext uri="{FF2B5EF4-FFF2-40B4-BE49-F238E27FC236}">
                <a16:creationId xmlns:a16="http://schemas.microsoft.com/office/drawing/2014/main" id="{A42606C7-DD57-25D1-F2C5-B463258EFEEC}"/>
              </a:ext>
            </a:extLst>
          </p:cNvPr>
          <p:cNvSpPr txBox="1"/>
          <p:nvPr/>
        </p:nvSpPr>
        <p:spPr>
          <a:xfrm>
            <a:off x="1128346" y="1528884"/>
            <a:ext cx="849923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a:ea typeface="+mn-lt"/>
                <a:cs typeface="+mn-lt"/>
              </a:rPr>
              <a:t>MY SCOCIETY CLUB It provides services like instant maintenance bill generation, smart notification through mobile apps, Pay maintenance bills by CC/DC/NB, Alert reminder on outstanding dues, Instant notices and circulars, fully integrated accounting system with automated trial balance.</a:t>
            </a:r>
          </a:p>
          <a:p>
            <a:pPr marL="285750" indent="-285750">
              <a:buFont typeface="Arial"/>
              <a:buChar char="•"/>
            </a:pPr>
            <a:endParaRPr lang="en-GB" sz="2000">
              <a:cs typeface="Calibri" panose="020F0502020204030204"/>
            </a:endParaRPr>
          </a:p>
          <a:p>
            <a:pPr marL="285750" indent="-285750">
              <a:buFont typeface="Arial"/>
              <a:buChar char="•"/>
            </a:pPr>
            <a:r>
              <a:rPr lang="en-GB" sz="2000">
                <a:ea typeface="+mn-lt"/>
                <a:cs typeface="+mn-lt"/>
              </a:rPr>
              <a:t>SOCIETY N MORE It reach out and interact with society members from anywhere in a secured environment. Easy to access member and tenant database from anywhere. 100% automation in billing with autodue reminder and online payment facility. Society document can be stored online for east access.</a:t>
            </a:r>
            <a:endParaRPr lang="en-GB" sz="2000">
              <a:cs typeface="Calibri" panose="020F0502020204030204"/>
            </a:endParaRPr>
          </a:p>
        </p:txBody>
      </p:sp>
    </p:spTree>
    <p:extLst>
      <p:ext uri="{BB962C8B-B14F-4D97-AF65-F5344CB8AC3E}">
        <p14:creationId xmlns:p14="http://schemas.microsoft.com/office/powerpoint/2010/main" val="3403469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E51FA6-D413-12F3-6201-46A4EEA564A5}"/>
              </a:ext>
            </a:extLst>
          </p:cNvPr>
          <p:cNvSpPr txBox="1"/>
          <p:nvPr/>
        </p:nvSpPr>
        <p:spPr>
          <a:xfrm>
            <a:off x="3339465" y="1796"/>
            <a:ext cx="446453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dirty="0"/>
              <a:t>      </a:t>
            </a:r>
            <a:r>
              <a:rPr lang="en-GB" sz="3600" b="1" dirty="0"/>
              <a:t> </a:t>
            </a:r>
            <a:r>
              <a:rPr lang="en-GB" sz="3600" b="1" dirty="0">
                <a:ea typeface="+mn-lt"/>
                <a:cs typeface="+mn-lt"/>
              </a:rPr>
              <a:t>LIMITATIONS OF  </a:t>
            </a:r>
            <a:endParaRPr lang="en-GB" sz="3600">
              <a:ea typeface="+mn-lt"/>
              <a:cs typeface="+mn-lt"/>
            </a:endParaRPr>
          </a:p>
          <a:p>
            <a:pPr algn="ctr"/>
            <a:r>
              <a:rPr lang="en-GB" sz="3600" b="1" dirty="0">
                <a:ea typeface="+mn-lt"/>
                <a:cs typeface="+mn-lt"/>
              </a:rPr>
              <a:t>     EXISTING SYSTEM</a:t>
            </a:r>
          </a:p>
          <a:p>
            <a:pPr algn="ctr"/>
            <a:endParaRPr lang="en-GB" sz="3600" dirty="0"/>
          </a:p>
        </p:txBody>
      </p:sp>
      <p:sp>
        <p:nvSpPr>
          <p:cNvPr id="5" name="TextBox 4">
            <a:extLst>
              <a:ext uri="{FF2B5EF4-FFF2-40B4-BE49-F238E27FC236}">
                <a16:creationId xmlns:a16="http://schemas.microsoft.com/office/drawing/2014/main" id="{C5EF794D-3CFC-3777-B058-AACBF2D8B00B}"/>
              </a:ext>
            </a:extLst>
          </p:cNvPr>
          <p:cNvSpPr txBox="1"/>
          <p:nvPr/>
        </p:nvSpPr>
        <p:spPr>
          <a:xfrm>
            <a:off x="537307" y="1440961"/>
            <a:ext cx="11283461" cy="5104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8" name="TextBox 7">
            <a:extLst>
              <a:ext uri="{FF2B5EF4-FFF2-40B4-BE49-F238E27FC236}">
                <a16:creationId xmlns:a16="http://schemas.microsoft.com/office/drawing/2014/main" id="{4156AC11-61EF-0362-0950-C58CAC557C12}"/>
              </a:ext>
            </a:extLst>
          </p:cNvPr>
          <p:cNvSpPr txBox="1"/>
          <p:nvPr/>
        </p:nvSpPr>
        <p:spPr>
          <a:xfrm>
            <a:off x="550302" y="1327324"/>
            <a:ext cx="11271250"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000" dirty="0">
                <a:ea typeface="+mn-lt"/>
                <a:cs typeface="+mn-lt"/>
              </a:rPr>
              <a:t>High cost maintenance. </a:t>
            </a:r>
            <a:endParaRPr lang="en-US" sz="2000" dirty="0">
              <a:ea typeface="+mn-lt"/>
              <a:cs typeface="+mn-lt"/>
            </a:endParaRPr>
          </a:p>
          <a:p>
            <a:pPr marL="457200"/>
            <a:r>
              <a:rPr lang="en-GB" sz="2000" dirty="0">
                <a:ea typeface="+mn-lt"/>
                <a:cs typeface="+mn-lt"/>
              </a:rPr>
              <a:t>1. For maintenance of existing system more man power is required to the system because of that maintenance of existing system become so costly to maintain. </a:t>
            </a:r>
            <a:endParaRPr lang="en-US" sz="2000" dirty="0">
              <a:ea typeface="+mn-lt"/>
              <a:cs typeface="+mn-lt"/>
            </a:endParaRPr>
          </a:p>
          <a:p>
            <a:pPr marL="457200"/>
            <a:r>
              <a:rPr lang="en-GB" sz="2000" dirty="0">
                <a:ea typeface="+mn-lt"/>
                <a:cs typeface="+mn-lt"/>
              </a:rPr>
              <a:t>2. It will burden to average person.</a:t>
            </a:r>
            <a:endParaRPr lang="en-US" sz="2000" dirty="0">
              <a:ea typeface="Calibri" panose="020F0502020204030204"/>
              <a:cs typeface="Calibri"/>
            </a:endParaRPr>
          </a:p>
          <a:p>
            <a:endParaRPr lang="en-GB" sz="2000" dirty="0">
              <a:cs typeface="Calibri"/>
            </a:endParaRPr>
          </a:p>
          <a:p>
            <a:pPr marL="285750" indent="-285750">
              <a:buFont typeface="Arial"/>
              <a:buChar char="•"/>
            </a:pPr>
            <a:r>
              <a:rPr lang="en-GB" sz="2000" dirty="0">
                <a:ea typeface="+mn-lt"/>
                <a:cs typeface="+mn-lt"/>
              </a:rPr>
              <a:t>Non-availability of important facilities of average person. </a:t>
            </a:r>
          </a:p>
          <a:p>
            <a:pPr marL="449263" indent="-88900"/>
            <a:r>
              <a:rPr lang="en-GB" sz="2000" dirty="0">
                <a:ea typeface="+mn-lt"/>
                <a:cs typeface="+mn-lt"/>
              </a:rPr>
              <a:t>	1. For paying bill like electricity bill, water bill etc. It required external sources. </a:t>
            </a:r>
            <a:endParaRPr lang="en-GB" dirty="0">
              <a:ea typeface="+mn-lt"/>
              <a:cs typeface="+mn-lt"/>
            </a:endParaRPr>
          </a:p>
          <a:p>
            <a:pPr marL="449263"/>
            <a:r>
              <a:rPr lang="en-GB" sz="2000" dirty="0">
                <a:ea typeface="+mn-lt"/>
                <a:cs typeface="+mn-lt"/>
              </a:rPr>
              <a:t>2. There is not a facility for complains &amp; suggestion. </a:t>
            </a:r>
            <a:endParaRPr lang="en-GB" dirty="0">
              <a:ea typeface="+mn-lt"/>
              <a:cs typeface="+mn-lt"/>
            </a:endParaRPr>
          </a:p>
          <a:p>
            <a:pPr marL="449263"/>
            <a:r>
              <a:rPr lang="en-GB" sz="2000" dirty="0">
                <a:ea typeface="+mn-lt"/>
                <a:cs typeface="+mn-lt"/>
              </a:rPr>
              <a:t>3. For complain of society or building required complicated process.</a:t>
            </a:r>
            <a:endParaRPr lang="en-GB" dirty="0">
              <a:ea typeface="Calibri"/>
              <a:cs typeface="Calibri"/>
            </a:endParaRPr>
          </a:p>
          <a:p>
            <a:pPr marL="285750" indent="-285750">
              <a:buFont typeface="Arial"/>
              <a:buChar char="•"/>
            </a:pPr>
            <a:endParaRPr lang="en-GB" sz="2000" dirty="0">
              <a:cs typeface="Calibri"/>
            </a:endParaRPr>
          </a:p>
          <a:p>
            <a:pPr marL="285750" indent="-285750">
              <a:buFont typeface="Arial"/>
              <a:buChar char="•"/>
            </a:pPr>
            <a:r>
              <a:rPr lang="en-GB" sz="2000" dirty="0">
                <a:ea typeface="+mn-lt"/>
                <a:cs typeface="+mn-lt"/>
              </a:rPr>
              <a:t>Complicated system. </a:t>
            </a:r>
          </a:p>
          <a:p>
            <a:pPr marL="449263"/>
            <a:r>
              <a:rPr lang="en-GB" sz="2000" dirty="0">
                <a:ea typeface="+mn-lt"/>
                <a:cs typeface="+mn-lt"/>
              </a:rPr>
              <a:t>1. The system is very complicated to use for each and every person. </a:t>
            </a:r>
            <a:endParaRPr lang="en-GB" dirty="0">
              <a:ea typeface="+mn-lt"/>
              <a:cs typeface="+mn-lt"/>
            </a:endParaRPr>
          </a:p>
          <a:p>
            <a:pPr marL="449263"/>
            <a:r>
              <a:rPr lang="en-GB" sz="2000" dirty="0">
                <a:ea typeface="+mn-lt"/>
                <a:cs typeface="+mn-lt"/>
              </a:rPr>
              <a:t>2. Due to unwanted and unusual option it becomes more complicated to do frequently required things. </a:t>
            </a:r>
          </a:p>
          <a:p>
            <a:pPr marL="449263"/>
            <a:r>
              <a:rPr lang="en-GB" sz="2000" dirty="0">
                <a:ea typeface="+mn-lt"/>
                <a:cs typeface="+mn-lt"/>
              </a:rPr>
              <a:t>3. And because of that such unwanted things system lags and consume more time.</a:t>
            </a:r>
            <a:endParaRPr lang="en-GB" dirty="0">
              <a:ea typeface="Calibri"/>
              <a:cs typeface="Calibri"/>
            </a:endParaRPr>
          </a:p>
          <a:p>
            <a:pPr marL="285750" indent="-285750">
              <a:buFont typeface="Arial"/>
              <a:buChar char="•"/>
            </a:pPr>
            <a:endParaRPr lang="en-GB" sz="2000" dirty="0">
              <a:cs typeface="Calibri"/>
            </a:endParaRPr>
          </a:p>
          <a:p>
            <a:pPr marL="285750" indent="-285750">
              <a:buFont typeface="Arial"/>
              <a:buChar char="•"/>
            </a:pPr>
            <a:r>
              <a:rPr lang="en-GB" sz="2000" dirty="0">
                <a:ea typeface="+mn-lt"/>
                <a:cs typeface="+mn-lt"/>
              </a:rPr>
              <a:t>Paid application Existing system charge extra money for their application for maintaining the app. </a:t>
            </a:r>
            <a:endParaRPr lang="en-GB" sz="2000" dirty="0">
              <a:cs typeface="Calibri"/>
            </a:endParaRPr>
          </a:p>
        </p:txBody>
      </p:sp>
      <p:sp>
        <p:nvSpPr>
          <p:cNvPr id="9" name="TextBox 1">
            <a:extLst>
              <a:ext uri="{FF2B5EF4-FFF2-40B4-BE49-F238E27FC236}">
                <a16:creationId xmlns:a16="http://schemas.microsoft.com/office/drawing/2014/main" id="{7B40B20E-C0B5-DA56-2A62-877F6FC05939}"/>
              </a:ext>
            </a:extLst>
          </p:cNvPr>
          <p:cNvSpPr txBox="1"/>
          <p:nvPr/>
        </p:nvSpPr>
        <p:spPr>
          <a:xfrm>
            <a:off x="402980" y="1807307"/>
            <a:ext cx="61057" cy="6105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a:p>
        </p:txBody>
      </p:sp>
    </p:spTree>
    <p:extLst>
      <p:ext uri="{BB962C8B-B14F-4D97-AF65-F5344CB8AC3E}">
        <p14:creationId xmlns:p14="http://schemas.microsoft.com/office/powerpoint/2010/main" val="368914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424267-9994-1D1E-70A1-9BD251D33355}"/>
              </a:ext>
            </a:extLst>
          </p:cNvPr>
          <p:cNvSpPr txBox="1"/>
          <p:nvPr/>
        </p:nvSpPr>
        <p:spPr>
          <a:xfrm>
            <a:off x="1770029" y="354134"/>
            <a:ext cx="830186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b="1" dirty="0"/>
              <a:t>ADVANTAGES OF OUR</a:t>
            </a:r>
            <a:endParaRPr lang="en-US" sz="3600" b="1"/>
          </a:p>
          <a:p>
            <a:pPr algn="ctr"/>
            <a:r>
              <a:rPr lang="en-GB" sz="3600" b="1" dirty="0"/>
              <a:t> BUILDING MANAGEMENT SYSTEM</a:t>
            </a:r>
            <a:endParaRPr lang="en-US" sz="3600" b="1"/>
          </a:p>
        </p:txBody>
      </p:sp>
      <p:sp>
        <p:nvSpPr>
          <p:cNvPr id="3" name="TextBox 2">
            <a:extLst>
              <a:ext uri="{FF2B5EF4-FFF2-40B4-BE49-F238E27FC236}">
                <a16:creationId xmlns:a16="http://schemas.microsoft.com/office/drawing/2014/main" id="{0C7389D1-5B2A-37BC-7686-1F0E27A7831F}"/>
              </a:ext>
            </a:extLst>
          </p:cNvPr>
          <p:cNvSpPr txBox="1"/>
          <p:nvPr/>
        </p:nvSpPr>
        <p:spPr>
          <a:xfrm>
            <a:off x="1940666" y="1995780"/>
            <a:ext cx="7980448"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b="1" dirty="0">
                <a:ea typeface="+mn-lt"/>
                <a:cs typeface="+mn-lt"/>
              </a:rPr>
              <a:t>Maintenance Payment Schedule</a:t>
            </a:r>
            <a:r>
              <a:rPr lang="en-GB" dirty="0">
                <a:ea typeface="+mn-lt"/>
                <a:cs typeface="+mn-lt"/>
              </a:rPr>
              <a:t>: Using this feature, the management committee members can quickly send a generate payment schedule to collect maintenance dues from all </a:t>
            </a:r>
            <a:r>
              <a:rPr lang="en-GB" sz="2000" dirty="0">
                <a:ea typeface="+mn-lt"/>
                <a:cs typeface="+mn-lt"/>
              </a:rPr>
              <a:t>apartment</a:t>
            </a:r>
            <a:r>
              <a:rPr lang="en-GB" dirty="0">
                <a:ea typeface="+mn-lt"/>
                <a:cs typeface="+mn-lt"/>
              </a:rPr>
              <a:t> owners.</a:t>
            </a:r>
            <a:endParaRPr lang="en-GB" dirty="0"/>
          </a:p>
          <a:p>
            <a:pPr marL="285750" indent="-285750">
              <a:buFont typeface="Arial,Sans-Serif"/>
              <a:buChar char="•"/>
            </a:pPr>
            <a:r>
              <a:rPr lang="en-GB" b="1" dirty="0">
                <a:ea typeface="Calibri" panose="020F0502020204030204"/>
                <a:cs typeface="Calibri" panose="020F0502020204030204"/>
              </a:rPr>
              <a:t>Maintenance Collection</a:t>
            </a:r>
            <a:r>
              <a:rPr lang="en-GB" dirty="0">
                <a:ea typeface="Calibri" panose="020F0502020204030204"/>
                <a:cs typeface="Calibri" panose="020F0502020204030204"/>
              </a:rPr>
              <a:t>: The transaction of the maintenance bill is one of the most important tasks.</a:t>
            </a:r>
            <a:endParaRPr lang="en-GB" dirty="0">
              <a:ea typeface="+mn-lt"/>
              <a:cs typeface="+mn-lt"/>
            </a:endParaRPr>
          </a:p>
          <a:p>
            <a:pPr marL="285750" indent="-285750">
              <a:buFont typeface="Arial,Sans-Serif"/>
              <a:buChar char="•"/>
            </a:pPr>
            <a:r>
              <a:rPr lang="en-GB" b="1" dirty="0">
                <a:ea typeface="Calibri" panose="020F0502020204030204"/>
                <a:cs typeface="Calibri" panose="020F0502020204030204"/>
              </a:rPr>
              <a:t>Publish Notice for Your Society</a:t>
            </a:r>
            <a:r>
              <a:rPr lang="en-GB" dirty="0">
                <a:ea typeface="Calibri" panose="020F0502020204030204"/>
                <a:cs typeface="Calibri" panose="020F0502020204030204"/>
              </a:rPr>
              <a:t>: Resident welfare association can publish notice and reach all members instantly.</a:t>
            </a:r>
            <a:endParaRPr lang="en-GB" dirty="0">
              <a:ea typeface="+mn-lt"/>
              <a:cs typeface="+mn-lt"/>
            </a:endParaRPr>
          </a:p>
          <a:p>
            <a:pPr marL="285750" indent="-285750">
              <a:buFont typeface="Arial,Sans-Serif"/>
              <a:buChar char="•"/>
            </a:pPr>
            <a:r>
              <a:rPr lang="en-GB" dirty="0">
                <a:ea typeface="Calibri" panose="020F0502020204030204"/>
                <a:cs typeface="Calibri" panose="020F0502020204030204"/>
              </a:rPr>
              <a:t>All Urgent Connections at Your Fingertips.</a:t>
            </a:r>
            <a:endParaRPr lang="en-GB" dirty="0">
              <a:ea typeface="+mn-lt"/>
              <a:cs typeface="+mn-lt"/>
            </a:endParaRPr>
          </a:p>
          <a:p>
            <a:pPr marL="285750" indent="-285750">
              <a:buFont typeface="Arial,Sans-Serif"/>
              <a:buChar char="•"/>
            </a:pPr>
            <a:endParaRPr lang="en-GB" dirty="0">
              <a:ea typeface="Calibri" panose="020F0502020204030204"/>
              <a:cs typeface="Calibri" panose="020F0502020204030204"/>
            </a:endParaRPr>
          </a:p>
          <a:p>
            <a:pPr marL="285750" indent="-285750">
              <a:buFont typeface="Arial,Sans-Serif"/>
              <a:buChar char="•"/>
            </a:pPr>
            <a:endParaRPr lang="en-GB" dirty="0">
              <a:ea typeface="Calibri" panose="020F0502020204030204"/>
              <a:cs typeface="Calibri" panose="020F0502020204030204"/>
            </a:endParaRPr>
          </a:p>
          <a:p>
            <a:pPr marL="285750" indent="-285750">
              <a:buFont typeface="Arial"/>
              <a:buChar char="•"/>
            </a:pPr>
            <a:endParaRPr lang="en-GB" dirty="0">
              <a:ea typeface="Calibri" panose="020F0502020204030204"/>
              <a:cs typeface="Calibri" panose="020F0502020204030204"/>
            </a:endParaRPr>
          </a:p>
          <a:p>
            <a:pPr marL="285750" indent="-285750">
              <a:buFont typeface="Arial"/>
              <a:buChar char="•"/>
            </a:pPr>
            <a:endParaRPr lang="en-GB" dirty="0">
              <a:ea typeface="Calibri" panose="020F0502020204030204"/>
              <a:cs typeface="Calibri" panose="020F0502020204030204"/>
            </a:endParaRPr>
          </a:p>
        </p:txBody>
      </p:sp>
    </p:spTree>
    <p:extLst>
      <p:ext uri="{BB962C8B-B14F-4D97-AF65-F5344CB8AC3E}">
        <p14:creationId xmlns:p14="http://schemas.microsoft.com/office/powerpoint/2010/main" val="3942243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510B25-DE47-60E0-A301-02114C6DA50F}"/>
              </a:ext>
            </a:extLst>
          </p:cNvPr>
          <p:cNvSpPr txBox="1"/>
          <p:nvPr/>
        </p:nvSpPr>
        <p:spPr>
          <a:xfrm>
            <a:off x="639209" y="151157"/>
            <a:ext cx="48104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ea typeface="Calibri" panose="020F0502020204030204"/>
                <a:cs typeface="Calibri" panose="020F0502020204030204"/>
              </a:rPr>
              <a:t>DESIGN DETAILS:</a:t>
            </a:r>
          </a:p>
        </p:txBody>
      </p:sp>
      <p:pic>
        <p:nvPicPr>
          <p:cNvPr id="3" name="Picture 3" descr="Chart&#10;&#10;Description automatically generated">
            <a:extLst>
              <a:ext uri="{FF2B5EF4-FFF2-40B4-BE49-F238E27FC236}">
                <a16:creationId xmlns:a16="http://schemas.microsoft.com/office/drawing/2014/main" id="{4F3B93E7-386F-B98E-5F6F-BAC39CFA8AD3}"/>
              </a:ext>
            </a:extLst>
          </p:cNvPr>
          <p:cNvPicPr>
            <a:picLocks noChangeAspect="1"/>
          </p:cNvPicPr>
          <p:nvPr/>
        </p:nvPicPr>
        <p:blipFill>
          <a:blip r:embed="rId2"/>
          <a:stretch>
            <a:fillRect/>
          </a:stretch>
        </p:blipFill>
        <p:spPr>
          <a:xfrm>
            <a:off x="1158816" y="782090"/>
            <a:ext cx="9888746" cy="5739518"/>
          </a:xfrm>
          <a:prstGeom prst="rect">
            <a:avLst/>
          </a:prstGeom>
        </p:spPr>
      </p:pic>
    </p:spTree>
    <p:extLst>
      <p:ext uri="{BB962C8B-B14F-4D97-AF65-F5344CB8AC3E}">
        <p14:creationId xmlns:p14="http://schemas.microsoft.com/office/powerpoint/2010/main" val="7677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6BF9D-634C-371D-21ED-DFB937BDCEC3}"/>
              </a:ext>
            </a:extLst>
          </p:cNvPr>
          <p:cNvSpPr txBox="1"/>
          <p:nvPr/>
        </p:nvSpPr>
        <p:spPr>
          <a:xfrm flipH="1">
            <a:off x="6399439" y="4653642"/>
            <a:ext cx="1710417" cy="634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3" name="Picture 4" descr="Graphical user interface, website&#10;&#10;Description automatically generated">
            <a:extLst>
              <a:ext uri="{FF2B5EF4-FFF2-40B4-BE49-F238E27FC236}">
                <a16:creationId xmlns:a16="http://schemas.microsoft.com/office/drawing/2014/main" id="{FCC5D534-1F17-FF7B-6E6D-9D6ECC94A0AA}"/>
              </a:ext>
            </a:extLst>
          </p:cNvPr>
          <p:cNvPicPr>
            <a:picLocks noChangeAspect="1"/>
          </p:cNvPicPr>
          <p:nvPr/>
        </p:nvPicPr>
        <p:blipFill>
          <a:blip r:embed="rId2"/>
          <a:stretch>
            <a:fillRect/>
          </a:stretch>
        </p:blipFill>
        <p:spPr>
          <a:xfrm>
            <a:off x="613893" y="262636"/>
            <a:ext cx="11125199" cy="6214671"/>
          </a:xfrm>
          <a:prstGeom prst="rect">
            <a:avLst/>
          </a:prstGeom>
        </p:spPr>
      </p:pic>
    </p:spTree>
    <p:extLst>
      <p:ext uri="{BB962C8B-B14F-4D97-AF65-F5344CB8AC3E}">
        <p14:creationId xmlns:p14="http://schemas.microsoft.com/office/powerpoint/2010/main" val="398173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 descr="A picture containing text, electronics&#10;&#10;Description automatically generated">
            <a:extLst>
              <a:ext uri="{FF2B5EF4-FFF2-40B4-BE49-F238E27FC236}">
                <a16:creationId xmlns:a16="http://schemas.microsoft.com/office/drawing/2014/main" id="{91752B21-180D-6A82-EFF5-A4E090DB014E}"/>
              </a:ext>
            </a:extLst>
          </p:cNvPr>
          <p:cNvPicPr>
            <a:picLocks noChangeAspect="1"/>
          </p:cNvPicPr>
          <p:nvPr/>
        </p:nvPicPr>
        <p:blipFill>
          <a:blip r:embed="rId2"/>
          <a:stretch>
            <a:fillRect/>
          </a:stretch>
        </p:blipFill>
        <p:spPr>
          <a:xfrm>
            <a:off x="506569" y="305985"/>
            <a:ext cx="11232524" cy="6138705"/>
          </a:xfrm>
          <a:prstGeom prst="rect">
            <a:avLst/>
          </a:prstGeom>
        </p:spPr>
      </p:pic>
    </p:spTree>
    <p:extLst>
      <p:ext uri="{BB962C8B-B14F-4D97-AF65-F5344CB8AC3E}">
        <p14:creationId xmlns:p14="http://schemas.microsoft.com/office/powerpoint/2010/main" val="2878603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office theme</Template>
  <TotalTime>3</TotalTime>
  <Words>779</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Arial,Sans-Serif</vt:lpstr>
      <vt:lpstr>Calibri</vt:lpstr>
      <vt:lpstr>Calibri Light</vt:lpstr>
      <vt:lpstr>Wingdings</vt:lpstr>
      <vt:lpstr>Celestial</vt:lpstr>
      <vt:lpstr>JAVA MINI PROJECT </vt:lpstr>
      <vt:lpstr>Content: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 Suryanarayan Dora</cp:lastModifiedBy>
  <cp:revision>576</cp:revision>
  <dcterms:created xsi:type="dcterms:W3CDTF">2022-09-17T13:49:22Z</dcterms:created>
  <dcterms:modified xsi:type="dcterms:W3CDTF">2022-11-11T07:25:35Z</dcterms:modified>
</cp:coreProperties>
</file>