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T Sans"/>
      <p:regular r:id="rId14"/>
      <p:bold r:id="rId15"/>
      <p:italic r:id="rId16"/>
      <p:boldItalic r:id="rId17"/>
    </p:embeddedFont>
    <p:embeddedFont>
      <p:font typeface="Ex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xo-italic.fntdata"/><Relationship Id="rId21" Type="http://schemas.openxmlformats.org/officeDocument/2006/relationships/font" Target="fonts/Ex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TSans-bold.fntdata"/><Relationship Id="rId14" Type="http://schemas.openxmlformats.org/officeDocument/2006/relationships/font" Target="fonts/PTSans-regular.fntdata"/><Relationship Id="rId17" Type="http://schemas.openxmlformats.org/officeDocument/2006/relationships/font" Target="fonts/PTSans-boldItalic.fntdata"/><Relationship Id="rId16" Type="http://schemas.openxmlformats.org/officeDocument/2006/relationships/font" Target="fonts/PTSans-italic.fntdata"/><Relationship Id="rId19" Type="http://schemas.openxmlformats.org/officeDocument/2006/relationships/font" Target="fonts/Exo-bold.fntdata"/><Relationship Id="rId18" Type="http://schemas.openxmlformats.org/officeDocument/2006/relationships/font" Target="fonts/Ex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f11272de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f11272de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edfa3e31c0_2_20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edfa3e31c0_2_20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edfa3e31c0_2_20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edfa3e31c0_2_20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5" name="Shape 2855"/>
        <p:cNvGrpSpPr/>
        <p:nvPr/>
      </p:nvGrpSpPr>
      <p:grpSpPr>
        <a:xfrm>
          <a:off x="0" y="0"/>
          <a:ext cx="0" cy="0"/>
          <a:chOff x="0" y="0"/>
          <a:chExt cx="0" cy="0"/>
        </a:xfrm>
      </p:grpSpPr>
      <p:sp>
        <p:nvSpPr>
          <p:cNvPr id="2856" name="Google Shape;2856;gf11272d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7" name="Google Shape;2857;gf11272d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25c8d8127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25c8d8127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1" name="Shape 2871"/>
        <p:cNvGrpSpPr/>
        <p:nvPr/>
      </p:nvGrpSpPr>
      <p:grpSpPr>
        <a:xfrm>
          <a:off x="0" y="0"/>
          <a:ext cx="0" cy="0"/>
          <a:chOff x="0" y="0"/>
          <a:chExt cx="0" cy="0"/>
        </a:xfrm>
      </p:grpSpPr>
      <p:sp>
        <p:nvSpPr>
          <p:cNvPr id="2872" name="Google Shape;2872;g25c8d8127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3" name="Google Shape;2873;g25c8d8127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gedfa3e31c0_2_19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9" name="Google Shape;2879;gedfa3e31c0_2_19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ocs.google.com/spreadsheets/d/1ADDeEz5fETILGQKQpJJFcM7P5rmZ4FZoHUde76lueLU/copy#gid=0"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30"/>
          <p:cNvGrpSpPr/>
          <p:nvPr/>
        </p:nvGrpSpPr>
        <p:grpSpPr>
          <a:xfrm rot="10800000">
            <a:off x="2130739" y="4336003"/>
            <a:ext cx="883262" cy="242091"/>
            <a:chOff x="2300350" y="2601250"/>
            <a:chExt cx="2275275" cy="623625"/>
          </a:xfrm>
        </p:grpSpPr>
        <p:sp>
          <p:nvSpPr>
            <p:cNvPr id="2655" name="Google Shape;2655;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1" name="Google Shape;2661;p30"/>
          <p:cNvGrpSpPr/>
          <p:nvPr/>
        </p:nvGrpSpPr>
        <p:grpSpPr>
          <a:xfrm flipH="1" rot="-5400000">
            <a:off x="3660496" y="4881980"/>
            <a:ext cx="1823016" cy="296643"/>
            <a:chOff x="7857346" y="3902355"/>
            <a:chExt cx="1823016" cy="296643"/>
          </a:xfrm>
        </p:grpSpPr>
        <p:sp>
          <p:nvSpPr>
            <p:cNvPr id="2662" name="Google Shape;2662;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30"/>
          <p:cNvGrpSpPr/>
          <p:nvPr/>
        </p:nvGrpSpPr>
        <p:grpSpPr>
          <a:xfrm rot="5400000">
            <a:off x="2421400" y="552075"/>
            <a:ext cx="98902" cy="553090"/>
            <a:chOff x="4898850" y="4820550"/>
            <a:chExt cx="98902" cy="553090"/>
          </a:xfrm>
        </p:grpSpPr>
        <p:sp>
          <p:nvSpPr>
            <p:cNvPr id="2669" name="Google Shape;2669;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4" name="Google Shape;2674;p30"/>
          <p:cNvGrpSpPr/>
          <p:nvPr/>
        </p:nvGrpSpPr>
        <p:grpSpPr>
          <a:xfrm>
            <a:off x="4505167" y="564628"/>
            <a:ext cx="1105976" cy="133969"/>
            <a:chOff x="8183182" y="663852"/>
            <a:chExt cx="1475028" cy="178673"/>
          </a:xfrm>
        </p:grpSpPr>
        <p:grpSp>
          <p:nvGrpSpPr>
            <p:cNvPr id="2675" name="Google Shape;2675;p30"/>
            <p:cNvGrpSpPr/>
            <p:nvPr/>
          </p:nvGrpSpPr>
          <p:grpSpPr>
            <a:xfrm>
              <a:off x="8183182" y="774425"/>
              <a:ext cx="1178025" cy="68100"/>
              <a:chOff x="2024450" y="204150"/>
              <a:chExt cx="1178025" cy="68100"/>
            </a:xfrm>
          </p:grpSpPr>
          <p:sp>
            <p:nvSpPr>
              <p:cNvPr id="2676" name="Google Shape;2676;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6" name="Google Shape;2686;p30"/>
            <p:cNvGrpSpPr/>
            <p:nvPr/>
          </p:nvGrpSpPr>
          <p:grpSpPr>
            <a:xfrm>
              <a:off x="8480185" y="663852"/>
              <a:ext cx="1178025" cy="68100"/>
              <a:chOff x="2024450" y="204150"/>
              <a:chExt cx="1178025" cy="68100"/>
            </a:xfrm>
          </p:grpSpPr>
          <p:sp>
            <p:nvSpPr>
              <p:cNvPr id="2687" name="Google Shape;2687;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7" name="Google Shape;2697;p30"/>
          <p:cNvGrpSpPr/>
          <p:nvPr/>
        </p:nvGrpSpPr>
        <p:grpSpPr>
          <a:xfrm>
            <a:off x="5447301" y="4536119"/>
            <a:ext cx="1252897" cy="51000"/>
            <a:chOff x="2915381" y="4104819"/>
            <a:chExt cx="1252897" cy="51000"/>
          </a:xfrm>
        </p:grpSpPr>
        <p:sp>
          <p:nvSpPr>
            <p:cNvPr id="2698" name="Google Shape;2698;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2" name="Google Shape;2712;p30"/>
          <p:cNvSpPr txBox="1"/>
          <p:nvPr>
            <p:ph type="ctrTitle"/>
          </p:nvPr>
        </p:nvSpPr>
        <p:spPr>
          <a:xfrm>
            <a:off x="1317600" y="11936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EcoScrap</a:t>
            </a:r>
            <a:endParaRPr sz="5800">
              <a:solidFill>
                <a:schemeClr val="accent2"/>
              </a:solidFill>
            </a:endParaRPr>
          </a:p>
          <a:p>
            <a:pPr indent="0" lvl="0" marL="0" rtl="0" algn="ctr">
              <a:spcBef>
                <a:spcPts val="0"/>
              </a:spcBef>
              <a:spcAft>
                <a:spcPts val="0"/>
              </a:spcAft>
              <a:buNone/>
            </a:pPr>
            <a:r>
              <a:rPr lang="en" sz="3100"/>
              <a:t>YOUR ONLINE HUB FOR SUSTAINABLE SCRAP RECYCLING</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31"/>
          <p:cNvSpPr/>
          <p:nvPr/>
        </p:nvSpPr>
        <p:spPr>
          <a:xfrm>
            <a:off x="3608125" y="309414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18" name="Google Shape;2718;p31"/>
          <p:cNvSpPr/>
          <p:nvPr/>
        </p:nvSpPr>
        <p:spPr>
          <a:xfrm>
            <a:off x="3694950" y="44727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19" name="Google Shape;2719;p31"/>
          <p:cNvSpPr/>
          <p:nvPr/>
        </p:nvSpPr>
        <p:spPr>
          <a:xfrm>
            <a:off x="6245100" y="309414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713100" y="31283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33918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60705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7131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25" name="Google Shape;2725;p31"/>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726" name="Google Shape;2726;p31"/>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7" name="Google Shape;2727;p31"/>
          <p:cNvSpPr txBox="1"/>
          <p:nvPr>
            <p:ph idx="4" type="title"/>
          </p:nvPr>
        </p:nvSpPr>
        <p:spPr>
          <a:xfrm>
            <a:off x="3240675" y="1982450"/>
            <a:ext cx="2599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&amp; solution</a:t>
            </a:r>
            <a:endParaRPr/>
          </a:p>
        </p:txBody>
      </p:sp>
      <p:sp>
        <p:nvSpPr>
          <p:cNvPr id="2728" name="Google Shape;2728;p31"/>
          <p:cNvSpPr txBox="1"/>
          <p:nvPr>
            <p:ph idx="6" type="title"/>
          </p:nvPr>
        </p:nvSpPr>
        <p:spPr>
          <a:xfrm>
            <a:off x="3479100" y="13048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29" name="Google Shape;2729;p31"/>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Features</a:t>
            </a:r>
            <a:endParaRPr/>
          </a:p>
        </p:txBody>
      </p:sp>
      <p:sp>
        <p:nvSpPr>
          <p:cNvPr id="2730" name="Google Shape;2730;p31"/>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1" name="Google Shape;2731;p31"/>
          <p:cNvSpPr txBox="1"/>
          <p:nvPr>
            <p:ph idx="13" type="title"/>
          </p:nvPr>
        </p:nvSpPr>
        <p:spPr>
          <a:xfrm>
            <a:off x="3758400" y="453564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732" name="Google Shape;2732;p31"/>
          <p:cNvSpPr txBox="1"/>
          <p:nvPr>
            <p:ph idx="15" type="title"/>
          </p:nvPr>
        </p:nvSpPr>
        <p:spPr>
          <a:xfrm>
            <a:off x="760650" y="248155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33" name="Google Shape;2733;p31"/>
          <p:cNvSpPr txBox="1"/>
          <p:nvPr>
            <p:ph idx="16" type="title"/>
          </p:nvPr>
        </p:nvSpPr>
        <p:spPr>
          <a:xfrm>
            <a:off x="3479100" y="3157000"/>
            <a:ext cx="23604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Implementing plan</a:t>
            </a:r>
            <a:endParaRPr/>
          </a:p>
        </p:txBody>
      </p:sp>
      <p:sp>
        <p:nvSpPr>
          <p:cNvPr id="2734" name="Google Shape;2734;p31"/>
          <p:cNvSpPr txBox="1"/>
          <p:nvPr>
            <p:ph idx="17" type="subTitle"/>
          </p:nvPr>
        </p:nvSpPr>
        <p:spPr>
          <a:xfrm>
            <a:off x="-2722325" y="36178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5" name="Google Shape;2735;p31"/>
          <p:cNvSpPr txBox="1"/>
          <p:nvPr>
            <p:ph idx="18" type="title"/>
          </p:nvPr>
        </p:nvSpPr>
        <p:spPr>
          <a:xfrm>
            <a:off x="3471150" y="24958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36" name="Google Shape;2736;p31"/>
          <p:cNvSpPr txBox="1"/>
          <p:nvPr>
            <p:ph idx="19" type="title"/>
          </p:nvPr>
        </p:nvSpPr>
        <p:spPr>
          <a:xfrm>
            <a:off x="6149850" y="3191250"/>
            <a:ext cx="2466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Sustainabilitiy Impact</a:t>
            </a:r>
            <a:endParaRPr/>
          </a:p>
        </p:txBody>
      </p:sp>
      <p:sp>
        <p:nvSpPr>
          <p:cNvPr id="2737" name="Google Shape;2737;p31"/>
          <p:cNvSpPr txBox="1"/>
          <p:nvPr>
            <p:ph idx="21" type="title"/>
          </p:nvPr>
        </p:nvSpPr>
        <p:spPr>
          <a:xfrm>
            <a:off x="6149850" y="24815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2738" name="Google Shape;2738;p31"/>
          <p:cNvGrpSpPr/>
          <p:nvPr/>
        </p:nvGrpSpPr>
        <p:grpSpPr>
          <a:xfrm>
            <a:off x="7812807" y="997962"/>
            <a:ext cx="1520982" cy="302065"/>
            <a:chOff x="5642557" y="-150670"/>
            <a:chExt cx="1520982" cy="302065"/>
          </a:xfrm>
        </p:grpSpPr>
        <p:sp>
          <p:nvSpPr>
            <p:cNvPr id="2739" name="Google Shape;2739;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4" name="Google Shape;2744;p31"/>
          <p:cNvSpPr txBox="1"/>
          <p:nvPr>
            <p:ph idx="15" type="title"/>
          </p:nvPr>
        </p:nvSpPr>
        <p:spPr>
          <a:xfrm>
            <a:off x="3542550" y="384340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745" name="Google Shape;2745;p31"/>
          <p:cNvSpPr txBox="1"/>
          <p:nvPr>
            <p:ph idx="13" type="title"/>
          </p:nvPr>
        </p:nvSpPr>
        <p:spPr>
          <a:xfrm flipH="1">
            <a:off x="840000" y="3191261"/>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32"/>
          <p:cNvSpPr txBox="1"/>
          <p:nvPr>
            <p:ph type="title"/>
          </p:nvPr>
        </p:nvSpPr>
        <p:spPr>
          <a:xfrm>
            <a:off x="883250" y="536600"/>
            <a:ext cx="440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solidFill>
                <a:schemeClr val="accent2"/>
              </a:solidFill>
            </a:endParaRPr>
          </a:p>
        </p:txBody>
      </p:sp>
      <p:sp>
        <p:nvSpPr>
          <p:cNvPr id="2751" name="Google Shape;2751;p32"/>
          <p:cNvSpPr txBox="1"/>
          <p:nvPr>
            <p:ph idx="1" type="subTitle"/>
          </p:nvPr>
        </p:nvSpPr>
        <p:spPr>
          <a:xfrm>
            <a:off x="713100" y="1380425"/>
            <a:ext cx="7488600" cy="4455900"/>
          </a:xfrm>
          <a:prstGeom prst="rect">
            <a:avLst/>
          </a:prstGeom>
        </p:spPr>
        <p:txBody>
          <a:bodyPr anchorCtr="0" anchor="ctr" bIns="91425" lIns="91425" spcFirstLastPara="1" rIns="91425" wrap="square" tIns="91425">
            <a:noAutofit/>
          </a:bodyPr>
          <a:lstStyle/>
          <a:p>
            <a:pPr indent="-355600" lvl="0" marL="457200" rtl="0" algn="just">
              <a:lnSpc>
                <a:spcPct val="115000"/>
              </a:lnSpc>
              <a:spcBef>
                <a:spcPts val="1200"/>
              </a:spcBef>
              <a:spcAft>
                <a:spcPts val="0"/>
              </a:spcAft>
              <a:buSzPts val="2000"/>
              <a:buChar char="●"/>
            </a:pPr>
            <a:r>
              <a:rPr lang="en" sz="2000"/>
              <a:t>Recycling websites provide a means to reduce waste and minimize environmental impact by enabling users to donate, swap, and purchase items that have been recycled.</a:t>
            </a:r>
            <a:endParaRPr sz="2000"/>
          </a:p>
          <a:p>
            <a:pPr indent="-355600" lvl="0" marL="457200" rtl="0" algn="just">
              <a:lnSpc>
                <a:spcPct val="115000"/>
              </a:lnSpc>
              <a:spcBef>
                <a:spcPts val="0"/>
              </a:spcBef>
              <a:spcAft>
                <a:spcPts val="0"/>
              </a:spcAft>
              <a:buSzPts val="2000"/>
              <a:buChar char="●"/>
            </a:pPr>
            <a:r>
              <a:rPr lang="en" sz="2000"/>
              <a:t>A website for buying and selling scrap materials, offering a wide range of products from multiple suppliers. Customers can browse and purchase items online for direct shipping.</a:t>
            </a:r>
            <a:endParaRPr sz="2000"/>
          </a:p>
          <a:p>
            <a:pPr indent="0" lvl="0" marL="0" rtl="0" algn="l">
              <a:lnSpc>
                <a:spcPct val="115000"/>
              </a:lnSpc>
              <a:spcBef>
                <a:spcPts val="1200"/>
              </a:spcBef>
              <a:spcAft>
                <a:spcPts val="0"/>
              </a:spcAft>
              <a:buNone/>
            </a:pPr>
            <a:r>
              <a:rPr lang="en" sz="2000"/>
              <a:t>﻿</a:t>
            </a:r>
            <a:endParaRPr sz="2000"/>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0"/>
              </a:spcAft>
              <a:buNone/>
            </a:pPr>
            <a:r>
              <a:rPr lang="en" sz="2000"/>
              <a:t>﻿</a:t>
            </a:r>
            <a:endParaRPr sz="2000"/>
          </a:p>
          <a:p>
            <a:pPr indent="0" lvl="0" marL="0" rtl="0" algn="l">
              <a:lnSpc>
                <a:spcPct val="115000"/>
              </a:lnSpc>
              <a:spcBef>
                <a:spcPts val="1200"/>
              </a:spcBef>
              <a:spcAft>
                <a:spcPts val="0"/>
              </a:spcAft>
              <a:buClr>
                <a:schemeClr val="dk1"/>
              </a:buClr>
              <a:buSzPts val="1100"/>
              <a:buFont typeface="Arial"/>
              <a:buNone/>
            </a:pPr>
            <a:r>
              <a:t/>
            </a:r>
            <a:endParaRPr sz="2000"/>
          </a:p>
          <a:p>
            <a:pPr indent="0" lvl="0" marL="0" rtl="0" algn="l">
              <a:spcBef>
                <a:spcPts val="1200"/>
              </a:spcBef>
              <a:spcAft>
                <a:spcPts val="0"/>
              </a:spcAft>
              <a:buNone/>
            </a:pPr>
            <a:r>
              <a:t/>
            </a:r>
            <a:endParaRPr sz="2000"/>
          </a:p>
        </p:txBody>
      </p:sp>
      <p:sp>
        <p:nvSpPr>
          <p:cNvPr id="2752" name="Google Shape;2752;p32"/>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2"/>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4" name="Google Shape;2754;p32"/>
          <p:cNvGrpSpPr/>
          <p:nvPr/>
        </p:nvGrpSpPr>
        <p:grpSpPr>
          <a:xfrm rot="10800000">
            <a:off x="7985389" y="4114478"/>
            <a:ext cx="883262" cy="242091"/>
            <a:chOff x="2300350" y="2601250"/>
            <a:chExt cx="2275275" cy="623625"/>
          </a:xfrm>
        </p:grpSpPr>
        <p:sp>
          <p:nvSpPr>
            <p:cNvPr id="2755" name="Google Shape;2755;p3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1" name="Google Shape;2761;p32"/>
          <p:cNvGrpSpPr/>
          <p:nvPr/>
        </p:nvGrpSpPr>
        <p:grpSpPr>
          <a:xfrm rot="5400000">
            <a:off x="2045400" y="147700"/>
            <a:ext cx="98902" cy="553090"/>
            <a:chOff x="4898850" y="4820550"/>
            <a:chExt cx="98902" cy="553090"/>
          </a:xfrm>
        </p:grpSpPr>
        <p:sp>
          <p:nvSpPr>
            <p:cNvPr id="2762" name="Google Shape;2762;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7" name="Google Shape;2767;p32"/>
          <p:cNvGrpSpPr/>
          <p:nvPr/>
        </p:nvGrpSpPr>
        <p:grpSpPr>
          <a:xfrm>
            <a:off x="2596239" y="3820728"/>
            <a:ext cx="883262" cy="242091"/>
            <a:chOff x="2300350" y="2601250"/>
            <a:chExt cx="2275275" cy="623625"/>
          </a:xfrm>
        </p:grpSpPr>
        <p:sp>
          <p:nvSpPr>
            <p:cNvPr id="2768" name="Google Shape;2768;p3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4" name="Google Shape;2774;p32"/>
          <p:cNvGrpSpPr/>
          <p:nvPr/>
        </p:nvGrpSpPr>
        <p:grpSpPr>
          <a:xfrm>
            <a:off x="4762192" y="4297866"/>
            <a:ext cx="1105976" cy="133969"/>
            <a:chOff x="8183182" y="663852"/>
            <a:chExt cx="1475028" cy="178673"/>
          </a:xfrm>
        </p:grpSpPr>
        <p:grpSp>
          <p:nvGrpSpPr>
            <p:cNvPr id="2775" name="Google Shape;2775;p32"/>
            <p:cNvGrpSpPr/>
            <p:nvPr/>
          </p:nvGrpSpPr>
          <p:grpSpPr>
            <a:xfrm>
              <a:off x="8183182" y="774425"/>
              <a:ext cx="1178025" cy="68100"/>
              <a:chOff x="2024450" y="204150"/>
              <a:chExt cx="1178025" cy="68100"/>
            </a:xfrm>
          </p:grpSpPr>
          <p:sp>
            <p:nvSpPr>
              <p:cNvPr id="2776" name="Google Shape;2776;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6" name="Google Shape;2786;p32"/>
            <p:cNvGrpSpPr/>
            <p:nvPr/>
          </p:nvGrpSpPr>
          <p:grpSpPr>
            <a:xfrm>
              <a:off x="8480185" y="663852"/>
              <a:ext cx="1178025" cy="68100"/>
              <a:chOff x="2024450" y="204150"/>
              <a:chExt cx="1178025" cy="68100"/>
            </a:xfrm>
          </p:grpSpPr>
          <p:sp>
            <p:nvSpPr>
              <p:cNvPr id="2787" name="Google Shape;2787;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33"/>
          <p:cNvSpPr txBox="1"/>
          <p:nvPr>
            <p:ph type="title"/>
          </p:nvPr>
        </p:nvSpPr>
        <p:spPr>
          <a:xfrm>
            <a:off x="965075" y="652325"/>
            <a:ext cx="4344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&amp; solution</a:t>
            </a:r>
            <a:endParaRPr>
              <a:solidFill>
                <a:schemeClr val="accent2"/>
              </a:solidFill>
            </a:endParaRPr>
          </a:p>
        </p:txBody>
      </p:sp>
      <p:sp>
        <p:nvSpPr>
          <p:cNvPr id="2802" name="Google Shape;2802;p33"/>
          <p:cNvSpPr txBox="1"/>
          <p:nvPr>
            <p:ph idx="1" type="subTitle"/>
          </p:nvPr>
        </p:nvSpPr>
        <p:spPr>
          <a:xfrm>
            <a:off x="412725" y="1374300"/>
            <a:ext cx="8515200" cy="2394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t>Recycling efficiently uses resources, but poor communication hinders it. High global demand for raw materials and energy strains Earth's capacity to meet it.</a:t>
            </a:r>
            <a:endParaRPr sz="2000"/>
          </a:p>
          <a:p>
            <a:pPr indent="-355600" lvl="0" marL="457200" rtl="0" algn="l">
              <a:lnSpc>
                <a:spcPct val="115000"/>
              </a:lnSpc>
              <a:spcBef>
                <a:spcPts val="0"/>
              </a:spcBef>
              <a:spcAft>
                <a:spcPts val="0"/>
              </a:spcAft>
              <a:buSzPts val="2000"/>
              <a:buChar char="●"/>
            </a:pPr>
            <a:r>
              <a:rPr lang="en" sz="2000"/>
              <a:t>Sustainably use resources for future generations. Manufacturing for initiatives like Make in India and Atmanirbhar Bharat Abhiyan is raising metal demand.</a:t>
            </a:r>
            <a:endParaRPr sz="2000"/>
          </a:p>
          <a:p>
            <a:pPr indent="-355600" lvl="0" marL="457200" rtl="0" algn="l">
              <a:lnSpc>
                <a:spcPct val="115000"/>
              </a:lnSpc>
              <a:spcBef>
                <a:spcPts val="0"/>
              </a:spcBef>
              <a:spcAft>
                <a:spcPts val="0"/>
              </a:spcAft>
              <a:buSzPts val="2000"/>
              <a:buChar char="●"/>
            </a:pPr>
            <a:r>
              <a:rPr lang="en" sz="2000"/>
              <a:t>Recycling benefits the economy, limits resource use, and aids the environment. It uncovers new sources of raw materials like metals and is vital for the supply chain of ferrous and non-ferrous metals.</a:t>
            </a:r>
            <a:endParaRPr sz="2000"/>
          </a:p>
          <a:p>
            <a:pPr indent="0" lvl="0" marL="457200" rtl="0" algn="l">
              <a:lnSpc>
                <a:spcPct val="115000"/>
              </a:lnSpc>
              <a:spcBef>
                <a:spcPts val="1200"/>
              </a:spcBef>
              <a:spcAft>
                <a:spcPts val="0"/>
              </a:spcAft>
              <a:buNone/>
            </a:pPr>
            <a:r>
              <a:t/>
            </a:r>
            <a:endParaRPr sz="2000"/>
          </a:p>
          <a:p>
            <a:pPr indent="-355600" lvl="0" marL="457200" rtl="0" algn="ctr">
              <a:spcBef>
                <a:spcPts val="1200"/>
              </a:spcBef>
              <a:spcAft>
                <a:spcPts val="0"/>
              </a:spcAft>
              <a:buSzPts val="2000"/>
              <a:buChar char="●"/>
            </a:pPr>
            <a:r>
              <a:t/>
            </a:r>
            <a:endParaRPr sz="2000"/>
          </a:p>
        </p:txBody>
      </p:sp>
      <p:grpSp>
        <p:nvGrpSpPr>
          <p:cNvPr id="2803" name="Google Shape;2803;p33"/>
          <p:cNvGrpSpPr/>
          <p:nvPr/>
        </p:nvGrpSpPr>
        <p:grpSpPr>
          <a:xfrm>
            <a:off x="6397851" y="1075319"/>
            <a:ext cx="1252897" cy="51000"/>
            <a:chOff x="2915381" y="4104819"/>
            <a:chExt cx="1252897" cy="51000"/>
          </a:xfrm>
        </p:grpSpPr>
        <p:sp>
          <p:nvSpPr>
            <p:cNvPr id="2804" name="Google Shape;2804;p3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pic>
        <p:nvPicPr>
          <p:cNvPr id="2822" name="Google Shape;2822;p34" title="Gráfico">
            <a:hlinkClick r:id="rId3"/>
          </p:cNvPr>
          <p:cNvPicPr preferRelativeResize="0"/>
          <p:nvPr/>
        </p:nvPicPr>
        <p:blipFill>
          <a:blip r:embed="rId4">
            <a:alphaModFix/>
          </a:blip>
          <a:stretch>
            <a:fillRect/>
          </a:stretch>
        </p:blipFill>
        <p:spPr>
          <a:xfrm>
            <a:off x="3157545" y="1577700"/>
            <a:ext cx="2834211" cy="2422801"/>
          </a:xfrm>
          <a:prstGeom prst="rect">
            <a:avLst/>
          </a:prstGeom>
          <a:noFill/>
          <a:ln>
            <a:noFill/>
          </a:ln>
        </p:spPr>
      </p:pic>
      <p:sp>
        <p:nvSpPr>
          <p:cNvPr id="2823" name="Google Shape;2823;p34"/>
          <p:cNvSpPr txBox="1"/>
          <p:nvPr>
            <p:ph type="title"/>
          </p:nvPr>
        </p:nvSpPr>
        <p:spPr>
          <a:xfrm>
            <a:off x="715750" y="35945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a:t>
            </a:r>
            <a:r>
              <a:rPr lang="en">
                <a:solidFill>
                  <a:schemeClr val="accent2"/>
                </a:solidFill>
              </a:rPr>
              <a:t>FEATURES</a:t>
            </a:r>
            <a:endParaRPr>
              <a:solidFill>
                <a:schemeClr val="accent2"/>
              </a:solidFill>
            </a:endParaRPr>
          </a:p>
        </p:txBody>
      </p:sp>
      <p:sp>
        <p:nvSpPr>
          <p:cNvPr id="2824" name="Google Shape;2824;p34"/>
          <p:cNvSpPr txBox="1"/>
          <p:nvPr/>
        </p:nvSpPr>
        <p:spPr>
          <a:xfrm>
            <a:off x="713100" y="4342218"/>
            <a:ext cx="77178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lt1"/>
              </a:solidFill>
              <a:latin typeface="PT Sans"/>
              <a:ea typeface="PT Sans"/>
              <a:cs typeface="PT Sans"/>
              <a:sym typeface="PT Sans"/>
            </a:endParaRPr>
          </a:p>
        </p:txBody>
      </p:sp>
      <p:grpSp>
        <p:nvGrpSpPr>
          <p:cNvPr id="2825" name="Google Shape;2825;p34"/>
          <p:cNvGrpSpPr/>
          <p:nvPr/>
        </p:nvGrpSpPr>
        <p:grpSpPr>
          <a:xfrm>
            <a:off x="360118" y="1213325"/>
            <a:ext cx="2488500" cy="1299536"/>
            <a:chOff x="360118" y="1213325"/>
            <a:chExt cx="2488500" cy="1299536"/>
          </a:xfrm>
        </p:grpSpPr>
        <p:sp>
          <p:nvSpPr>
            <p:cNvPr id="2826" name="Google Shape;2826;p34"/>
            <p:cNvSpPr txBox="1"/>
            <p:nvPr/>
          </p:nvSpPr>
          <p:spPr>
            <a:xfrm>
              <a:off x="360118" y="1213325"/>
              <a:ext cx="24885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n" sz="1300">
                  <a:solidFill>
                    <a:schemeClr val="accent2"/>
                  </a:solidFill>
                  <a:latin typeface="Exo"/>
                  <a:ea typeface="Exo"/>
                  <a:cs typeface="Exo"/>
                  <a:sym typeface="Exo"/>
                </a:rPr>
                <a:t>Marketplace for Buying and Selling Scraps</a:t>
              </a:r>
              <a:endParaRPr b="1" sz="1300">
                <a:solidFill>
                  <a:schemeClr val="accent2"/>
                </a:solidFill>
                <a:latin typeface="Exo"/>
                <a:ea typeface="Exo"/>
                <a:cs typeface="Exo"/>
                <a:sym typeface="Exo"/>
              </a:endParaRPr>
            </a:p>
          </p:txBody>
        </p:sp>
        <p:sp>
          <p:nvSpPr>
            <p:cNvPr id="2827" name="Google Shape;2827;p34"/>
            <p:cNvSpPr txBox="1"/>
            <p:nvPr/>
          </p:nvSpPr>
          <p:spPr>
            <a:xfrm>
              <a:off x="713100" y="2028061"/>
              <a:ext cx="2130300" cy="484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300">
                  <a:solidFill>
                    <a:schemeClr val="lt1"/>
                  </a:solidFill>
                  <a:latin typeface="PT Sans"/>
                  <a:ea typeface="PT Sans"/>
                  <a:cs typeface="PT Sans"/>
                  <a:sym typeface="PT Sans"/>
                </a:rPr>
                <a:t>Dedicated marketplace where registered users can buy and sell recycled scraps</a:t>
              </a:r>
              <a:r>
                <a:rPr lang="en">
                  <a:solidFill>
                    <a:schemeClr val="lt1"/>
                  </a:solidFill>
                  <a:latin typeface="PT Sans"/>
                  <a:ea typeface="PT Sans"/>
                  <a:cs typeface="PT Sans"/>
                  <a:sym typeface="PT Sans"/>
                </a:rPr>
                <a:t>. </a:t>
              </a:r>
              <a:endParaRPr>
                <a:solidFill>
                  <a:schemeClr val="lt1"/>
                </a:solidFill>
                <a:latin typeface="PT Sans"/>
                <a:ea typeface="PT Sans"/>
                <a:cs typeface="PT Sans"/>
                <a:sym typeface="PT Sans"/>
              </a:endParaRPr>
            </a:p>
          </p:txBody>
        </p:sp>
      </p:grpSp>
      <p:grpSp>
        <p:nvGrpSpPr>
          <p:cNvPr id="2828" name="Google Shape;2828;p34"/>
          <p:cNvGrpSpPr/>
          <p:nvPr/>
        </p:nvGrpSpPr>
        <p:grpSpPr>
          <a:xfrm>
            <a:off x="354993" y="2973325"/>
            <a:ext cx="2488432" cy="1510500"/>
            <a:chOff x="354993" y="2973325"/>
            <a:chExt cx="2488432" cy="1510500"/>
          </a:xfrm>
        </p:grpSpPr>
        <p:sp>
          <p:nvSpPr>
            <p:cNvPr id="2829" name="Google Shape;2829;p34"/>
            <p:cNvSpPr txBox="1"/>
            <p:nvPr/>
          </p:nvSpPr>
          <p:spPr>
            <a:xfrm>
              <a:off x="354993" y="2973325"/>
              <a:ext cx="24882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n" sz="1300">
                  <a:solidFill>
                    <a:schemeClr val="accent2"/>
                  </a:solidFill>
                  <a:latin typeface="Exo"/>
                  <a:ea typeface="Exo"/>
                  <a:cs typeface="Exo"/>
                  <a:sym typeface="Exo"/>
                </a:rPr>
                <a:t>Pickup and Collection Services</a:t>
              </a:r>
              <a:endParaRPr b="1" sz="1300">
                <a:solidFill>
                  <a:schemeClr val="accent2"/>
                </a:solidFill>
                <a:latin typeface="Exo"/>
                <a:ea typeface="Exo"/>
                <a:cs typeface="Exo"/>
                <a:sym typeface="Exo"/>
              </a:endParaRPr>
            </a:p>
          </p:txBody>
        </p:sp>
        <p:sp>
          <p:nvSpPr>
            <p:cNvPr id="2830" name="Google Shape;2830;p34"/>
            <p:cNvSpPr txBox="1"/>
            <p:nvPr/>
          </p:nvSpPr>
          <p:spPr>
            <a:xfrm>
              <a:off x="355225" y="3458125"/>
              <a:ext cx="2488200" cy="102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PT Sans"/>
                  <a:ea typeface="PT Sans"/>
                  <a:cs typeface="PT Sans"/>
                  <a:sym typeface="PT Sans"/>
                </a:rPr>
                <a:t>Seamless process for scheduling scrap pickup and collection services from registered recyclers or designated drop-off locations.</a:t>
              </a:r>
              <a:endParaRPr>
                <a:solidFill>
                  <a:schemeClr val="lt1"/>
                </a:solidFill>
                <a:latin typeface="PT Sans"/>
                <a:ea typeface="PT Sans"/>
                <a:cs typeface="PT Sans"/>
                <a:sym typeface="PT Sans"/>
              </a:endParaRPr>
            </a:p>
          </p:txBody>
        </p:sp>
      </p:grpSp>
      <p:grpSp>
        <p:nvGrpSpPr>
          <p:cNvPr id="2831" name="Google Shape;2831;p34"/>
          <p:cNvGrpSpPr/>
          <p:nvPr/>
        </p:nvGrpSpPr>
        <p:grpSpPr>
          <a:xfrm>
            <a:off x="6300744" y="953170"/>
            <a:ext cx="2488190" cy="1953797"/>
            <a:chOff x="6300625" y="1252591"/>
            <a:chExt cx="2130300" cy="1260270"/>
          </a:xfrm>
        </p:grpSpPr>
        <p:sp>
          <p:nvSpPr>
            <p:cNvPr id="2832" name="Google Shape;2832;p34"/>
            <p:cNvSpPr txBox="1"/>
            <p:nvPr/>
          </p:nvSpPr>
          <p:spPr>
            <a:xfrm>
              <a:off x="6375244" y="1252591"/>
              <a:ext cx="14100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8FFFFF"/>
                  </a:solidFill>
                </a:rPr>
                <a:t> </a:t>
              </a:r>
              <a:r>
                <a:rPr lang="en" sz="1300">
                  <a:solidFill>
                    <a:srgbClr val="8FFFFF"/>
                  </a:solidFill>
                </a:rPr>
                <a:t>Scrap Listing and Search:</a:t>
              </a:r>
              <a:endParaRPr sz="1300">
                <a:solidFill>
                  <a:srgbClr val="8FFFFF"/>
                </a:solidFill>
              </a:endParaRPr>
            </a:p>
          </p:txBody>
        </p:sp>
        <p:sp>
          <p:nvSpPr>
            <p:cNvPr id="2833" name="Google Shape;2833;p34"/>
            <p:cNvSpPr txBox="1"/>
            <p:nvPr/>
          </p:nvSpPr>
          <p:spPr>
            <a:xfrm>
              <a:off x="6300625" y="2028061"/>
              <a:ext cx="2130300" cy="4848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Font typeface="PT Sans"/>
                <a:buChar char="●"/>
              </a:pPr>
              <a:r>
                <a:rPr lang="en" sz="1300">
                  <a:solidFill>
                    <a:schemeClr val="lt1"/>
                  </a:solidFill>
                  <a:latin typeface="PT Sans"/>
                  <a:ea typeface="PT Sans"/>
                  <a:cs typeface="PT Sans"/>
                  <a:sym typeface="PT Sans"/>
                </a:rPr>
                <a:t>Users list scrap inventory in detail. </a:t>
              </a:r>
              <a:endParaRPr sz="1300">
                <a:solidFill>
                  <a:schemeClr val="lt1"/>
                </a:solidFill>
                <a:latin typeface="PT Sans"/>
                <a:ea typeface="PT Sans"/>
                <a:cs typeface="PT Sans"/>
                <a:sym typeface="PT Sans"/>
              </a:endParaRPr>
            </a:p>
            <a:p>
              <a:pPr indent="-311150" lvl="0" marL="457200" rtl="0" algn="l">
                <a:lnSpc>
                  <a:spcPct val="115000"/>
                </a:lnSpc>
                <a:spcBef>
                  <a:spcPts val="0"/>
                </a:spcBef>
                <a:spcAft>
                  <a:spcPts val="0"/>
                </a:spcAft>
                <a:buClr>
                  <a:schemeClr val="lt1"/>
                </a:buClr>
                <a:buSzPts val="1300"/>
                <a:buFont typeface="PT Sans"/>
                <a:buChar char="●"/>
              </a:pPr>
              <a:r>
                <a:rPr lang="en" sz="1300">
                  <a:solidFill>
                    <a:schemeClr val="lt1"/>
                  </a:solidFill>
                  <a:latin typeface="PT Sans"/>
                  <a:ea typeface="PT Sans"/>
                  <a:cs typeface="PT Sans"/>
                  <a:sym typeface="PT Sans"/>
                </a:rPr>
                <a:t>Advanced search helps find scrap by material, </a:t>
              </a:r>
              <a:endParaRPr sz="1300">
                <a:solidFill>
                  <a:schemeClr val="lt1"/>
                </a:solidFill>
                <a:latin typeface="PT Sans"/>
                <a:ea typeface="PT Sans"/>
                <a:cs typeface="PT Sans"/>
                <a:sym typeface="PT Sans"/>
              </a:endParaRPr>
            </a:p>
            <a:p>
              <a:pPr indent="0" lvl="0" marL="0" rtl="0" algn="l">
                <a:lnSpc>
                  <a:spcPct val="115000"/>
                </a:lnSpc>
                <a:spcBef>
                  <a:spcPts val="1200"/>
                </a:spcBef>
                <a:spcAft>
                  <a:spcPts val="0"/>
                </a:spcAft>
                <a:buClr>
                  <a:schemeClr val="dk1"/>
                </a:buClr>
                <a:buSzPts val="1100"/>
                <a:buFont typeface="Arial"/>
                <a:buNone/>
              </a:pPr>
              <a:r>
                <a:rPr lang="en">
                  <a:solidFill>
                    <a:schemeClr val="lt1"/>
                  </a:solidFill>
                  <a:latin typeface="PT Sans"/>
                  <a:ea typeface="PT Sans"/>
                  <a:cs typeface="PT Sans"/>
                  <a:sym typeface="PT Sans"/>
                </a:rPr>
                <a:t>﻿</a:t>
              </a:r>
              <a:endParaRPr>
                <a:solidFill>
                  <a:schemeClr val="lt1"/>
                </a:solidFill>
                <a:latin typeface="PT Sans"/>
                <a:ea typeface="PT Sans"/>
                <a:cs typeface="PT Sans"/>
                <a:sym typeface="PT Sans"/>
              </a:endParaRPr>
            </a:p>
            <a:p>
              <a:pPr indent="0" lvl="0" marL="0" rtl="0" algn="l">
                <a:spcBef>
                  <a:spcPts val="1200"/>
                </a:spcBef>
                <a:spcAft>
                  <a:spcPts val="0"/>
                </a:spcAft>
                <a:buNone/>
              </a:pPr>
              <a:r>
                <a:t/>
              </a:r>
              <a:endParaRPr>
                <a:solidFill>
                  <a:schemeClr val="lt1"/>
                </a:solidFill>
                <a:latin typeface="PT Sans"/>
                <a:ea typeface="PT Sans"/>
                <a:cs typeface="PT Sans"/>
                <a:sym typeface="PT Sans"/>
              </a:endParaRPr>
            </a:p>
          </p:txBody>
        </p:sp>
      </p:grpSp>
      <p:grpSp>
        <p:nvGrpSpPr>
          <p:cNvPr id="2834" name="Google Shape;2834;p34"/>
          <p:cNvGrpSpPr/>
          <p:nvPr/>
        </p:nvGrpSpPr>
        <p:grpSpPr>
          <a:xfrm>
            <a:off x="6300625" y="2944025"/>
            <a:ext cx="2742300" cy="1539906"/>
            <a:chOff x="6300625" y="2766796"/>
            <a:chExt cx="2742300" cy="1176129"/>
          </a:xfrm>
        </p:grpSpPr>
        <p:sp>
          <p:nvSpPr>
            <p:cNvPr id="2835" name="Google Shape;2835;p34"/>
            <p:cNvSpPr txBox="1"/>
            <p:nvPr/>
          </p:nvSpPr>
          <p:spPr>
            <a:xfrm>
              <a:off x="6490800" y="2766796"/>
              <a:ext cx="25521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accent2"/>
                  </a:solidFill>
                  <a:latin typeface="Exo"/>
                  <a:ea typeface="Exo"/>
                  <a:cs typeface="Exo"/>
                  <a:sym typeface="Exo"/>
                </a:rPr>
                <a:t>Recycling Guidelines and Resources</a:t>
              </a:r>
              <a:endParaRPr b="1" sz="1300">
                <a:solidFill>
                  <a:schemeClr val="accent2"/>
                </a:solidFill>
                <a:latin typeface="Exo"/>
                <a:ea typeface="Exo"/>
                <a:cs typeface="Exo"/>
                <a:sym typeface="Exo"/>
              </a:endParaRPr>
            </a:p>
          </p:txBody>
        </p:sp>
        <p:sp>
          <p:nvSpPr>
            <p:cNvPr id="2836" name="Google Shape;2836;p34"/>
            <p:cNvSpPr txBox="1"/>
            <p:nvPr/>
          </p:nvSpPr>
          <p:spPr>
            <a:xfrm>
              <a:off x="6300625" y="3458125"/>
              <a:ext cx="2742300" cy="484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300">
                  <a:solidFill>
                    <a:schemeClr val="lt1"/>
                  </a:solidFill>
                  <a:latin typeface="PT Sans"/>
                  <a:ea typeface="PT Sans"/>
                  <a:cs typeface="PT Sans"/>
                  <a:sym typeface="PT Sans"/>
                </a:rPr>
                <a:t>Comprehensive recycling guidelines and resources provide users with information on how to properly sort and prepare scraps for recycling</a:t>
              </a:r>
              <a:endParaRPr sz="1300">
                <a:solidFill>
                  <a:schemeClr val="lt1"/>
                </a:solidFill>
                <a:latin typeface="PT Sans"/>
                <a:ea typeface="PT Sans"/>
                <a:cs typeface="PT Sans"/>
                <a:sym typeface="PT Sans"/>
              </a:endParaRPr>
            </a:p>
          </p:txBody>
        </p:sp>
      </p:grpSp>
      <p:sp>
        <p:nvSpPr>
          <p:cNvPr id="2837" name="Google Shape;2837;p34"/>
          <p:cNvSpPr/>
          <p:nvPr/>
        </p:nvSpPr>
        <p:spPr>
          <a:xfrm>
            <a:off x="4079898" y="215301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4"/>
          <p:cNvSpPr/>
          <p:nvPr/>
        </p:nvSpPr>
        <p:spPr>
          <a:xfrm>
            <a:off x="4912698" y="215301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4"/>
          <p:cNvSpPr/>
          <p:nvPr/>
        </p:nvSpPr>
        <p:spPr>
          <a:xfrm>
            <a:off x="4079898" y="337956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4"/>
          <p:cNvSpPr/>
          <p:nvPr/>
        </p:nvSpPr>
        <p:spPr>
          <a:xfrm>
            <a:off x="4912698" y="337956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1" name="Google Shape;2841;p34"/>
          <p:cNvCxnSpPr>
            <a:stCxn id="2826" idx="3"/>
            <a:endCxn id="2837" idx="2"/>
          </p:cNvCxnSpPr>
          <p:nvPr/>
        </p:nvCxnSpPr>
        <p:spPr>
          <a:xfrm>
            <a:off x="2848618" y="1455725"/>
            <a:ext cx="1231200" cy="773100"/>
          </a:xfrm>
          <a:prstGeom prst="bentConnector3">
            <a:avLst>
              <a:gd fmla="val 50003" name="adj1"/>
            </a:avLst>
          </a:prstGeom>
          <a:noFill/>
          <a:ln cap="flat" cmpd="sng" w="19050">
            <a:solidFill>
              <a:schemeClr val="accent2"/>
            </a:solidFill>
            <a:prstDash val="solid"/>
            <a:round/>
            <a:headEnd len="med" w="med" type="none"/>
            <a:tailEnd len="med" w="med" type="oval"/>
          </a:ln>
        </p:spPr>
      </p:cxnSp>
      <p:cxnSp>
        <p:nvCxnSpPr>
          <p:cNvPr id="2842" name="Google Shape;2842;p34"/>
          <p:cNvCxnSpPr>
            <a:stCxn id="2835" idx="1"/>
            <a:endCxn id="2840" idx="6"/>
          </p:cNvCxnSpPr>
          <p:nvPr/>
        </p:nvCxnSpPr>
        <p:spPr>
          <a:xfrm flipH="1">
            <a:off x="5064300" y="3261399"/>
            <a:ext cx="1426500" cy="193800"/>
          </a:xfrm>
          <a:prstGeom prst="bentConnector3">
            <a:avLst>
              <a:gd fmla="val 50004" name="adj1"/>
            </a:avLst>
          </a:prstGeom>
          <a:noFill/>
          <a:ln cap="flat" cmpd="sng" w="19050">
            <a:solidFill>
              <a:schemeClr val="accent2"/>
            </a:solidFill>
            <a:prstDash val="solid"/>
            <a:round/>
            <a:headEnd len="med" w="med" type="none"/>
            <a:tailEnd len="med" w="med" type="oval"/>
          </a:ln>
        </p:spPr>
      </p:cxnSp>
      <p:cxnSp>
        <p:nvCxnSpPr>
          <p:cNvPr id="2843" name="Google Shape;2843;p34"/>
          <p:cNvCxnSpPr>
            <a:stCxn id="2832" idx="1"/>
            <a:endCxn id="2838" idx="6"/>
          </p:cNvCxnSpPr>
          <p:nvPr/>
        </p:nvCxnSpPr>
        <p:spPr>
          <a:xfrm flipH="1">
            <a:off x="5064300" y="1328963"/>
            <a:ext cx="1323600" cy="899700"/>
          </a:xfrm>
          <a:prstGeom prst="bentConnector3">
            <a:avLst>
              <a:gd fmla="val 50004" name="adj1"/>
            </a:avLst>
          </a:prstGeom>
          <a:noFill/>
          <a:ln cap="flat" cmpd="sng" w="19050">
            <a:solidFill>
              <a:schemeClr val="lt1"/>
            </a:solidFill>
            <a:prstDash val="solid"/>
            <a:round/>
            <a:headEnd len="med" w="med" type="none"/>
            <a:tailEnd len="med" w="med" type="oval"/>
          </a:ln>
        </p:spPr>
      </p:cxnSp>
      <p:cxnSp>
        <p:nvCxnSpPr>
          <p:cNvPr id="2844" name="Google Shape;2844;p34"/>
          <p:cNvCxnSpPr>
            <a:stCxn id="2829" idx="3"/>
            <a:endCxn id="2839" idx="2"/>
          </p:cNvCxnSpPr>
          <p:nvPr/>
        </p:nvCxnSpPr>
        <p:spPr>
          <a:xfrm>
            <a:off x="2843193" y="3215725"/>
            <a:ext cx="1236600" cy="239700"/>
          </a:xfrm>
          <a:prstGeom prst="bentConnector3">
            <a:avLst>
              <a:gd fmla="val 50004" name="adj1"/>
            </a:avLst>
          </a:prstGeom>
          <a:noFill/>
          <a:ln cap="flat" cmpd="sng" w="19050">
            <a:solidFill>
              <a:schemeClr val="lt1"/>
            </a:solidFill>
            <a:prstDash val="solid"/>
            <a:round/>
            <a:headEnd len="med" w="med" type="none"/>
            <a:tailEnd len="med" w="med" type="oval"/>
          </a:ln>
        </p:spPr>
      </p:cxnSp>
      <p:grpSp>
        <p:nvGrpSpPr>
          <p:cNvPr id="2845" name="Google Shape;2845;p34"/>
          <p:cNvGrpSpPr/>
          <p:nvPr/>
        </p:nvGrpSpPr>
        <p:grpSpPr>
          <a:xfrm>
            <a:off x="6893007" y="-514246"/>
            <a:ext cx="2250993" cy="228146"/>
            <a:chOff x="7809182" y="1151604"/>
            <a:chExt cx="2250993" cy="228146"/>
          </a:xfrm>
        </p:grpSpPr>
        <p:sp>
          <p:nvSpPr>
            <p:cNvPr id="2846" name="Google Shape;2846;p34"/>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4"/>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8" name="Google Shape;2848;p34"/>
          <p:cNvGrpSpPr/>
          <p:nvPr/>
        </p:nvGrpSpPr>
        <p:grpSpPr>
          <a:xfrm rot="5400000">
            <a:off x="1486975" y="799800"/>
            <a:ext cx="98902" cy="553090"/>
            <a:chOff x="4898850" y="4820550"/>
            <a:chExt cx="98902" cy="553090"/>
          </a:xfrm>
        </p:grpSpPr>
        <p:sp>
          <p:nvSpPr>
            <p:cNvPr id="2849" name="Google Shape;2849;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34"/>
          <p:cNvSpPr/>
          <p:nvPr/>
        </p:nvSpPr>
        <p:spPr>
          <a:xfrm>
            <a:off x="8430925" y="567000"/>
            <a:ext cx="448500" cy="51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8" name="Shape 2858"/>
        <p:cNvGrpSpPr/>
        <p:nvPr/>
      </p:nvGrpSpPr>
      <p:grpSpPr>
        <a:xfrm>
          <a:off x="0" y="0"/>
          <a:ext cx="0" cy="0"/>
          <a:chOff x="0" y="0"/>
          <a:chExt cx="0" cy="0"/>
        </a:xfrm>
      </p:grpSpPr>
      <p:sp>
        <p:nvSpPr>
          <p:cNvPr id="2859" name="Google Shape;2859;p35"/>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TARGET AUDIENCE</a:t>
            </a:r>
            <a:endParaRPr/>
          </a:p>
        </p:txBody>
      </p:sp>
      <p:grpSp>
        <p:nvGrpSpPr>
          <p:cNvPr id="2860" name="Google Shape;2860;p35"/>
          <p:cNvGrpSpPr/>
          <p:nvPr/>
        </p:nvGrpSpPr>
        <p:grpSpPr>
          <a:xfrm>
            <a:off x="7937682" y="1112104"/>
            <a:ext cx="2250993" cy="228146"/>
            <a:chOff x="7809182" y="1151604"/>
            <a:chExt cx="2250993" cy="228146"/>
          </a:xfrm>
        </p:grpSpPr>
        <p:sp>
          <p:nvSpPr>
            <p:cNvPr id="2861" name="Google Shape;2861;p35"/>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5"/>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3" name="Google Shape;2863;p35"/>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5"/>
          <p:cNvSpPr txBox="1"/>
          <p:nvPr/>
        </p:nvSpPr>
        <p:spPr>
          <a:xfrm>
            <a:off x="1129900" y="1425050"/>
            <a:ext cx="7717800" cy="30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solidFill>
                  <a:schemeClr val="lt1"/>
                </a:solidFill>
                <a:latin typeface="PT Sans"/>
                <a:ea typeface="PT Sans"/>
                <a:cs typeface="PT Sans"/>
                <a:sym typeface="PT Sans"/>
              </a:rPr>
              <a:t>Scrap Cycle serves individuals and businesses in the scrap recycling industry.</a:t>
            </a:r>
            <a:endParaRPr sz="2000">
              <a:solidFill>
                <a:schemeClr val="lt1"/>
              </a:solidFill>
              <a:latin typeface="PT Sans"/>
              <a:ea typeface="PT Sans"/>
              <a:cs typeface="PT Sans"/>
              <a:sym typeface="PT Sans"/>
            </a:endParaRPr>
          </a:p>
          <a:p>
            <a:pPr indent="-355600" lvl="0" marL="457200" rtl="0" algn="l">
              <a:lnSpc>
                <a:spcPct val="115000"/>
              </a:lnSpc>
              <a:spcBef>
                <a:spcPts val="1200"/>
              </a:spcBef>
              <a:spcAft>
                <a:spcPts val="0"/>
              </a:spcAft>
              <a:buClr>
                <a:schemeClr val="lt1"/>
              </a:buClr>
              <a:buSzPts val="2000"/>
              <a:buFont typeface="PT Sans"/>
              <a:buChar char="●"/>
            </a:pPr>
            <a:r>
              <a:rPr lang="en" sz="2000">
                <a:solidFill>
                  <a:schemeClr val="lt1"/>
                </a:solidFill>
                <a:latin typeface="PT Sans"/>
                <a:ea typeface="PT Sans"/>
                <a:cs typeface="PT Sans"/>
                <a:sym typeface="PT Sans"/>
              </a:rPr>
              <a:t>People wanting to dispose/sell scrap materials.</a:t>
            </a:r>
            <a:endParaRPr sz="2000">
              <a:solidFill>
                <a:schemeClr val="lt1"/>
              </a:solidFill>
              <a:latin typeface="PT Sans"/>
              <a:ea typeface="PT Sans"/>
              <a:cs typeface="PT Sans"/>
              <a:sym typeface="PT Sans"/>
            </a:endParaRPr>
          </a:p>
          <a:p>
            <a:pPr indent="-355600" lvl="0" marL="457200" rtl="0" algn="l">
              <a:lnSpc>
                <a:spcPct val="115000"/>
              </a:lnSpc>
              <a:spcBef>
                <a:spcPts val="0"/>
              </a:spcBef>
              <a:spcAft>
                <a:spcPts val="0"/>
              </a:spcAft>
              <a:buClr>
                <a:schemeClr val="lt1"/>
              </a:buClr>
              <a:buSzPts val="2000"/>
              <a:buFont typeface="PT Sans"/>
              <a:buChar char="●"/>
            </a:pPr>
            <a:r>
              <a:rPr lang="en" sz="2000">
                <a:solidFill>
                  <a:schemeClr val="lt1"/>
                </a:solidFill>
                <a:latin typeface="PT Sans"/>
                <a:ea typeface="PT Sans"/>
                <a:cs typeface="PT Sans"/>
                <a:sym typeface="PT Sans"/>
              </a:rPr>
              <a:t>Small businesses creating scrap materials during their operations.</a:t>
            </a:r>
            <a:endParaRPr sz="2000">
              <a:solidFill>
                <a:schemeClr val="lt1"/>
              </a:solidFill>
              <a:latin typeface="PT Sans"/>
              <a:ea typeface="PT Sans"/>
              <a:cs typeface="PT Sans"/>
              <a:sym typeface="PT Sans"/>
            </a:endParaRPr>
          </a:p>
          <a:p>
            <a:pPr indent="-355600" lvl="0" marL="457200" rtl="0" algn="l">
              <a:lnSpc>
                <a:spcPct val="115000"/>
              </a:lnSpc>
              <a:spcBef>
                <a:spcPts val="0"/>
              </a:spcBef>
              <a:spcAft>
                <a:spcPts val="0"/>
              </a:spcAft>
              <a:buClr>
                <a:schemeClr val="lt1"/>
              </a:buClr>
              <a:buSzPts val="2000"/>
              <a:buFont typeface="PT Sans"/>
              <a:buChar char="●"/>
            </a:pPr>
            <a:r>
              <a:rPr lang="en" sz="2000">
                <a:solidFill>
                  <a:schemeClr val="lt1"/>
                </a:solidFill>
                <a:latin typeface="PT Sans"/>
                <a:ea typeface="PT Sans"/>
                <a:cs typeface="PT Sans"/>
                <a:sym typeface="PT Sans"/>
              </a:rPr>
              <a:t>Connect recyclers and scrap collectors with suppliers conveniently.</a:t>
            </a:r>
            <a:endParaRPr sz="2000">
              <a:solidFill>
                <a:schemeClr val="lt1"/>
              </a:solidFill>
              <a:latin typeface="PT Sans"/>
              <a:ea typeface="PT Sans"/>
              <a:cs typeface="PT Sans"/>
              <a:sym typeface="PT Sans"/>
            </a:endParaRPr>
          </a:p>
          <a:p>
            <a:pPr indent="-355600" lvl="0" marL="457200" rtl="0" algn="l">
              <a:lnSpc>
                <a:spcPct val="115000"/>
              </a:lnSpc>
              <a:spcBef>
                <a:spcPts val="0"/>
              </a:spcBef>
              <a:spcAft>
                <a:spcPts val="0"/>
              </a:spcAft>
              <a:buClr>
                <a:schemeClr val="lt1"/>
              </a:buClr>
              <a:buSzPts val="2000"/>
              <a:buFont typeface="PT Sans"/>
              <a:buChar char="●"/>
            </a:pPr>
            <a:r>
              <a:rPr lang="en" sz="2000">
                <a:solidFill>
                  <a:schemeClr val="lt1"/>
                </a:solidFill>
                <a:latin typeface="PT Sans"/>
                <a:ea typeface="PT Sans"/>
                <a:cs typeface="PT Sans"/>
                <a:sym typeface="PT Sans"/>
              </a:rPr>
              <a:t>Buyers seeking unique recycled materials for crafting, art, and DIY projects.</a:t>
            </a:r>
            <a:endParaRPr sz="2000">
              <a:solidFill>
                <a:schemeClr val="lt1"/>
              </a:solidFill>
              <a:latin typeface="PT Sans"/>
              <a:ea typeface="PT Sans"/>
              <a:cs typeface="PT Sans"/>
              <a:sym typeface="PT Sans"/>
            </a:endParaRPr>
          </a:p>
          <a:p>
            <a:pPr indent="0" lvl="0" marL="0" rtl="0" algn="l">
              <a:lnSpc>
                <a:spcPct val="115000"/>
              </a:lnSpc>
              <a:spcBef>
                <a:spcPts val="1200"/>
              </a:spcBef>
              <a:spcAft>
                <a:spcPts val="0"/>
              </a:spcAft>
              <a:buClr>
                <a:schemeClr val="dk1"/>
              </a:buClr>
              <a:buSzPts val="1100"/>
              <a:buFont typeface="Arial"/>
              <a:buNone/>
            </a:pPr>
            <a:r>
              <a:rPr lang="en" sz="2000">
                <a:solidFill>
                  <a:schemeClr val="lt1"/>
                </a:solidFill>
                <a:latin typeface="PT Sans"/>
                <a:ea typeface="PT Sans"/>
                <a:cs typeface="PT Sans"/>
                <a:sym typeface="PT Sans"/>
              </a:rPr>
              <a:t>﻿</a:t>
            </a:r>
            <a:endParaRPr sz="2000">
              <a:solidFill>
                <a:schemeClr val="lt1"/>
              </a:solidFill>
              <a:latin typeface="PT Sans"/>
              <a:ea typeface="PT Sans"/>
              <a:cs typeface="PT Sans"/>
              <a:sym typeface="PT Sans"/>
            </a:endParaRPr>
          </a:p>
          <a:p>
            <a:pPr indent="0" lvl="0" marL="0" rtl="0" algn="l">
              <a:spcBef>
                <a:spcPts val="1200"/>
              </a:spcBef>
              <a:spcAft>
                <a:spcPts val="0"/>
              </a:spcAft>
              <a:buNone/>
            </a:pPr>
            <a:r>
              <a:t/>
            </a:r>
            <a:endParaRPr sz="2000">
              <a:solidFill>
                <a:schemeClr val="lt1"/>
              </a:solidFill>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36"/>
          <p:cNvSpPr txBox="1"/>
          <p:nvPr>
            <p:ph type="ctrTitle"/>
          </p:nvPr>
        </p:nvSpPr>
        <p:spPr>
          <a:xfrm>
            <a:off x="836650" y="475925"/>
            <a:ext cx="5583900" cy="10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Implementation Plan</a:t>
            </a:r>
            <a:endParaRPr sz="3200"/>
          </a:p>
        </p:txBody>
      </p:sp>
      <p:sp>
        <p:nvSpPr>
          <p:cNvPr id="2870" name="Google Shape;2870;p36"/>
          <p:cNvSpPr txBox="1"/>
          <p:nvPr>
            <p:ph idx="1" type="subTitle"/>
          </p:nvPr>
        </p:nvSpPr>
        <p:spPr>
          <a:xfrm>
            <a:off x="888150" y="1383175"/>
            <a:ext cx="7367700" cy="3182700"/>
          </a:xfrm>
          <a:prstGeom prst="rect">
            <a:avLst/>
          </a:prstGeom>
        </p:spPr>
        <p:txBody>
          <a:bodyPr anchorCtr="0" anchor="ctr" bIns="91425" lIns="91425" spcFirstLastPara="1" rIns="91425" wrap="square" tIns="91425">
            <a:noAutofit/>
          </a:bodyPr>
          <a:lstStyle/>
          <a:p>
            <a:pPr indent="-355600" lvl="0" marL="457200" rtl="0" algn="just">
              <a:lnSpc>
                <a:spcPct val="115000"/>
              </a:lnSpc>
              <a:spcBef>
                <a:spcPts val="1200"/>
              </a:spcBef>
              <a:spcAft>
                <a:spcPts val="0"/>
              </a:spcAft>
              <a:buSzPts val="2000"/>
              <a:buChar char="●"/>
            </a:pPr>
            <a:r>
              <a:rPr lang="en" sz="2000"/>
              <a:t>Scrap website usage is simple. Create an account, browse products, and buy securely using various payment options.</a:t>
            </a:r>
            <a:endParaRPr sz="2000"/>
          </a:p>
          <a:p>
            <a:pPr indent="-355600" lvl="0" marL="457200" rtl="0" algn="just">
              <a:lnSpc>
                <a:spcPct val="115000"/>
              </a:lnSpc>
              <a:spcBef>
                <a:spcPts val="0"/>
              </a:spcBef>
              <a:spcAft>
                <a:spcPts val="0"/>
              </a:spcAft>
              <a:buSzPts val="2000"/>
              <a:buChar char="●"/>
            </a:pPr>
            <a:r>
              <a:rPr lang="en" sz="2000"/>
              <a:t>Detailed product descriptions, images, and customer service are offered to assist with informed decisions. </a:t>
            </a:r>
            <a:endParaRPr sz="2000"/>
          </a:p>
          <a:p>
            <a:pPr indent="-355600" lvl="0" marL="457200" rtl="0" algn="just">
              <a:lnSpc>
                <a:spcPct val="115000"/>
              </a:lnSpc>
              <a:spcBef>
                <a:spcPts val="0"/>
              </a:spcBef>
              <a:spcAft>
                <a:spcPts val="0"/>
              </a:spcAft>
              <a:buSzPts val="2000"/>
              <a:buChar char="●"/>
            </a:pPr>
            <a:r>
              <a:rPr lang="en" sz="2000"/>
              <a:t>A rewards program exists for earning points and discounts.</a:t>
            </a:r>
            <a:endParaRPr sz="2000"/>
          </a:p>
          <a:p>
            <a:pPr indent="0" lvl="0" marL="0" rtl="0" algn="l">
              <a:lnSpc>
                <a:spcPct val="115000"/>
              </a:lnSpc>
              <a:spcBef>
                <a:spcPts val="1200"/>
              </a:spcBef>
              <a:spcAft>
                <a:spcPts val="0"/>
              </a:spcAft>
              <a:buClr>
                <a:schemeClr val="dk1"/>
              </a:buClr>
              <a:buSzPts val="1100"/>
              <a:buFont typeface="Arial"/>
              <a:buNone/>
            </a:pPr>
            <a:r>
              <a:rPr lang="en"/>
              <a:t>﻿</a:t>
            </a:r>
            <a:endParaRPr/>
          </a:p>
          <a:p>
            <a:pPr indent="0" lvl="0" marL="0" rtl="0" algn="ctr">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4" name="Shape 2874"/>
        <p:cNvGrpSpPr/>
        <p:nvPr/>
      </p:nvGrpSpPr>
      <p:grpSpPr>
        <a:xfrm>
          <a:off x="0" y="0"/>
          <a:ext cx="0" cy="0"/>
          <a:chOff x="0" y="0"/>
          <a:chExt cx="0" cy="0"/>
        </a:xfrm>
      </p:grpSpPr>
      <p:sp>
        <p:nvSpPr>
          <p:cNvPr id="2875" name="Google Shape;2875;p3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Sustainability Impact</a:t>
            </a:r>
            <a:endParaRPr/>
          </a:p>
        </p:txBody>
      </p:sp>
      <p:sp>
        <p:nvSpPr>
          <p:cNvPr id="2876" name="Google Shape;2876;p37"/>
          <p:cNvSpPr txBox="1"/>
          <p:nvPr>
            <p:ph idx="1" type="subTitle"/>
          </p:nvPr>
        </p:nvSpPr>
        <p:spPr>
          <a:xfrm>
            <a:off x="855225" y="1436190"/>
            <a:ext cx="7052700" cy="19590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Diverting scrap materials from landfills and promoting their reuse, reducing environmental impact.</a:t>
            </a:r>
            <a:endParaRPr sz="2000"/>
          </a:p>
          <a:p>
            <a:pPr indent="-355600" lvl="0" marL="457200" rtl="0" algn="l">
              <a:spcBef>
                <a:spcPts val="0"/>
              </a:spcBef>
              <a:spcAft>
                <a:spcPts val="0"/>
              </a:spcAft>
              <a:buSzPts val="2000"/>
              <a:buChar char="●"/>
            </a:pPr>
            <a:r>
              <a:rPr lang="en" sz="2000"/>
              <a:t>Encouraging the adoption of recycling practices among individuals and businesses.</a:t>
            </a:r>
            <a:endParaRPr sz="2000"/>
          </a:p>
          <a:p>
            <a:pPr indent="-355600" lvl="0" marL="457200" rtl="0" algn="l">
              <a:spcBef>
                <a:spcPts val="0"/>
              </a:spcBef>
              <a:spcAft>
                <a:spcPts val="0"/>
              </a:spcAft>
              <a:buSzPts val="2000"/>
              <a:buChar char="●"/>
            </a:pPr>
            <a:r>
              <a:rPr lang="en" sz="2000"/>
              <a:t>Facilitating the creation of a circular economy by connecting scrap suppliers with potential buyers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sp>
        <p:nvSpPr>
          <p:cNvPr id="2881" name="Google Shape;2881;p38"/>
          <p:cNvSpPr txBox="1"/>
          <p:nvPr>
            <p:ph type="title"/>
          </p:nvPr>
        </p:nvSpPr>
        <p:spPr>
          <a:xfrm>
            <a:off x="1033575" y="825748"/>
            <a:ext cx="54288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2882" name="Google Shape;2882;p38"/>
          <p:cNvSpPr txBox="1"/>
          <p:nvPr>
            <p:ph idx="1" type="subTitle"/>
          </p:nvPr>
        </p:nvSpPr>
        <p:spPr>
          <a:xfrm>
            <a:off x="926675" y="1446450"/>
            <a:ext cx="7923600" cy="3159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t>A scrap store website makes buying and selling scrap materials easy and safe. It has a wide selection, detailed descriptions, and images. The website is secure with various payment options. For sellers, it's a platform to showcase products and reach more customers. There's a rewards program for customers to earn points and discounts. With modern design and search features, it's a great way to trade scrap materials online.</a:t>
            </a:r>
            <a:endParaRPr sz="2000"/>
          </a:p>
          <a:p>
            <a:pPr indent="0" lvl="0" marL="0" rtl="0" algn="l">
              <a:lnSpc>
                <a:spcPct val="115000"/>
              </a:lnSpc>
              <a:spcBef>
                <a:spcPts val="1200"/>
              </a:spcBef>
              <a:spcAft>
                <a:spcPts val="0"/>
              </a:spcAft>
              <a:buClr>
                <a:schemeClr val="dk1"/>
              </a:buClr>
              <a:buSzPts val="1100"/>
              <a:buFont typeface="Arial"/>
              <a:buNone/>
            </a:pPr>
            <a:r>
              <a:rPr lang="en" sz="2000"/>
              <a:t>﻿</a:t>
            </a:r>
            <a:endParaRPr sz="2000"/>
          </a:p>
          <a:p>
            <a:pPr indent="0" lvl="0" marL="0" rtl="0" algn="ctr">
              <a:spcBef>
                <a:spcPts val="1200"/>
              </a:spcBef>
              <a:spcAft>
                <a:spcPts val="0"/>
              </a:spcAft>
              <a:buNone/>
            </a:pPr>
            <a:r>
              <a:t/>
            </a:r>
            <a:endParaRPr sz="2000"/>
          </a:p>
        </p:txBody>
      </p:sp>
      <p:grpSp>
        <p:nvGrpSpPr>
          <p:cNvPr id="2883" name="Google Shape;2883;p38"/>
          <p:cNvGrpSpPr/>
          <p:nvPr/>
        </p:nvGrpSpPr>
        <p:grpSpPr>
          <a:xfrm>
            <a:off x="1837776" y="4281819"/>
            <a:ext cx="1252897" cy="51000"/>
            <a:chOff x="2915381" y="4104819"/>
            <a:chExt cx="1252897" cy="51000"/>
          </a:xfrm>
        </p:grpSpPr>
        <p:sp>
          <p:nvSpPr>
            <p:cNvPr id="2884" name="Google Shape;2884;p38"/>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8"/>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8"/>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8"/>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8"/>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8"/>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8"/>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8"/>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8"/>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8"/>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8"/>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8"/>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8"/>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8"/>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8" name="Google Shape;2898;p38"/>
          <p:cNvGrpSpPr/>
          <p:nvPr/>
        </p:nvGrpSpPr>
        <p:grpSpPr>
          <a:xfrm flipH="1">
            <a:off x="2904967" y="691791"/>
            <a:ext cx="1105976" cy="133969"/>
            <a:chOff x="8183182" y="663852"/>
            <a:chExt cx="1475028" cy="178673"/>
          </a:xfrm>
        </p:grpSpPr>
        <p:grpSp>
          <p:nvGrpSpPr>
            <p:cNvPr id="2899" name="Google Shape;2899;p38"/>
            <p:cNvGrpSpPr/>
            <p:nvPr/>
          </p:nvGrpSpPr>
          <p:grpSpPr>
            <a:xfrm>
              <a:off x="8183182" y="774425"/>
              <a:ext cx="1178025" cy="68100"/>
              <a:chOff x="2024450" y="204150"/>
              <a:chExt cx="1178025" cy="68100"/>
            </a:xfrm>
          </p:grpSpPr>
          <p:sp>
            <p:nvSpPr>
              <p:cNvPr id="2900" name="Google Shape;2900;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0" name="Google Shape;2910;p38"/>
            <p:cNvGrpSpPr/>
            <p:nvPr/>
          </p:nvGrpSpPr>
          <p:grpSpPr>
            <a:xfrm>
              <a:off x="8480185" y="663852"/>
              <a:ext cx="1178025" cy="68100"/>
              <a:chOff x="2024450" y="204150"/>
              <a:chExt cx="1178025" cy="68100"/>
            </a:xfrm>
          </p:grpSpPr>
          <p:sp>
            <p:nvSpPr>
              <p:cNvPr id="2911" name="Google Shape;2911;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