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3"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99EF81-7B4F-4618-AB63-448D1EC440DF}" v="17" dt="2023-05-29T15:02:17.9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2766A6-3C10-4AB8-86A1-BB1F0CDA7EFE}"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75026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2766A6-3C10-4AB8-86A1-BB1F0CDA7EFE}" type="datetimeFigureOut">
              <a:rPr lang="en-US" smtClean="0"/>
              <a:pPr/>
              <a:t>5/29/2023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133487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2766A6-3C10-4AB8-86A1-BB1F0CDA7EFE}" type="datetimeFigureOut">
              <a:rPr lang="en-US" smtClean="0"/>
              <a:pPr/>
              <a:t>5/29/2023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288644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2766A6-3C10-4AB8-86A1-BB1F0CDA7EFE}" type="datetimeFigureOut">
              <a:rPr lang="en-US" smtClean="0"/>
              <a:pPr/>
              <a:t>5/29/2023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63975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766A6-3C10-4AB8-86A1-BB1F0CDA7EFE}" type="datetimeFigureOut">
              <a:rPr lang="en-US" smtClean="0"/>
              <a:pPr/>
              <a:t>5/29/2023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2027657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2766A6-3C10-4AB8-86A1-BB1F0CDA7EFE}" type="datetimeFigureOut">
              <a:rPr lang="en-US" smtClean="0"/>
              <a:pPr/>
              <a:t>5/29/2023</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3612656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2766A6-3C10-4AB8-86A1-BB1F0CDA7EFE}" type="datetimeFigureOut">
              <a:rPr lang="en-US" smtClean="0"/>
              <a:pPr/>
              <a:t>5/29/2023</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pPr/>
              <a:t>‹#›</a:t>
            </a:fld>
            <a:endParaRPr lang="en-US"/>
          </a:p>
        </p:txBody>
      </p:sp>
    </p:spTree>
    <p:extLst>
      <p:ext uri="{BB962C8B-B14F-4D97-AF65-F5344CB8AC3E}">
        <p14:creationId xmlns:p14="http://schemas.microsoft.com/office/powerpoint/2010/main" val="2171272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766A6-3C10-4AB8-86A1-BB1F0CDA7EFE}"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895195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766A6-3C10-4AB8-86A1-BB1F0CDA7EFE}"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319647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D2766A6-3C10-4AB8-86A1-BB1F0CDA7EFE}"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04420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766A6-3C10-4AB8-86A1-BB1F0CDA7EFE}"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439578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2766A6-3C10-4AB8-86A1-BB1F0CDA7EFE}"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018906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2766A6-3C10-4AB8-86A1-BB1F0CDA7EFE}" type="datetimeFigureOut">
              <a:rPr lang="en-US" smtClean="0"/>
              <a:t>5/29/2023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953595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D2766A6-3C10-4AB8-86A1-BB1F0CDA7EFE}" type="datetimeFigureOut">
              <a:rPr lang="en-US" smtClean="0"/>
              <a:t>5/29/2023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959842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D2766A6-3C10-4AB8-86A1-BB1F0CDA7EFE}" type="datetimeFigureOut">
              <a:rPr lang="en-US" smtClean="0"/>
              <a:t>5/29/2023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792274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D2766A6-3C10-4AB8-86A1-BB1F0CDA7EFE}" type="datetimeFigureOut">
              <a:rPr lang="en-US" smtClean="0"/>
              <a:t>5/29/2023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213066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2766A6-3C10-4AB8-86A1-BB1F0CDA7EFE}" type="datetimeFigureOut">
              <a:rPr lang="en-US" smtClean="0"/>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101559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D2766A6-3C10-4AB8-86A1-BB1F0CDA7EFE}" type="datetimeFigureOut">
              <a:rPr lang="en-US" smtClean="0"/>
              <a:pPr/>
              <a:t>5/29/2023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287679525"/>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brijbhushannanda1979/bigmart-sales-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6" name="Picture 3" descr="Colored pencils inside a pencil holder which is on top of a wood table">
            <a:extLst>
              <a:ext uri="{FF2B5EF4-FFF2-40B4-BE49-F238E27FC236}">
                <a16:creationId xmlns:a16="http://schemas.microsoft.com/office/drawing/2014/main" id="{5837577D-0CEE-F1AE-54B0-9928F55D76D7}"/>
              </a:ext>
            </a:extLst>
          </p:cNvPr>
          <p:cNvPicPr>
            <a:picLocks noChangeAspect="1"/>
          </p:cNvPicPr>
          <p:nvPr/>
        </p:nvPicPr>
        <p:blipFill rotWithShape="1">
          <a:blip r:embed="rId3">
            <a:duotone>
              <a:prstClr val="black"/>
              <a:schemeClr val="accent5">
                <a:tint val="45000"/>
                <a:satMod val="400000"/>
              </a:schemeClr>
            </a:duotone>
            <a:alphaModFix amt="25000"/>
          </a:blip>
          <a:srcRect l="9091" t="23391"/>
          <a:stretch/>
        </p:blipFill>
        <p:spPr>
          <a:xfrm>
            <a:off x="0" y="10"/>
            <a:ext cx="12191980" cy="6857990"/>
          </a:xfrm>
          <a:prstGeom prst="rect">
            <a:avLst/>
          </a:prstGeom>
        </p:spPr>
      </p:pic>
      <p:sp>
        <p:nvSpPr>
          <p:cNvPr id="2" name="Title 1">
            <a:extLst>
              <a:ext uri="{FF2B5EF4-FFF2-40B4-BE49-F238E27FC236}">
                <a16:creationId xmlns:a16="http://schemas.microsoft.com/office/drawing/2014/main" id="{2CBC896C-9226-9E8B-F2E5-3DAB689CC04B}"/>
              </a:ext>
            </a:extLst>
          </p:cNvPr>
          <p:cNvSpPr>
            <a:spLocks noGrp="1"/>
          </p:cNvSpPr>
          <p:nvPr>
            <p:ph type="ctrTitle"/>
          </p:nvPr>
        </p:nvSpPr>
        <p:spPr>
          <a:xfrm>
            <a:off x="1154955" y="1447800"/>
            <a:ext cx="8825658" cy="3329581"/>
          </a:xfrm>
        </p:spPr>
        <p:txBody>
          <a:bodyPr>
            <a:normAutofit/>
          </a:bodyPr>
          <a:lstStyle/>
          <a:p>
            <a:r>
              <a:rPr lang="en-IN" dirty="0"/>
              <a:t>Store Sales Prediction</a:t>
            </a:r>
          </a:p>
        </p:txBody>
      </p:sp>
      <p:sp>
        <p:nvSpPr>
          <p:cNvPr id="3" name="Subtitle 2">
            <a:extLst>
              <a:ext uri="{FF2B5EF4-FFF2-40B4-BE49-F238E27FC236}">
                <a16:creationId xmlns:a16="http://schemas.microsoft.com/office/drawing/2014/main" id="{3AB0420C-C34B-3997-AE5D-EA68F4B2CFD5}"/>
              </a:ext>
            </a:extLst>
          </p:cNvPr>
          <p:cNvSpPr>
            <a:spLocks noGrp="1"/>
          </p:cNvSpPr>
          <p:nvPr>
            <p:ph type="subTitle" idx="1"/>
          </p:nvPr>
        </p:nvSpPr>
        <p:spPr>
          <a:xfrm>
            <a:off x="1154955" y="4777380"/>
            <a:ext cx="8825658" cy="861420"/>
          </a:xfrm>
        </p:spPr>
        <p:txBody>
          <a:bodyPr>
            <a:normAutofit/>
          </a:bodyPr>
          <a:lstStyle/>
          <a:p>
            <a:r>
              <a:rPr lang="en-IN" dirty="0"/>
              <a:t>Surya Prakash S</a:t>
            </a:r>
          </a:p>
        </p:txBody>
      </p:sp>
      <p:sp>
        <p:nvSpPr>
          <p:cNvPr id="27" name="Rectangle 20">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2824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9" name="Picture 6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1" name="Picture 7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3" name="Oval 7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5" name="Picture 7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7" name="Picture 7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9" name="Rectangle 7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C72330AA-E11E-458E-8798-12C7F7738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3" name="Freeform 7">
            <a:extLst>
              <a:ext uri="{FF2B5EF4-FFF2-40B4-BE49-F238E27FC236}">
                <a16:creationId xmlns:a16="http://schemas.microsoft.com/office/drawing/2014/main" id="{A6BDC1B0-0C91-4230-BFEB-9C8ED19B9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449"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chemeClr val="bg1">
                  <a:alpha val="20000"/>
                </a:schemeClr>
              </a:solidFill>
            </a:endParaRPr>
          </a:p>
        </p:txBody>
      </p:sp>
      <p:sp useBgFill="1">
        <p:nvSpPr>
          <p:cNvPr id="85" name="Freeform: Shape 84">
            <a:extLst>
              <a:ext uri="{FF2B5EF4-FFF2-40B4-BE49-F238E27FC236}">
                <a16:creationId xmlns:a16="http://schemas.microsoft.com/office/drawing/2014/main" id="{68E0A26E-4EA8-4E6C-97A2-7B6C1C13F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814824" y="480824"/>
            <a:ext cx="6858001" cy="5896352"/>
          </a:xfrm>
          <a:custGeom>
            <a:avLst/>
            <a:gdLst>
              <a:gd name="connsiteX0" fmla="*/ 6858001 w 6858001"/>
              <a:gd name="connsiteY0" fmla="*/ 1177 h 5896352"/>
              <a:gd name="connsiteX1" fmla="*/ 6858001 w 6858001"/>
              <a:gd name="connsiteY1" fmla="*/ 1344715 h 5896352"/>
              <a:gd name="connsiteX2" fmla="*/ 6858000 w 6858001"/>
              <a:gd name="connsiteY2" fmla="*/ 1344715 h 5896352"/>
              <a:gd name="connsiteX3" fmla="*/ 6858000 w 6858001"/>
              <a:gd name="connsiteY3" fmla="*/ 5896352 h 5896352"/>
              <a:gd name="connsiteX4" fmla="*/ 0 w 6858001"/>
              <a:gd name="connsiteY4" fmla="*/ 5896351 h 5896352"/>
              <a:gd name="connsiteX5" fmla="*/ 0 w 6858001"/>
              <a:gd name="connsiteY5" fmla="*/ 904459 h 5896352"/>
              <a:gd name="connsiteX6" fmla="*/ 1 w 6858001"/>
              <a:gd name="connsiteY6" fmla="*/ 904459 h 5896352"/>
              <a:gd name="connsiteX7" fmla="*/ 1 w 6858001"/>
              <a:gd name="connsiteY7" fmla="*/ 0 h 5896352"/>
              <a:gd name="connsiteX8" fmla="*/ 40463 w 6858001"/>
              <a:gd name="connsiteY8" fmla="*/ 5883 h 5896352"/>
              <a:gd name="connsiteX9" fmla="*/ 159107 w 6858001"/>
              <a:gd name="connsiteY9" fmla="*/ 23196 h 5896352"/>
              <a:gd name="connsiteX10" fmla="*/ 245518 w 6858001"/>
              <a:gd name="connsiteY10" fmla="*/ 35299 h 5896352"/>
              <a:gd name="connsiteX11" fmla="*/ 348388 w 6858001"/>
              <a:gd name="connsiteY11" fmla="*/ 48073 h 5896352"/>
              <a:gd name="connsiteX12" fmla="*/ 470460 w 6858001"/>
              <a:gd name="connsiteY12" fmla="*/ 63369 h 5896352"/>
              <a:gd name="connsiteX13" fmla="*/ 605563 w 6858001"/>
              <a:gd name="connsiteY13" fmla="*/ 79506 h 5896352"/>
              <a:gd name="connsiteX14" fmla="*/ 757810 w 6858001"/>
              <a:gd name="connsiteY14" fmla="*/ 96483 h 5896352"/>
              <a:gd name="connsiteX15" fmla="*/ 923774 w 6858001"/>
              <a:gd name="connsiteY15" fmla="*/ 114469 h 5896352"/>
              <a:gd name="connsiteX16" fmla="*/ 1104139 w 6858001"/>
              <a:gd name="connsiteY16" fmla="*/ 132454 h 5896352"/>
              <a:gd name="connsiteX17" fmla="*/ 1296163 w 6858001"/>
              <a:gd name="connsiteY17" fmla="*/ 150776 h 5896352"/>
              <a:gd name="connsiteX18" fmla="*/ 1503275 w 6858001"/>
              <a:gd name="connsiteY18" fmla="*/ 167753 h 5896352"/>
              <a:gd name="connsiteX19" fmla="*/ 1719988 w 6858001"/>
              <a:gd name="connsiteY19" fmla="*/ 184058 h 5896352"/>
              <a:gd name="connsiteX20" fmla="*/ 1949045 w 6858001"/>
              <a:gd name="connsiteY20" fmla="*/ 198849 h 5896352"/>
              <a:gd name="connsiteX21" fmla="*/ 2187703 w 6858001"/>
              <a:gd name="connsiteY21" fmla="*/ 212969 h 5896352"/>
              <a:gd name="connsiteX22" fmla="*/ 2436649 w 6858001"/>
              <a:gd name="connsiteY22" fmla="*/ 226248 h 5896352"/>
              <a:gd name="connsiteX23" fmla="*/ 2564208 w 6858001"/>
              <a:gd name="connsiteY23" fmla="*/ 230955 h 5896352"/>
              <a:gd name="connsiteX24" fmla="*/ 2694509 w 6858001"/>
              <a:gd name="connsiteY24" fmla="*/ 236165 h 5896352"/>
              <a:gd name="connsiteX25" fmla="*/ 2826868 w 6858001"/>
              <a:gd name="connsiteY25" fmla="*/ 241040 h 5896352"/>
              <a:gd name="connsiteX26" fmla="*/ 2959914 w 6858001"/>
              <a:gd name="connsiteY26" fmla="*/ 244234 h 5896352"/>
              <a:gd name="connsiteX27" fmla="*/ 3095702 w 6858001"/>
              <a:gd name="connsiteY27" fmla="*/ 247091 h 5896352"/>
              <a:gd name="connsiteX28" fmla="*/ 3232862 w 6858001"/>
              <a:gd name="connsiteY28" fmla="*/ 250117 h 5896352"/>
              <a:gd name="connsiteX29" fmla="*/ 3372765 w 6858001"/>
              <a:gd name="connsiteY29" fmla="*/ 252134 h 5896352"/>
              <a:gd name="connsiteX30" fmla="*/ 3514040 w 6858001"/>
              <a:gd name="connsiteY30" fmla="*/ 252134 h 5896352"/>
              <a:gd name="connsiteX31" fmla="*/ 3656686 w 6858001"/>
              <a:gd name="connsiteY31" fmla="*/ 253142 h 5896352"/>
              <a:gd name="connsiteX32" fmla="*/ 3800704 w 6858001"/>
              <a:gd name="connsiteY32" fmla="*/ 252134 h 5896352"/>
              <a:gd name="connsiteX33" fmla="*/ 3946780 w 6858001"/>
              <a:gd name="connsiteY33" fmla="*/ 250117 h 5896352"/>
              <a:gd name="connsiteX34" fmla="*/ 4092855 w 6858001"/>
              <a:gd name="connsiteY34" fmla="*/ 248268 h 5896352"/>
              <a:gd name="connsiteX35" fmla="*/ 4240988 w 6858001"/>
              <a:gd name="connsiteY35" fmla="*/ 244234 h 5896352"/>
              <a:gd name="connsiteX36" fmla="*/ 4390492 w 6858001"/>
              <a:gd name="connsiteY36" fmla="*/ 240032 h 5896352"/>
              <a:gd name="connsiteX37" fmla="*/ 4539997 w 6858001"/>
              <a:gd name="connsiteY37" fmla="*/ 235157 h 5896352"/>
              <a:gd name="connsiteX38" fmla="*/ 4690873 w 6858001"/>
              <a:gd name="connsiteY38" fmla="*/ 228266 h 5896352"/>
              <a:gd name="connsiteX39" fmla="*/ 4843120 w 6858001"/>
              <a:gd name="connsiteY39" fmla="*/ 220029 h 5896352"/>
              <a:gd name="connsiteX40" fmla="*/ 4996054 w 6858001"/>
              <a:gd name="connsiteY40" fmla="*/ 212129 h 5896352"/>
              <a:gd name="connsiteX41" fmla="*/ 5148987 w 6858001"/>
              <a:gd name="connsiteY41" fmla="*/ 202044 h 5896352"/>
              <a:gd name="connsiteX42" fmla="*/ 5303978 w 6858001"/>
              <a:gd name="connsiteY42" fmla="*/ 189941 h 5896352"/>
              <a:gd name="connsiteX43" fmla="*/ 5456911 w 6858001"/>
              <a:gd name="connsiteY43" fmla="*/ 177839 h 5896352"/>
              <a:gd name="connsiteX44" fmla="*/ 5612588 w 6858001"/>
              <a:gd name="connsiteY44" fmla="*/ 163887 h 5896352"/>
              <a:gd name="connsiteX45" fmla="*/ 5768950 w 6858001"/>
              <a:gd name="connsiteY45" fmla="*/ 148591 h 5896352"/>
              <a:gd name="connsiteX46" fmla="*/ 5923255 w 6858001"/>
              <a:gd name="connsiteY46" fmla="*/ 132455 h 5896352"/>
              <a:gd name="connsiteX47" fmla="*/ 6079618 w 6858001"/>
              <a:gd name="connsiteY47" fmla="*/ 113629 h 5896352"/>
              <a:gd name="connsiteX48" fmla="*/ 6235294 w 6858001"/>
              <a:gd name="connsiteY48" fmla="*/ 93458 h 5896352"/>
              <a:gd name="connsiteX49" fmla="*/ 6391657 w 6858001"/>
              <a:gd name="connsiteY49" fmla="*/ 73455 h 5896352"/>
              <a:gd name="connsiteX50" fmla="*/ 6547333 w 6858001"/>
              <a:gd name="connsiteY50" fmla="*/ 50091 h 5896352"/>
              <a:gd name="connsiteX51" fmla="*/ 6702324 w 6858001"/>
              <a:gd name="connsiteY51" fmla="*/ 26222 h 58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896352">
                <a:moveTo>
                  <a:pt x="6858001" y="1177"/>
                </a:moveTo>
                <a:lnTo>
                  <a:pt x="6858001" y="1344715"/>
                </a:lnTo>
                <a:lnTo>
                  <a:pt x="6858000" y="1344715"/>
                </a:lnTo>
                <a:lnTo>
                  <a:pt x="6858000" y="5896352"/>
                </a:lnTo>
                <a:lnTo>
                  <a:pt x="0" y="5896351"/>
                </a:lnTo>
                <a:lnTo>
                  <a:pt x="0" y="904459"/>
                </a:lnTo>
                <a:lnTo>
                  <a:pt x="1" y="904459"/>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87" name="Rectangle 86">
            <a:extLst>
              <a:ext uri="{FF2B5EF4-FFF2-40B4-BE49-F238E27FC236}">
                <a16:creationId xmlns:a16="http://schemas.microsoft.com/office/drawing/2014/main" id="{C1841CC0-B7A9-4828-B82F-9C6B433BD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89" name="Group 88">
            <a:extLst>
              <a:ext uri="{FF2B5EF4-FFF2-40B4-BE49-F238E27FC236}">
                <a16:creationId xmlns:a16="http://schemas.microsoft.com/office/drawing/2014/main" id="{08E05919-D800-40FD-A3BD-4B9CC4078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428412" cy="6858000"/>
            <a:chOff x="0" y="0"/>
            <a:chExt cx="11428412" cy="6858000"/>
          </a:xfrm>
        </p:grpSpPr>
        <p:pic>
          <p:nvPicPr>
            <p:cNvPr id="90" name="Picture 89">
              <a:extLst>
                <a:ext uri="{FF2B5EF4-FFF2-40B4-BE49-F238E27FC236}">
                  <a16:creationId xmlns:a16="http://schemas.microsoft.com/office/drawing/2014/main" id="{DE70C79C-8688-4786-8FCD-43A4B5D5B7D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1" name="Picture 90">
              <a:extLst>
                <a:ext uri="{FF2B5EF4-FFF2-40B4-BE49-F238E27FC236}">
                  <a16:creationId xmlns:a16="http://schemas.microsoft.com/office/drawing/2014/main" id="{9A6338A0-2BDA-4E79-A762-AAD8608C0C2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2" name="Oval 91">
              <a:extLst>
                <a:ext uri="{FF2B5EF4-FFF2-40B4-BE49-F238E27FC236}">
                  <a16:creationId xmlns:a16="http://schemas.microsoft.com/office/drawing/2014/main" id="{B685624D-3645-4129-9FF6-0C59DBF23B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tx2">
                    <a:alpha val="7000"/>
                    <a:lumMod val="60000"/>
                    <a:lumOff val="40000"/>
                  </a:schemeClr>
                </a:gs>
                <a:gs pos="69000">
                  <a:schemeClr val="tx2">
                    <a:alpha val="0"/>
                    <a:lumMod val="60000"/>
                    <a:lumOff val="40000"/>
                  </a:schemeClr>
                </a:gs>
                <a:gs pos="36000">
                  <a:schemeClr val="tx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3" name="Picture 92">
              <a:extLst>
                <a:ext uri="{FF2B5EF4-FFF2-40B4-BE49-F238E27FC236}">
                  <a16:creationId xmlns:a16="http://schemas.microsoft.com/office/drawing/2014/main" id="{03F24C1B-E4C1-43E7-84B3-DD476F3836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4" name="Picture 93">
              <a:extLst>
                <a:ext uri="{FF2B5EF4-FFF2-40B4-BE49-F238E27FC236}">
                  <a16:creationId xmlns:a16="http://schemas.microsoft.com/office/drawing/2014/main" id="{8725CE5D-088A-4522-9817-4B485D6E7F8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grpSp>
      <p:sp>
        <p:nvSpPr>
          <p:cNvPr id="2" name="Title 1">
            <a:extLst>
              <a:ext uri="{FF2B5EF4-FFF2-40B4-BE49-F238E27FC236}">
                <a16:creationId xmlns:a16="http://schemas.microsoft.com/office/drawing/2014/main" id="{80B587DE-1ACB-8228-8AC9-DAFA90D498B3}"/>
              </a:ext>
            </a:extLst>
          </p:cNvPr>
          <p:cNvSpPr>
            <a:spLocks noGrp="1"/>
          </p:cNvSpPr>
          <p:nvPr>
            <p:ph type="title"/>
          </p:nvPr>
        </p:nvSpPr>
        <p:spPr>
          <a:xfrm>
            <a:off x="1154955" y="1447800"/>
            <a:ext cx="4752399" cy="3329581"/>
          </a:xfrm>
        </p:spPr>
        <p:txBody>
          <a:bodyPr vert="horz" lIns="91440" tIns="45720" rIns="91440" bIns="45720" rtlCol="0" anchor="b">
            <a:normAutofit/>
          </a:bodyPr>
          <a:lstStyle/>
          <a:p>
            <a:pPr>
              <a:lnSpc>
                <a:spcPct val="90000"/>
              </a:lnSpc>
            </a:pPr>
            <a:r>
              <a:rPr lang="en-US" sz="6100" b="0" i="0" kern="1200">
                <a:solidFill>
                  <a:srgbClr val="EBEBEB"/>
                </a:solidFill>
                <a:latin typeface="+mj-lt"/>
                <a:ea typeface="+mj-ea"/>
                <a:cs typeface="+mj-cs"/>
              </a:rPr>
              <a:t>Dataset Description:</a:t>
            </a:r>
          </a:p>
        </p:txBody>
      </p:sp>
      <p:pic>
        <p:nvPicPr>
          <p:cNvPr id="3" name="Picture 2" descr="A screenshot of a computer&#10;&#10;Description automatically generated with medium confidence">
            <a:extLst>
              <a:ext uri="{FF2B5EF4-FFF2-40B4-BE49-F238E27FC236}">
                <a16:creationId xmlns:a16="http://schemas.microsoft.com/office/drawing/2014/main" id="{68B9BC1F-0789-D7F5-81C8-2862BE2BDB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6795925" y="2170903"/>
            <a:ext cx="5242070" cy="2516193"/>
          </a:xfrm>
          <a:prstGeom prst="rect">
            <a:avLst/>
          </a:prstGeom>
          <a:noFill/>
          <a:effectLst/>
        </p:spPr>
      </p:pic>
      <p:sp>
        <p:nvSpPr>
          <p:cNvPr id="4" name="TextBox 3">
            <a:extLst>
              <a:ext uri="{FF2B5EF4-FFF2-40B4-BE49-F238E27FC236}">
                <a16:creationId xmlns:a16="http://schemas.microsoft.com/office/drawing/2014/main" id="{1B7D2852-BEF0-8F23-1216-80E0D54D80EC}"/>
              </a:ext>
            </a:extLst>
          </p:cNvPr>
          <p:cNvSpPr txBox="1"/>
          <p:nvPr/>
        </p:nvSpPr>
        <p:spPr>
          <a:xfrm>
            <a:off x="7119257" y="4075073"/>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153934731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9" name="Picture 6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1" name="Picture 7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3" name="Oval 7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5" name="Picture 7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7" name="Picture 7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9" name="Rectangle 7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C72330AA-E11E-458E-8798-12C7F7738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3" name="Freeform 7">
            <a:extLst>
              <a:ext uri="{FF2B5EF4-FFF2-40B4-BE49-F238E27FC236}">
                <a16:creationId xmlns:a16="http://schemas.microsoft.com/office/drawing/2014/main" id="{A6BDC1B0-0C91-4230-BFEB-9C8ED19B9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449"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chemeClr val="bg1">
                  <a:alpha val="20000"/>
                </a:schemeClr>
              </a:solidFill>
            </a:endParaRPr>
          </a:p>
        </p:txBody>
      </p:sp>
      <p:sp useBgFill="1">
        <p:nvSpPr>
          <p:cNvPr id="85" name="Freeform: Shape 84">
            <a:extLst>
              <a:ext uri="{FF2B5EF4-FFF2-40B4-BE49-F238E27FC236}">
                <a16:creationId xmlns:a16="http://schemas.microsoft.com/office/drawing/2014/main" id="{68E0A26E-4EA8-4E6C-97A2-7B6C1C13F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814824" y="480824"/>
            <a:ext cx="6858001" cy="5896352"/>
          </a:xfrm>
          <a:custGeom>
            <a:avLst/>
            <a:gdLst>
              <a:gd name="connsiteX0" fmla="*/ 6858001 w 6858001"/>
              <a:gd name="connsiteY0" fmla="*/ 1177 h 5896352"/>
              <a:gd name="connsiteX1" fmla="*/ 6858001 w 6858001"/>
              <a:gd name="connsiteY1" fmla="*/ 1344715 h 5896352"/>
              <a:gd name="connsiteX2" fmla="*/ 6858000 w 6858001"/>
              <a:gd name="connsiteY2" fmla="*/ 1344715 h 5896352"/>
              <a:gd name="connsiteX3" fmla="*/ 6858000 w 6858001"/>
              <a:gd name="connsiteY3" fmla="*/ 5896352 h 5896352"/>
              <a:gd name="connsiteX4" fmla="*/ 0 w 6858001"/>
              <a:gd name="connsiteY4" fmla="*/ 5896351 h 5896352"/>
              <a:gd name="connsiteX5" fmla="*/ 0 w 6858001"/>
              <a:gd name="connsiteY5" fmla="*/ 904459 h 5896352"/>
              <a:gd name="connsiteX6" fmla="*/ 1 w 6858001"/>
              <a:gd name="connsiteY6" fmla="*/ 904459 h 5896352"/>
              <a:gd name="connsiteX7" fmla="*/ 1 w 6858001"/>
              <a:gd name="connsiteY7" fmla="*/ 0 h 5896352"/>
              <a:gd name="connsiteX8" fmla="*/ 40463 w 6858001"/>
              <a:gd name="connsiteY8" fmla="*/ 5883 h 5896352"/>
              <a:gd name="connsiteX9" fmla="*/ 159107 w 6858001"/>
              <a:gd name="connsiteY9" fmla="*/ 23196 h 5896352"/>
              <a:gd name="connsiteX10" fmla="*/ 245518 w 6858001"/>
              <a:gd name="connsiteY10" fmla="*/ 35299 h 5896352"/>
              <a:gd name="connsiteX11" fmla="*/ 348388 w 6858001"/>
              <a:gd name="connsiteY11" fmla="*/ 48073 h 5896352"/>
              <a:gd name="connsiteX12" fmla="*/ 470460 w 6858001"/>
              <a:gd name="connsiteY12" fmla="*/ 63369 h 5896352"/>
              <a:gd name="connsiteX13" fmla="*/ 605563 w 6858001"/>
              <a:gd name="connsiteY13" fmla="*/ 79506 h 5896352"/>
              <a:gd name="connsiteX14" fmla="*/ 757810 w 6858001"/>
              <a:gd name="connsiteY14" fmla="*/ 96483 h 5896352"/>
              <a:gd name="connsiteX15" fmla="*/ 923774 w 6858001"/>
              <a:gd name="connsiteY15" fmla="*/ 114469 h 5896352"/>
              <a:gd name="connsiteX16" fmla="*/ 1104139 w 6858001"/>
              <a:gd name="connsiteY16" fmla="*/ 132454 h 5896352"/>
              <a:gd name="connsiteX17" fmla="*/ 1296163 w 6858001"/>
              <a:gd name="connsiteY17" fmla="*/ 150776 h 5896352"/>
              <a:gd name="connsiteX18" fmla="*/ 1503275 w 6858001"/>
              <a:gd name="connsiteY18" fmla="*/ 167753 h 5896352"/>
              <a:gd name="connsiteX19" fmla="*/ 1719988 w 6858001"/>
              <a:gd name="connsiteY19" fmla="*/ 184058 h 5896352"/>
              <a:gd name="connsiteX20" fmla="*/ 1949045 w 6858001"/>
              <a:gd name="connsiteY20" fmla="*/ 198849 h 5896352"/>
              <a:gd name="connsiteX21" fmla="*/ 2187703 w 6858001"/>
              <a:gd name="connsiteY21" fmla="*/ 212969 h 5896352"/>
              <a:gd name="connsiteX22" fmla="*/ 2436649 w 6858001"/>
              <a:gd name="connsiteY22" fmla="*/ 226248 h 5896352"/>
              <a:gd name="connsiteX23" fmla="*/ 2564208 w 6858001"/>
              <a:gd name="connsiteY23" fmla="*/ 230955 h 5896352"/>
              <a:gd name="connsiteX24" fmla="*/ 2694509 w 6858001"/>
              <a:gd name="connsiteY24" fmla="*/ 236165 h 5896352"/>
              <a:gd name="connsiteX25" fmla="*/ 2826868 w 6858001"/>
              <a:gd name="connsiteY25" fmla="*/ 241040 h 5896352"/>
              <a:gd name="connsiteX26" fmla="*/ 2959914 w 6858001"/>
              <a:gd name="connsiteY26" fmla="*/ 244234 h 5896352"/>
              <a:gd name="connsiteX27" fmla="*/ 3095702 w 6858001"/>
              <a:gd name="connsiteY27" fmla="*/ 247091 h 5896352"/>
              <a:gd name="connsiteX28" fmla="*/ 3232862 w 6858001"/>
              <a:gd name="connsiteY28" fmla="*/ 250117 h 5896352"/>
              <a:gd name="connsiteX29" fmla="*/ 3372765 w 6858001"/>
              <a:gd name="connsiteY29" fmla="*/ 252134 h 5896352"/>
              <a:gd name="connsiteX30" fmla="*/ 3514040 w 6858001"/>
              <a:gd name="connsiteY30" fmla="*/ 252134 h 5896352"/>
              <a:gd name="connsiteX31" fmla="*/ 3656686 w 6858001"/>
              <a:gd name="connsiteY31" fmla="*/ 253142 h 5896352"/>
              <a:gd name="connsiteX32" fmla="*/ 3800704 w 6858001"/>
              <a:gd name="connsiteY32" fmla="*/ 252134 h 5896352"/>
              <a:gd name="connsiteX33" fmla="*/ 3946780 w 6858001"/>
              <a:gd name="connsiteY33" fmla="*/ 250117 h 5896352"/>
              <a:gd name="connsiteX34" fmla="*/ 4092855 w 6858001"/>
              <a:gd name="connsiteY34" fmla="*/ 248268 h 5896352"/>
              <a:gd name="connsiteX35" fmla="*/ 4240988 w 6858001"/>
              <a:gd name="connsiteY35" fmla="*/ 244234 h 5896352"/>
              <a:gd name="connsiteX36" fmla="*/ 4390492 w 6858001"/>
              <a:gd name="connsiteY36" fmla="*/ 240032 h 5896352"/>
              <a:gd name="connsiteX37" fmla="*/ 4539997 w 6858001"/>
              <a:gd name="connsiteY37" fmla="*/ 235157 h 5896352"/>
              <a:gd name="connsiteX38" fmla="*/ 4690873 w 6858001"/>
              <a:gd name="connsiteY38" fmla="*/ 228266 h 5896352"/>
              <a:gd name="connsiteX39" fmla="*/ 4843120 w 6858001"/>
              <a:gd name="connsiteY39" fmla="*/ 220029 h 5896352"/>
              <a:gd name="connsiteX40" fmla="*/ 4996054 w 6858001"/>
              <a:gd name="connsiteY40" fmla="*/ 212129 h 5896352"/>
              <a:gd name="connsiteX41" fmla="*/ 5148987 w 6858001"/>
              <a:gd name="connsiteY41" fmla="*/ 202044 h 5896352"/>
              <a:gd name="connsiteX42" fmla="*/ 5303978 w 6858001"/>
              <a:gd name="connsiteY42" fmla="*/ 189941 h 5896352"/>
              <a:gd name="connsiteX43" fmla="*/ 5456911 w 6858001"/>
              <a:gd name="connsiteY43" fmla="*/ 177839 h 5896352"/>
              <a:gd name="connsiteX44" fmla="*/ 5612588 w 6858001"/>
              <a:gd name="connsiteY44" fmla="*/ 163887 h 5896352"/>
              <a:gd name="connsiteX45" fmla="*/ 5768950 w 6858001"/>
              <a:gd name="connsiteY45" fmla="*/ 148591 h 5896352"/>
              <a:gd name="connsiteX46" fmla="*/ 5923255 w 6858001"/>
              <a:gd name="connsiteY46" fmla="*/ 132455 h 5896352"/>
              <a:gd name="connsiteX47" fmla="*/ 6079618 w 6858001"/>
              <a:gd name="connsiteY47" fmla="*/ 113629 h 5896352"/>
              <a:gd name="connsiteX48" fmla="*/ 6235294 w 6858001"/>
              <a:gd name="connsiteY48" fmla="*/ 93458 h 5896352"/>
              <a:gd name="connsiteX49" fmla="*/ 6391657 w 6858001"/>
              <a:gd name="connsiteY49" fmla="*/ 73455 h 5896352"/>
              <a:gd name="connsiteX50" fmla="*/ 6547333 w 6858001"/>
              <a:gd name="connsiteY50" fmla="*/ 50091 h 5896352"/>
              <a:gd name="connsiteX51" fmla="*/ 6702324 w 6858001"/>
              <a:gd name="connsiteY51" fmla="*/ 26222 h 58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896352">
                <a:moveTo>
                  <a:pt x="6858001" y="1177"/>
                </a:moveTo>
                <a:lnTo>
                  <a:pt x="6858001" y="1344715"/>
                </a:lnTo>
                <a:lnTo>
                  <a:pt x="6858000" y="1344715"/>
                </a:lnTo>
                <a:lnTo>
                  <a:pt x="6858000" y="5896352"/>
                </a:lnTo>
                <a:lnTo>
                  <a:pt x="0" y="5896351"/>
                </a:lnTo>
                <a:lnTo>
                  <a:pt x="0" y="904459"/>
                </a:lnTo>
                <a:lnTo>
                  <a:pt x="1" y="904459"/>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87" name="Rectangle 86">
            <a:extLst>
              <a:ext uri="{FF2B5EF4-FFF2-40B4-BE49-F238E27FC236}">
                <a16:creationId xmlns:a16="http://schemas.microsoft.com/office/drawing/2014/main" id="{C1841CC0-B7A9-4828-B82F-9C6B433BD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89" name="Group 88">
            <a:extLst>
              <a:ext uri="{FF2B5EF4-FFF2-40B4-BE49-F238E27FC236}">
                <a16:creationId xmlns:a16="http://schemas.microsoft.com/office/drawing/2014/main" id="{08E05919-D800-40FD-A3BD-4B9CC4078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428412" cy="6858000"/>
            <a:chOff x="0" y="0"/>
            <a:chExt cx="11428412" cy="6858000"/>
          </a:xfrm>
        </p:grpSpPr>
        <p:pic>
          <p:nvPicPr>
            <p:cNvPr id="90" name="Picture 89">
              <a:extLst>
                <a:ext uri="{FF2B5EF4-FFF2-40B4-BE49-F238E27FC236}">
                  <a16:creationId xmlns:a16="http://schemas.microsoft.com/office/drawing/2014/main" id="{DE70C79C-8688-4786-8FCD-43A4B5D5B7D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1" name="Picture 90">
              <a:extLst>
                <a:ext uri="{FF2B5EF4-FFF2-40B4-BE49-F238E27FC236}">
                  <a16:creationId xmlns:a16="http://schemas.microsoft.com/office/drawing/2014/main" id="{9A6338A0-2BDA-4E79-A762-AAD8608C0C2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2" name="Oval 91">
              <a:extLst>
                <a:ext uri="{FF2B5EF4-FFF2-40B4-BE49-F238E27FC236}">
                  <a16:creationId xmlns:a16="http://schemas.microsoft.com/office/drawing/2014/main" id="{B685624D-3645-4129-9FF6-0C59DBF23B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tx2">
                    <a:alpha val="7000"/>
                    <a:lumMod val="60000"/>
                    <a:lumOff val="40000"/>
                  </a:schemeClr>
                </a:gs>
                <a:gs pos="69000">
                  <a:schemeClr val="tx2">
                    <a:alpha val="0"/>
                    <a:lumMod val="60000"/>
                    <a:lumOff val="40000"/>
                  </a:schemeClr>
                </a:gs>
                <a:gs pos="36000">
                  <a:schemeClr val="tx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3" name="Picture 92">
              <a:extLst>
                <a:ext uri="{FF2B5EF4-FFF2-40B4-BE49-F238E27FC236}">
                  <a16:creationId xmlns:a16="http://schemas.microsoft.com/office/drawing/2014/main" id="{03F24C1B-E4C1-43E7-84B3-DD476F3836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4" name="Picture 93">
              <a:extLst>
                <a:ext uri="{FF2B5EF4-FFF2-40B4-BE49-F238E27FC236}">
                  <a16:creationId xmlns:a16="http://schemas.microsoft.com/office/drawing/2014/main" id="{8725CE5D-088A-4522-9817-4B485D6E7F8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grpSp>
      <p:sp>
        <p:nvSpPr>
          <p:cNvPr id="2" name="Title 1">
            <a:extLst>
              <a:ext uri="{FF2B5EF4-FFF2-40B4-BE49-F238E27FC236}">
                <a16:creationId xmlns:a16="http://schemas.microsoft.com/office/drawing/2014/main" id="{80B587DE-1ACB-8228-8AC9-DAFA90D498B3}"/>
              </a:ext>
            </a:extLst>
          </p:cNvPr>
          <p:cNvSpPr>
            <a:spLocks noGrp="1"/>
          </p:cNvSpPr>
          <p:nvPr>
            <p:ph type="title"/>
          </p:nvPr>
        </p:nvSpPr>
        <p:spPr>
          <a:xfrm>
            <a:off x="1154955" y="1447800"/>
            <a:ext cx="4752399" cy="3329581"/>
          </a:xfrm>
        </p:spPr>
        <p:txBody>
          <a:bodyPr vert="horz" lIns="91440" tIns="45720" rIns="91440" bIns="45720" rtlCol="0" anchor="b">
            <a:normAutofit/>
          </a:bodyPr>
          <a:lstStyle/>
          <a:p>
            <a:pPr>
              <a:lnSpc>
                <a:spcPct val="90000"/>
              </a:lnSpc>
            </a:pPr>
            <a:r>
              <a:rPr lang="en-US" sz="6100" b="0" i="0" kern="1200">
                <a:solidFill>
                  <a:srgbClr val="EBEBEB"/>
                </a:solidFill>
                <a:latin typeface="+mj-lt"/>
                <a:ea typeface="+mj-ea"/>
                <a:cs typeface="+mj-cs"/>
              </a:rPr>
              <a:t>Dataset Description:</a:t>
            </a:r>
          </a:p>
        </p:txBody>
      </p:sp>
      <p:sp>
        <p:nvSpPr>
          <p:cNvPr id="4" name="TextBox 3">
            <a:extLst>
              <a:ext uri="{FF2B5EF4-FFF2-40B4-BE49-F238E27FC236}">
                <a16:creationId xmlns:a16="http://schemas.microsoft.com/office/drawing/2014/main" id="{1B7D2852-BEF0-8F23-1216-80E0D54D80EC}"/>
              </a:ext>
            </a:extLst>
          </p:cNvPr>
          <p:cNvSpPr txBox="1"/>
          <p:nvPr/>
        </p:nvSpPr>
        <p:spPr>
          <a:xfrm>
            <a:off x="7119257" y="4075073"/>
            <a:ext cx="184731" cy="369332"/>
          </a:xfrm>
          <a:prstGeom prst="rect">
            <a:avLst/>
          </a:prstGeom>
          <a:noFill/>
        </p:spPr>
        <p:txBody>
          <a:bodyPr wrap="none" rtlCol="0">
            <a:spAutoFit/>
          </a:bodyPr>
          <a:lstStyle/>
          <a:p>
            <a:endParaRPr lang="en-IN" dirty="0"/>
          </a:p>
        </p:txBody>
      </p:sp>
      <p:sp>
        <p:nvSpPr>
          <p:cNvPr id="5" name="TextBox 4">
            <a:extLst>
              <a:ext uri="{FF2B5EF4-FFF2-40B4-BE49-F238E27FC236}">
                <a16:creationId xmlns:a16="http://schemas.microsoft.com/office/drawing/2014/main" id="{CC9CAF74-366B-3C0C-8809-D96353EB9879}"/>
              </a:ext>
            </a:extLst>
          </p:cNvPr>
          <p:cNvSpPr txBox="1"/>
          <p:nvPr/>
        </p:nvSpPr>
        <p:spPr>
          <a:xfrm>
            <a:off x="6641921" y="1261589"/>
            <a:ext cx="5240694" cy="4801314"/>
          </a:xfrm>
          <a:prstGeom prst="rect">
            <a:avLst/>
          </a:prstGeom>
          <a:noFill/>
        </p:spPr>
        <p:txBody>
          <a:bodyPr wrap="square" rtlCol="0">
            <a:spAutoFit/>
          </a:bodyPr>
          <a:lstStyle/>
          <a:p>
            <a:r>
              <a:rPr lang="en-US" sz="1800" dirty="0">
                <a:effectLst/>
                <a:latin typeface="Calibri" panose="020F0502020204030204" pitchFamily="34" charset="0"/>
                <a:ea typeface="Times New Roman" panose="02020603050405020304" pitchFamily="18" charset="0"/>
              </a:rPr>
              <a:t>Preprocessing of this dataset includes doing analysis on the independent variables like checking for null values in each column and then replacing or filling them with supported appropriate data types so that analysis and model fitting is not hindered from their way to accuracy. Shown above are some of the representations obtained by using Pandas tools which tell about variable count for numerical columns and model values for categorical columns. Maximum and minimum values in numerical columns, along with their percentile values for median, play an important factor in deciding which value to be chosen at priority for further exploration tasks and analysis. Data types of different columns are used further in label processing and a one-hot encoding scheme during the model</a:t>
            </a:r>
            <a:r>
              <a:rPr lang="en-US" sz="1800" spc="-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building.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11481724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B3F6-0B01-5FD3-8513-82F459A73245}"/>
              </a:ext>
            </a:extLst>
          </p:cNvPr>
          <p:cNvSpPr>
            <a:spLocks noGrp="1"/>
          </p:cNvSpPr>
          <p:nvPr>
            <p:ph type="title"/>
          </p:nvPr>
        </p:nvSpPr>
        <p:spPr/>
        <p:txBody>
          <a:bodyPr/>
          <a:lstStyle/>
          <a:p>
            <a:r>
              <a:rPr lang="en-IN" dirty="0"/>
              <a:t>Implementation and Results</a:t>
            </a:r>
          </a:p>
        </p:txBody>
      </p:sp>
      <p:sp>
        <p:nvSpPr>
          <p:cNvPr id="3" name="Content Placeholder 2">
            <a:extLst>
              <a:ext uri="{FF2B5EF4-FFF2-40B4-BE49-F238E27FC236}">
                <a16:creationId xmlns:a16="http://schemas.microsoft.com/office/drawing/2014/main" id="{17808D81-5313-A0EA-5818-AC7C585910FA}"/>
              </a:ext>
            </a:extLst>
          </p:cNvPr>
          <p:cNvSpPr>
            <a:spLocks noGrp="1"/>
          </p:cNvSpPr>
          <p:nvPr>
            <p:ph idx="1"/>
          </p:nvPr>
        </p:nvSpPr>
        <p:spPr/>
        <p:txBody>
          <a:bodyPr>
            <a:normAutofit/>
          </a:bodyPr>
          <a:lstStyle/>
          <a:p>
            <a:pPr marL="0" indent="0">
              <a:buNone/>
            </a:pPr>
            <a:r>
              <a:rPr lang="en-US" sz="3600" dirty="0">
                <a:effectLst/>
                <a:latin typeface="Calibri" panose="020F0502020204030204" pitchFamily="34" charset="0"/>
                <a:ea typeface="Times New Roman" panose="02020603050405020304" pitchFamily="18" charset="0"/>
              </a:rPr>
              <a:t>In this section, the programming language, libraries, implementation platform along with the data modeling and the observations and results obtained from it are</a:t>
            </a:r>
            <a:r>
              <a:rPr lang="en-US" sz="3600" spc="-5" dirty="0">
                <a:effectLst/>
                <a:latin typeface="Calibri" panose="020F0502020204030204" pitchFamily="34" charset="0"/>
                <a:ea typeface="Times New Roman" panose="02020603050405020304" pitchFamily="18" charset="0"/>
              </a:rPr>
              <a:t> </a:t>
            </a:r>
            <a:r>
              <a:rPr lang="en-US" sz="3600" dirty="0">
                <a:effectLst/>
                <a:latin typeface="Calibri" panose="020F0502020204030204" pitchFamily="34" charset="0"/>
                <a:ea typeface="Times New Roman" panose="02020603050405020304" pitchFamily="18" charset="0"/>
              </a:rPr>
              <a:t>discussed.</a:t>
            </a:r>
            <a:endParaRPr lang="en-IN" sz="3600" dirty="0">
              <a:effectLst/>
              <a:latin typeface="Times New Roman" panose="02020603050405020304" pitchFamily="18" charset="0"/>
              <a:ea typeface="Times New Roman" panose="02020603050405020304" pitchFamily="18" charset="0"/>
            </a:endParaRPr>
          </a:p>
          <a:p>
            <a:endParaRPr lang="en-IN" sz="4000" dirty="0"/>
          </a:p>
        </p:txBody>
      </p:sp>
    </p:spTree>
    <p:extLst>
      <p:ext uri="{BB962C8B-B14F-4D97-AF65-F5344CB8AC3E}">
        <p14:creationId xmlns:p14="http://schemas.microsoft.com/office/powerpoint/2010/main" val="1272990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B3F6-0B01-5FD3-8513-82F459A73245}"/>
              </a:ext>
            </a:extLst>
          </p:cNvPr>
          <p:cNvSpPr>
            <a:spLocks noGrp="1"/>
          </p:cNvSpPr>
          <p:nvPr>
            <p:ph type="title"/>
          </p:nvPr>
        </p:nvSpPr>
        <p:spPr/>
        <p:txBody>
          <a:bodyPr/>
          <a:lstStyle/>
          <a:p>
            <a:r>
              <a:rPr lang="en-IN" dirty="0"/>
              <a:t>Implementation Platform and Language</a:t>
            </a:r>
          </a:p>
        </p:txBody>
      </p:sp>
      <p:sp>
        <p:nvSpPr>
          <p:cNvPr id="3" name="Content Placeholder 2">
            <a:extLst>
              <a:ext uri="{FF2B5EF4-FFF2-40B4-BE49-F238E27FC236}">
                <a16:creationId xmlns:a16="http://schemas.microsoft.com/office/drawing/2014/main" id="{17808D81-5313-A0EA-5818-AC7C585910FA}"/>
              </a:ext>
            </a:extLst>
          </p:cNvPr>
          <p:cNvSpPr>
            <a:spLocks noGrp="1"/>
          </p:cNvSpPr>
          <p:nvPr>
            <p:ph idx="1"/>
          </p:nvPr>
        </p:nvSpPr>
        <p:spPr/>
        <p:txBody>
          <a:bodyPr>
            <a:normAutofit/>
          </a:bodyPr>
          <a:lstStyle/>
          <a:p>
            <a:pPr algn="just">
              <a:lnSpc>
                <a:spcPct val="115000"/>
              </a:lnSpc>
            </a:pPr>
            <a:r>
              <a:rPr lang="en-US" sz="1800" dirty="0">
                <a:effectLst/>
                <a:latin typeface="Calibri" panose="020F0502020204030204" pitchFamily="34" charset="0"/>
                <a:ea typeface="Times New Roman" panose="02020603050405020304" pitchFamily="18" charset="0"/>
              </a:rPr>
              <a:t>Python is a general purpose, interpreted-high level language used extensively nowadays for solving domain problems instead of dealing with complexities of a system. It is also termed as the ‘batteries included language’ for programming. It has various libraries used for scientific purposes and inquiries along with number of third-party libraries for making problem solving efficient.</a:t>
            </a:r>
          </a:p>
          <a:p>
            <a:pPr algn="just">
              <a:lnSpc>
                <a:spcPct val="115000"/>
              </a:lnSpc>
            </a:pPr>
            <a:r>
              <a:rPr lang="en-US" sz="1800" dirty="0">
                <a:effectLst/>
                <a:latin typeface="Calibri" panose="020F0502020204030204" pitchFamily="34" charset="0"/>
                <a:ea typeface="Times New Roman" panose="02020603050405020304" pitchFamily="18" charset="0"/>
              </a:rPr>
              <a:t>In this work, the Python libraries of </a:t>
            </a:r>
            <a:r>
              <a:rPr lang="en-US" sz="1800" dirty="0" err="1">
                <a:effectLst/>
                <a:latin typeface="Calibri" panose="020F0502020204030204" pitchFamily="34" charset="0"/>
                <a:ea typeface="Times New Roman" panose="02020603050405020304" pitchFamily="18" charset="0"/>
              </a:rPr>
              <a:t>Numpy</a:t>
            </a:r>
            <a:r>
              <a:rPr lang="en-US" sz="1800" dirty="0">
                <a:effectLst/>
                <a:latin typeface="Calibri" panose="020F0502020204030204" pitchFamily="34" charset="0"/>
                <a:ea typeface="Times New Roman" panose="02020603050405020304" pitchFamily="18" charset="0"/>
              </a:rPr>
              <a:t>, for scientific computation, and Matplotlib, for 2D plotting have been used. Along with this, Pandas tool of Python has been employed for carrying out data analysis. Random forest regressor is used to solve tasks by </a:t>
            </a:r>
            <a:r>
              <a:rPr lang="en-US" sz="1800" dirty="0" err="1">
                <a:effectLst/>
                <a:latin typeface="Calibri" panose="020F0502020204030204" pitchFamily="34" charset="0"/>
                <a:ea typeface="Times New Roman" panose="02020603050405020304" pitchFamily="18" charset="0"/>
              </a:rPr>
              <a:t>ensembling</a:t>
            </a:r>
            <a:r>
              <a:rPr lang="en-US" sz="1800" dirty="0">
                <a:effectLst/>
                <a:latin typeface="Calibri" panose="020F0502020204030204" pitchFamily="34" charset="0"/>
                <a:ea typeface="Times New Roman" panose="02020603050405020304" pitchFamily="18" charset="0"/>
              </a:rPr>
              <a:t> random forest method. As a development platform, </a:t>
            </a:r>
            <a:r>
              <a:rPr lang="en-US" sz="1800" dirty="0" err="1">
                <a:effectLst/>
                <a:latin typeface="Calibri" panose="020F0502020204030204" pitchFamily="34" charset="0"/>
                <a:ea typeface="Times New Roman" panose="02020603050405020304" pitchFamily="18" charset="0"/>
              </a:rPr>
              <a:t>Jupyter</a:t>
            </a:r>
            <a:r>
              <a:rPr lang="en-US" sz="1800" dirty="0">
                <a:effectLst/>
                <a:latin typeface="Calibri" panose="020F0502020204030204" pitchFamily="34" charset="0"/>
                <a:ea typeface="Times New Roman" panose="02020603050405020304" pitchFamily="18" charset="0"/>
              </a:rPr>
              <a:t> Notebook, which proves to work great due to its excellence in ‘literate programming’, where human friendly code is punctuated within code blocks, has been used</a:t>
            </a:r>
            <a:endParaRPr lang="en-IN" sz="1800" dirty="0">
              <a:effectLst/>
              <a:latin typeface="Times New Roman" panose="02020603050405020304" pitchFamily="18" charset="0"/>
              <a:ea typeface="Times New Roman" panose="02020603050405020304" pitchFamily="18" charset="0"/>
            </a:endParaRPr>
          </a:p>
          <a:p>
            <a:pPr algn="just">
              <a:lnSpc>
                <a:spcPct val="115000"/>
              </a:lnSpc>
            </a:pPr>
            <a:endParaRPr lang="en-IN" sz="1800" dirty="0">
              <a:effectLst/>
              <a:latin typeface="Times New Roman" panose="02020603050405020304" pitchFamily="18" charset="0"/>
              <a:ea typeface="Times New Roman" panose="02020603050405020304" pitchFamily="18" charset="0"/>
            </a:endParaRPr>
          </a:p>
          <a:p>
            <a:endParaRPr lang="en-IN" sz="4000" dirty="0"/>
          </a:p>
        </p:txBody>
      </p:sp>
    </p:spTree>
    <p:extLst>
      <p:ext uri="{BB962C8B-B14F-4D97-AF65-F5344CB8AC3E}">
        <p14:creationId xmlns:p14="http://schemas.microsoft.com/office/powerpoint/2010/main" val="2527389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B3F6-0B01-5FD3-8513-82F459A73245}"/>
              </a:ext>
            </a:extLst>
          </p:cNvPr>
          <p:cNvSpPr>
            <a:spLocks noGrp="1"/>
          </p:cNvSpPr>
          <p:nvPr>
            <p:ph type="title"/>
          </p:nvPr>
        </p:nvSpPr>
        <p:spPr/>
        <p:txBody>
          <a:bodyPr/>
          <a:lstStyle/>
          <a:p>
            <a:r>
              <a:rPr lang="en-IN" dirty="0"/>
              <a:t>Prediction Results</a:t>
            </a:r>
          </a:p>
        </p:txBody>
      </p:sp>
      <p:sp>
        <p:nvSpPr>
          <p:cNvPr id="3" name="Content Placeholder 2">
            <a:extLst>
              <a:ext uri="{FF2B5EF4-FFF2-40B4-BE49-F238E27FC236}">
                <a16:creationId xmlns:a16="http://schemas.microsoft.com/office/drawing/2014/main" id="{17808D81-5313-A0EA-5818-AC7C585910FA}"/>
              </a:ext>
            </a:extLst>
          </p:cNvPr>
          <p:cNvSpPr>
            <a:spLocks noGrp="1"/>
          </p:cNvSpPr>
          <p:nvPr>
            <p:ph idx="1"/>
          </p:nvPr>
        </p:nvSpPr>
        <p:spPr/>
        <p:txBody>
          <a:bodyPr>
            <a:normAutofit/>
          </a:bodyPr>
          <a:lstStyle/>
          <a:p>
            <a:pPr marL="342900" lvl="0" indent="-342900" algn="just">
              <a:lnSpc>
                <a:spcPct val="113000"/>
              </a:lnSpc>
              <a:buSzPts val="1200"/>
              <a:buFont typeface="Wingdings" panose="05000000000000000000" pitchFamily="2" charset="2"/>
              <a:buChar char=""/>
              <a:tabLst>
                <a:tab pos="611505" algn="l"/>
              </a:tabLst>
            </a:pPr>
            <a:r>
              <a:rPr lang="en-US" sz="1800" dirty="0">
                <a:effectLst/>
                <a:latin typeface="Calibri" panose="020F0502020204030204" pitchFamily="34" charset="0"/>
                <a:ea typeface="Times New Roman" panose="02020603050405020304" pitchFamily="18" charset="0"/>
              </a:rPr>
              <a:t>The largest location did not produce the highest sales. The location that produced the highest sales was the OUT027 location, which was in turn a Supermarket Type3, having its size recorded as medium in our dataset. It can be said that this outlet’s performance was much better than any other outlet location with any size provided in the considered</a:t>
            </a:r>
            <a:r>
              <a:rPr lang="en-US" sz="1800" spc="-2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dataset.</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3000"/>
              </a:lnSpc>
              <a:spcBef>
                <a:spcPts val="50"/>
              </a:spcBef>
              <a:spcAft>
                <a:spcPts val="0"/>
              </a:spcAft>
              <a:buSzPts val="1200"/>
              <a:buFont typeface="Wingdings" panose="05000000000000000000" pitchFamily="2" charset="2"/>
              <a:buChar char=""/>
              <a:tabLst>
                <a:tab pos="611505" algn="l"/>
              </a:tabLst>
            </a:pPr>
            <a:r>
              <a:rPr lang="en-US" sz="1800" dirty="0">
                <a:effectLst/>
                <a:latin typeface="Calibri" panose="020F0502020204030204" pitchFamily="34" charset="0"/>
                <a:ea typeface="Times New Roman" panose="02020603050405020304" pitchFamily="18" charset="0"/>
              </a:rPr>
              <a:t>The median of the target variable </a:t>
            </a:r>
            <a:r>
              <a:rPr lang="en-US" sz="1800" dirty="0" err="1">
                <a:effectLst/>
                <a:latin typeface="Calibri" panose="020F0502020204030204" pitchFamily="34" charset="0"/>
                <a:ea typeface="Times New Roman" panose="02020603050405020304" pitchFamily="18" charset="0"/>
              </a:rPr>
              <a:t>Item_Outlet_Sales</a:t>
            </a:r>
            <a:r>
              <a:rPr lang="en-US" sz="1800" dirty="0">
                <a:effectLst/>
                <a:latin typeface="Calibri" panose="020F0502020204030204" pitchFamily="34" charset="0"/>
                <a:ea typeface="Times New Roman" panose="02020603050405020304" pitchFamily="18" charset="0"/>
              </a:rPr>
              <a:t> was calculated to be 3364.95 for OUT027 location. The location with second highest median score (OUT035) had a median value of 2109.25.</a:t>
            </a:r>
            <a:endParaRPr lang="en-IN" sz="1800" dirty="0">
              <a:effectLst/>
              <a:latin typeface="Times New Roman" panose="02020603050405020304" pitchFamily="18" charset="0"/>
              <a:ea typeface="Times New Roman" panose="02020603050405020304" pitchFamily="18" charset="0"/>
            </a:endParaRPr>
          </a:p>
          <a:p>
            <a:r>
              <a:rPr lang="en-US" sz="1800" dirty="0">
                <a:latin typeface="Calibri" panose="020F0502020204030204" pitchFamily="34" charset="0"/>
                <a:ea typeface="Times New Roman" panose="02020603050405020304" pitchFamily="18" charset="0"/>
              </a:rPr>
              <a:t>I</a:t>
            </a:r>
            <a:r>
              <a:rPr lang="en-US" sz="1800" dirty="0">
                <a:effectLst/>
                <a:latin typeface="Calibri" panose="020F0502020204030204" pitchFamily="34" charset="0"/>
                <a:ea typeface="Times New Roman" panose="02020603050405020304" pitchFamily="18" charset="0"/>
              </a:rPr>
              <a:t>ts RMSE value is low as compared to other model with highest CV score. Therefore, the Random Forest Regressor model fits better and exhibits accuracy.</a:t>
            </a:r>
            <a:endParaRPr lang="en-IN" sz="4000" dirty="0"/>
          </a:p>
        </p:txBody>
      </p:sp>
    </p:spTree>
    <p:extLst>
      <p:ext uri="{BB962C8B-B14F-4D97-AF65-F5344CB8AC3E}">
        <p14:creationId xmlns:p14="http://schemas.microsoft.com/office/powerpoint/2010/main" val="727492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B3F6-0B01-5FD3-8513-82F459A7324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7808D81-5313-A0EA-5818-AC7C585910FA}"/>
              </a:ext>
            </a:extLst>
          </p:cNvPr>
          <p:cNvSpPr>
            <a:spLocks noGrp="1"/>
          </p:cNvSpPr>
          <p:nvPr>
            <p:ph idx="1"/>
          </p:nvPr>
        </p:nvSpPr>
        <p:spPr/>
        <p:txBody>
          <a:bodyPr>
            <a:normAutofit/>
          </a:bodyPr>
          <a:lstStyle/>
          <a:p>
            <a:pPr algn="just">
              <a:lnSpc>
                <a:spcPct val="113000"/>
              </a:lnSpc>
              <a:buSzPts val="1200"/>
              <a:buFont typeface="Wingdings" panose="05000000000000000000" pitchFamily="2" charset="2"/>
              <a:buChar char=""/>
              <a:tabLst>
                <a:tab pos="611505" algn="l"/>
              </a:tabLst>
            </a:pPr>
            <a:r>
              <a:rPr lang="en-US" sz="1800" dirty="0">
                <a:latin typeface="Calibri" panose="020F0502020204030204" pitchFamily="34" charset="0"/>
              </a:rPr>
              <a:t>This project provides an overview of machine learning fundamentals, along with the relevant data processing and modeling algorithms. These concepts were then applied to predict sales in Big Mart shopping centers across various locations. The results of the implementation revealed the relationship between different attributes and demonstrated that a medium-sized location achieved the highest sales. This suggests that other shopping centers should adopt similar patterns to enhance their sales performance.</a:t>
            </a:r>
          </a:p>
          <a:p>
            <a:pPr algn="just">
              <a:lnSpc>
                <a:spcPct val="113000"/>
              </a:lnSpc>
              <a:buSzPts val="1200"/>
              <a:buFont typeface="Wingdings" panose="05000000000000000000" pitchFamily="2" charset="2"/>
              <a:buChar char=""/>
              <a:tabLst>
                <a:tab pos="611505" algn="l"/>
              </a:tabLst>
            </a:pPr>
            <a:r>
              <a:rPr lang="en-US" sz="1800" dirty="0">
                <a:latin typeface="Calibri" panose="020F0502020204030204" pitchFamily="34" charset="0"/>
              </a:rPr>
              <a:t>Additionally, it can be inferred that switching or relocating more outlets to Tier-3 in the "Supermarket Type3" category would boost product sales at Big Mart. Any comprehensive shopping center, such as Big Mart, can benefit from this predictive model by accurately forecasting sales of its items in different locations.</a:t>
            </a:r>
          </a:p>
        </p:txBody>
      </p:sp>
    </p:spTree>
    <p:extLst>
      <p:ext uri="{BB962C8B-B14F-4D97-AF65-F5344CB8AC3E}">
        <p14:creationId xmlns:p14="http://schemas.microsoft.com/office/powerpoint/2010/main" val="929770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6FB26-234F-4933-BA93-2F225A9E2352}"/>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AB8F3185-3D4D-ABA4-1AC4-2F6FB434771B}"/>
              </a:ext>
            </a:extLst>
          </p:cNvPr>
          <p:cNvSpPr>
            <a:spLocks noGrp="1"/>
          </p:cNvSpPr>
          <p:nvPr>
            <p:ph idx="1"/>
          </p:nvPr>
        </p:nvSpPr>
        <p:spPr/>
        <p:txBody>
          <a:bodyPr>
            <a:normAutofit/>
          </a:bodyPr>
          <a:lstStyle/>
          <a:p>
            <a:pPr marL="0" indent="0">
              <a:buNone/>
            </a:pPr>
            <a:r>
              <a:rPr lang="en-US" sz="3200" dirty="0"/>
              <a:t>Development of a predictive model for predicting the sales of the specific product or item. The model will determine the sales of the item or product.</a:t>
            </a:r>
            <a:endParaRPr lang="en-IN" sz="3200" dirty="0"/>
          </a:p>
        </p:txBody>
      </p:sp>
    </p:spTree>
    <p:extLst>
      <p:ext uri="{BB962C8B-B14F-4D97-AF65-F5344CB8AC3E}">
        <p14:creationId xmlns:p14="http://schemas.microsoft.com/office/powerpoint/2010/main" val="1714301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0">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637DBD-69C3-72D3-737E-88EFDF9547E3}"/>
              </a:ext>
            </a:extLst>
          </p:cNvPr>
          <p:cNvSpPr>
            <a:spLocks noGrp="1"/>
          </p:cNvSpPr>
          <p:nvPr>
            <p:ph type="title"/>
          </p:nvPr>
        </p:nvSpPr>
        <p:spPr>
          <a:xfrm>
            <a:off x="643855" y="1447799"/>
            <a:ext cx="3108626" cy="1444752"/>
          </a:xfrm>
        </p:spPr>
        <p:txBody>
          <a:bodyPr anchor="b">
            <a:normAutofit/>
          </a:bodyPr>
          <a:lstStyle/>
          <a:p>
            <a:r>
              <a:rPr lang="en-IN" sz="3200">
                <a:solidFill>
                  <a:srgbClr val="EBEBEB"/>
                </a:solidFill>
              </a:rPr>
              <a:t>Architecture:</a:t>
            </a:r>
          </a:p>
        </p:txBody>
      </p:sp>
      <p:sp>
        <p:nvSpPr>
          <p:cNvPr id="26"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7" name="Freeform: Shape 14">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8" name="Rectangle 16">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Content Placeholder 7">
            <a:extLst>
              <a:ext uri="{FF2B5EF4-FFF2-40B4-BE49-F238E27FC236}">
                <a16:creationId xmlns:a16="http://schemas.microsoft.com/office/drawing/2014/main" id="{24436845-FE08-84A1-B1AA-85324C8D88B8}"/>
              </a:ext>
            </a:extLst>
          </p:cNvPr>
          <p:cNvSpPr>
            <a:spLocks noGrp="1"/>
          </p:cNvSpPr>
          <p:nvPr>
            <p:ph idx="1"/>
          </p:nvPr>
        </p:nvSpPr>
        <p:spPr>
          <a:xfrm>
            <a:off x="643855" y="3072385"/>
            <a:ext cx="3108057" cy="2947415"/>
          </a:xfrm>
        </p:spPr>
        <p:txBody>
          <a:bodyPr>
            <a:normAutofit/>
          </a:bodyPr>
          <a:lstStyle/>
          <a:p>
            <a:endParaRPr lang="en-US" sz="1400">
              <a:solidFill>
                <a:srgbClr val="FFFFFF"/>
              </a:solidFill>
            </a:endParaRPr>
          </a:p>
        </p:txBody>
      </p:sp>
      <p:pic>
        <p:nvPicPr>
          <p:cNvPr id="4" name="Content Placeholder 3" descr="A picture containing diagram, plan, rectangle, screenshot&#10;&#10;Description automatically generated">
            <a:extLst>
              <a:ext uri="{FF2B5EF4-FFF2-40B4-BE49-F238E27FC236}">
                <a16:creationId xmlns:a16="http://schemas.microsoft.com/office/drawing/2014/main" id="{45480228-514D-134B-2664-E11B687B84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7582" y="2251315"/>
            <a:ext cx="7565306" cy="2685684"/>
          </a:xfrm>
          <a:prstGeom prst="rect">
            <a:avLst/>
          </a:prstGeom>
          <a:effectLst/>
        </p:spPr>
      </p:pic>
    </p:spTree>
    <p:extLst>
      <p:ext uri="{BB962C8B-B14F-4D97-AF65-F5344CB8AC3E}">
        <p14:creationId xmlns:p14="http://schemas.microsoft.com/office/powerpoint/2010/main" val="222995143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2A15A-85AB-9EC2-D4C3-E43F21A6B6F9}"/>
              </a:ext>
            </a:extLst>
          </p:cNvPr>
          <p:cNvSpPr>
            <a:spLocks noGrp="1"/>
          </p:cNvSpPr>
          <p:nvPr>
            <p:ph type="title"/>
          </p:nvPr>
        </p:nvSpPr>
        <p:spPr>
          <a:xfrm>
            <a:off x="571466" y="685983"/>
            <a:ext cx="9404723" cy="6172017"/>
          </a:xfrm>
        </p:spPr>
        <p:txBody>
          <a:bodyPr/>
          <a:lstStyle/>
          <a:p>
            <a:pPr marL="165100" marR="582930">
              <a:spcBef>
                <a:spcPts val="125"/>
              </a:spcBef>
            </a:pPr>
            <a:r>
              <a:rPr lang="en-IN" sz="2800" b="1" dirty="0"/>
              <a:t>Data Gathering:</a:t>
            </a:r>
            <a:br>
              <a:rPr lang="en-IN" b="1" dirty="0"/>
            </a:br>
            <a:r>
              <a:rPr lang="en-US" sz="1800" dirty="0">
                <a:effectLst/>
                <a:latin typeface="Times New Roman" panose="02020603050405020304" pitchFamily="18" charset="0"/>
                <a:ea typeface="Times New Roman" panose="02020603050405020304" pitchFamily="18" charset="0"/>
              </a:rPr>
              <a:t>Data source: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https://www.kaggle.com/brijbhushannanda1979/bigmart-sales-data</a:t>
            </a:r>
            <a:br>
              <a:rPr lang="en-IN" sz="1800" dirty="0">
                <a:effectLst/>
                <a:latin typeface="Times New Roman" panose="02020603050405020304" pitchFamily="18" charset="0"/>
                <a:ea typeface="Times New Roman" panose="02020603050405020304" pitchFamily="18" charset="0"/>
              </a:rPr>
            </a:br>
            <a:r>
              <a:rPr lang="en-IN" sz="1800" dirty="0">
                <a:effectLst/>
                <a:latin typeface="Calibri" panose="020F0502020204030204" pitchFamily="34" charset="0"/>
                <a:ea typeface="Calibri" panose="020F0502020204030204" pitchFamily="34" charset="0"/>
              </a:rPr>
              <a:t>Train and Test data which are stored in .csv format.</a:t>
            </a:r>
            <a:br>
              <a:rPr lang="en-IN" sz="1800" dirty="0">
                <a:effectLst/>
                <a:latin typeface="Calibri" panose="020F0502020204030204" pitchFamily="34" charset="0"/>
                <a:ea typeface="Calibri" panose="020F0502020204030204" pitchFamily="34" charset="0"/>
              </a:rPr>
            </a:br>
            <a:br>
              <a:rPr lang="en-IN" sz="1800" dirty="0">
                <a:effectLst/>
                <a:latin typeface="Calibri" panose="020F0502020204030204" pitchFamily="34" charset="0"/>
                <a:ea typeface="Calibri" panose="020F0502020204030204" pitchFamily="34" charset="0"/>
              </a:rPr>
            </a:br>
            <a:r>
              <a:rPr lang="en-IN" sz="2800" b="1" dirty="0"/>
              <a:t>Importing CSV:</a:t>
            </a:r>
            <a:br>
              <a:rPr lang="en-IN" sz="2800" b="1" dirty="0"/>
            </a:br>
            <a:r>
              <a:rPr lang="en-US" sz="1800" dirty="0">
                <a:effectLst/>
                <a:latin typeface="Times New Roman" panose="02020603050405020304" pitchFamily="18" charset="0"/>
                <a:ea typeface="Times New Roman" panose="02020603050405020304" pitchFamily="18" charset="0"/>
              </a:rPr>
              <a:t>Once we gather data from the data source, we will import the csv files with the help of pandas.</a:t>
            </a: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IN" sz="2800" b="1" dirty="0"/>
              <a:t>Data </a:t>
            </a:r>
            <a:r>
              <a:rPr lang="en-IN" sz="2800" b="1" dirty="0" err="1"/>
              <a:t>Preprocessing</a:t>
            </a:r>
            <a:r>
              <a:rPr lang="en-IN" sz="2800" b="1" dirty="0"/>
              <a:t>:</a:t>
            </a:r>
            <a:br>
              <a:rPr lang="en-IN" sz="2800" b="1" dirty="0"/>
            </a:br>
            <a:r>
              <a:rPr lang="en-IN" sz="1800" dirty="0">
                <a:effectLst/>
                <a:latin typeface="Calibri" panose="020F0502020204030204" pitchFamily="34" charset="0"/>
                <a:ea typeface="Calibri" panose="020F0502020204030204" pitchFamily="34" charset="0"/>
              </a:rPr>
              <a:t>In data </a:t>
            </a:r>
            <a:r>
              <a:rPr lang="en-IN" sz="1800" dirty="0" err="1">
                <a:effectLst/>
                <a:latin typeface="Calibri" panose="020F0502020204030204" pitchFamily="34" charset="0"/>
                <a:ea typeface="Calibri" panose="020F0502020204030204" pitchFamily="34" charset="0"/>
              </a:rPr>
              <a:t>preprocessing</a:t>
            </a:r>
            <a:r>
              <a:rPr lang="en-IN" sz="1800" dirty="0">
                <a:effectLst/>
                <a:latin typeface="Calibri" panose="020F0502020204030204" pitchFamily="34" charset="0"/>
                <a:ea typeface="Calibri" panose="020F0502020204030204" pitchFamily="34" charset="0"/>
              </a:rPr>
              <a:t> all the processes required before sending the data for model building are performed. Like, here the ‘Item Visibility’ attributes are having some values equal to 0, which is not appropriate because if an item is present in the market, then how its visibility can be 0. So, it has been replaced with the average value of the item visibility of the respective ‘Item Identifier’ category. New attributes were added named ‘’Outlet years”, where the given establishment year is subtracted from the current year. Mapping of “</a:t>
            </a:r>
            <a:r>
              <a:rPr lang="en-IN" sz="1800" dirty="0" err="1">
                <a:effectLst/>
                <a:latin typeface="Calibri" panose="020F0502020204030204" pitchFamily="34" charset="0"/>
                <a:ea typeface="Calibri" panose="020F0502020204030204" pitchFamily="34" charset="0"/>
              </a:rPr>
              <a:t>Item_Type</a:t>
            </a:r>
            <a:r>
              <a:rPr lang="en-IN" sz="1800" dirty="0">
                <a:effectLst/>
                <a:latin typeface="Calibri" panose="020F0502020204030204" pitchFamily="34" charset="0"/>
                <a:ea typeface="Calibri" panose="020F0502020204030204" pitchFamily="34" charset="0"/>
              </a:rPr>
              <a:t>” is done based on ‘</a:t>
            </a:r>
            <a:r>
              <a:rPr lang="en-IN" sz="1800" dirty="0" err="1">
                <a:effectLst/>
                <a:latin typeface="Calibri" panose="020F0502020204030204" pitchFamily="34" charset="0"/>
                <a:ea typeface="Calibri" panose="020F0502020204030204" pitchFamily="34" charset="0"/>
              </a:rPr>
              <a:t>Drinks’,’Food’,’Non</a:t>
            </a:r>
            <a:r>
              <a:rPr lang="en-IN" sz="1800" dirty="0">
                <a:effectLst/>
                <a:latin typeface="Calibri" panose="020F0502020204030204" pitchFamily="34" charset="0"/>
                <a:ea typeface="Calibri" panose="020F0502020204030204" pitchFamily="34" charset="0"/>
              </a:rPr>
              <a:t>-Consumable’. And mapping of “Fat content” is done based on ‘Low Fat’, ‘Regular’ and ‘Non-edible’.</a:t>
            </a:r>
            <a:br>
              <a:rPr lang="en-IN" sz="1800" dirty="0">
                <a:effectLst/>
                <a:latin typeface="Calibri" panose="020F0502020204030204" pitchFamily="34" charset="0"/>
                <a:ea typeface="Calibri" panose="020F0502020204030204" pitchFamily="34" charset="0"/>
              </a:rPr>
            </a:br>
            <a:br>
              <a:rPr lang="en-IN" sz="1800" dirty="0">
                <a:effectLst/>
                <a:latin typeface="Calibri" panose="020F0502020204030204" pitchFamily="34" charset="0"/>
                <a:ea typeface="Calibri" panose="020F0502020204030204" pitchFamily="34" charset="0"/>
              </a:rPr>
            </a:br>
            <a:endParaRPr lang="en-IN" sz="2800" dirty="0"/>
          </a:p>
        </p:txBody>
      </p:sp>
    </p:spTree>
    <p:extLst>
      <p:ext uri="{BB962C8B-B14F-4D97-AF65-F5344CB8AC3E}">
        <p14:creationId xmlns:p14="http://schemas.microsoft.com/office/powerpoint/2010/main" val="2367522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950A3-021A-A269-A5D6-90BD47A2AD64}"/>
              </a:ext>
            </a:extLst>
          </p:cNvPr>
          <p:cNvSpPr>
            <a:spLocks noGrp="1"/>
          </p:cNvSpPr>
          <p:nvPr>
            <p:ph type="title"/>
          </p:nvPr>
        </p:nvSpPr>
        <p:spPr>
          <a:xfrm>
            <a:off x="674103" y="452718"/>
            <a:ext cx="9404723" cy="6162686"/>
          </a:xfrm>
        </p:spPr>
        <p:txBody>
          <a:bodyPr/>
          <a:lstStyle/>
          <a:p>
            <a:r>
              <a:rPr lang="en-US" sz="2800" b="1" dirty="0"/>
              <a:t>Feature Engineering:</a:t>
            </a:r>
            <a:br>
              <a:rPr lang="en-US" sz="2800" dirty="0"/>
            </a:br>
            <a:r>
              <a:rPr lang="en-US" sz="1800" dirty="0">
                <a:latin typeface="Times New Roman" panose="02020603050405020304" pitchFamily="18" charset="0"/>
              </a:rPr>
              <a:t>After preprocessing, it was discovered that certain attributes do not significantly impact the sales of the specific outlet. Therefore, those attributes were eliminated. Additionally, one-hot encoding was utilized to transform the categorical features into numerical features.</a:t>
            </a:r>
            <a:br>
              <a:rPr lang="en-US" sz="2800" dirty="0"/>
            </a:br>
            <a:br>
              <a:rPr lang="en-US" sz="2800" dirty="0"/>
            </a:br>
            <a:r>
              <a:rPr lang="en-US" sz="2800" b="1" dirty="0"/>
              <a:t>Parameter Tuning:</a:t>
            </a:r>
            <a:br>
              <a:rPr lang="en-US" sz="2800" dirty="0"/>
            </a:br>
            <a:r>
              <a:rPr lang="en-US" sz="1800" dirty="0">
                <a:latin typeface="Times New Roman" panose="02020603050405020304" pitchFamily="18" charset="0"/>
              </a:rPr>
              <a:t>Parameters are tuned using </a:t>
            </a:r>
            <a:r>
              <a:rPr lang="en-US" sz="1800" dirty="0" err="1">
                <a:latin typeface="Times New Roman" panose="02020603050405020304" pitchFamily="18" charset="0"/>
              </a:rPr>
              <a:t>RandomizedSearchCV</a:t>
            </a:r>
            <a:r>
              <a:rPr lang="en-US" sz="1800" dirty="0">
                <a:latin typeface="Times New Roman" panose="02020603050405020304" pitchFamily="18" charset="0"/>
              </a:rPr>
              <a:t>. The algorithm used in this problem is Random Forest Regressor. The parameters of the algorithm are tunned and passed into the model.</a:t>
            </a:r>
            <a:br>
              <a:rPr lang="en-US" sz="1800" dirty="0">
                <a:latin typeface="Times New Roman" panose="02020603050405020304" pitchFamily="18" charset="0"/>
              </a:rPr>
            </a:br>
            <a:br>
              <a:rPr lang="en-US" sz="1800" dirty="0">
                <a:latin typeface="Times New Roman" panose="02020603050405020304" pitchFamily="18" charset="0"/>
              </a:rPr>
            </a:br>
            <a:r>
              <a:rPr lang="en-US" sz="2800" b="1" dirty="0"/>
              <a:t>Model Building:</a:t>
            </a:r>
            <a:br>
              <a:rPr lang="en-US" sz="2800" b="1" dirty="0"/>
            </a:br>
            <a:r>
              <a:rPr lang="en-US" sz="1800" dirty="0">
                <a:latin typeface="Times New Roman" panose="02020603050405020304" pitchFamily="18" charset="0"/>
              </a:rPr>
              <a:t>After completing various preprocessing tasks mentioned earlier and conducting scaling and hyperparameter tuning, the dataset will be fed into the Random Forest regressor. It was observed that the Random Forest regressor exhibited the best performance with an RMSE value of 1120.40. Therefore, the 'Random Forest regressor' proved to be effective in solving this problem.</a:t>
            </a:r>
            <a:br>
              <a:rPr lang="en-US" sz="1800" dirty="0">
                <a:latin typeface="Times New Roman" panose="02020603050405020304" pitchFamily="18" charset="0"/>
              </a:rPr>
            </a:br>
            <a:br>
              <a:rPr lang="en-US" sz="1800" dirty="0">
                <a:latin typeface="Times New Roman" panose="02020603050405020304" pitchFamily="18" charset="0"/>
              </a:rPr>
            </a:br>
            <a:r>
              <a:rPr lang="en-US" sz="2800" b="1" dirty="0"/>
              <a:t>Model Saving:</a:t>
            </a:r>
            <a:br>
              <a:rPr lang="en-US" sz="2800" b="1" dirty="0"/>
            </a:br>
            <a:r>
              <a:rPr lang="en-US" sz="1800" dirty="0">
                <a:latin typeface="Times New Roman" panose="02020603050405020304" pitchFamily="18" charset="0"/>
              </a:rPr>
              <a:t>Model is saved using pickle library in ‘</a:t>
            </a:r>
            <a:r>
              <a:rPr lang="en-US" sz="1800" dirty="0" err="1">
                <a:latin typeface="Times New Roman" panose="02020603050405020304" pitchFamily="18" charset="0"/>
              </a:rPr>
              <a:t>rf.pkl</a:t>
            </a:r>
            <a:r>
              <a:rPr lang="en-US" sz="1800" dirty="0">
                <a:latin typeface="Times New Roman" panose="02020603050405020304" pitchFamily="18" charset="0"/>
              </a:rPr>
              <a:t>’ format.</a:t>
            </a:r>
            <a:br>
              <a:rPr lang="en-US" sz="1800" dirty="0">
                <a:latin typeface="Times New Roman" panose="02020603050405020304" pitchFamily="18" charset="0"/>
              </a:rPr>
            </a:br>
            <a:endParaRPr lang="en-IN" sz="1800" dirty="0">
              <a:latin typeface="Times New Roman" panose="02020603050405020304" pitchFamily="18" charset="0"/>
            </a:endParaRPr>
          </a:p>
        </p:txBody>
      </p:sp>
    </p:spTree>
    <p:extLst>
      <p:ext uri="{BB962C8B-B14F-4D97-AF65-F5344CB8AC3E}">
        <p14:creationId xmlns:p14="http://schemas.microsoft.com/office/powerpoint/2010/main" val="2796974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86FF-E602-F491-6A04-DDA1B698BCED}"/>
              </a:ext>
            </a:extLst>
          </p:cNvPr>
          <p:cNvSpPr>
            <a:spLocks noGrp="1"/>
          </p:cNvSpPr>
          <p:nvPr>
            <p:ph type="title"/>
          </p:nvPr>
        </p:nvSpPr>
        <p:spPr>
          <a:xfrm>
            <a:off x="646111" y="452718"/>
            <a:ext cx="9404723" cy="5948082"/>
          </a:xfrm>
        </p:spPr>
        <p:txBody>
          <a:bodyPr/>
          <a:lstStyle/>
          <a:p>
            <a:r>
              <a:rPr lang="en-US" sz="2800" b="1" dirty="0"/>
              <a:t>Django Setup for Data Extraction:</a:t>
            </a:r>
            <a:br>
              <a:rPr lang="en-US" sz="2800" b="1" dirty="0"/>
            </a:br>
            <a:r>
              <a:rPr lang="en-US" sz="1800" dirty="0">
                <a:latin typeface="Times New Roman" panose="02020603050405020304" pitchFamily="18" charset="0"/>
              </a:rPr>
              <a:t>After saving the model, the API building process started using Django. Web application creation was created here. Whatever the data user will enter and then that data will be extracted by the model to predict the prediction of sales.</a:t>
            </a:r>
            <a:br>
              <a:rPr lang="en-US" sz="1800" dirty="0">
                <a:latin typeface="Times New Roman" panose="02020603050405020304" pitchFamily="18" charset="0"/>
              </a:rPr>
            </a:br>
            <a:br>
              <a:rPr lang="en-US" sz="1800" dirty="0">
                <a:latin typeface="Times New Roman" panose="02020603050405020304" pitchFamily="18" charset="0"/>
              </a:rPr>
            </a:br>
            <a:r>
              <a:rPr lang="en-US" sz="2800" b="1" dirty="0"/>
              <a:t>Push to </a:t>
            </a:r>
            <a:r>
              <a:rPr lang="en-US" sz="2800" b="1" dirty="0" err="1"/>
              <a:t>Github</a:t>
            </a:r>
            <a:r>
              <a:rPr lang="en-US" sz="2800" b="1" dirty="0"/>
              <a:t>:</a:t>
            </a:r>
            <a:br>
              <a:rPr lang="en-US" sz="2800" b="1" dirty="0"/>
            </a:br>
            <a:r>
              <a:rPr lang="en-US" sz="1800" dirty="0">
                <a:latin typeface="Times New Roman" panose="02020603050405020304" pitchFamily="18" charset="0"/>
              </a:rPr>
              <a:t>The whole project directory will be pushed into the GitHub repository.</a:t>
            </a:r>
            <a:br>
              <a:rPr lang="en-US" sz="1800" dirty="0">
                <a:latin typeface="Times New Roman" panose="02020603050405020304" pitchFamily="18" charset="0"/>
              </a:rPr>
            </a:br>
            <a:br>
              <a:rPr lang="en-US" sz="1800" dirty="0">
                <a:latin typeface="Times New Roman" panose="02020603050405020304" pitchFamily="18" charset="0"/>
              </a:rPr>
            </a:br>
            <a:r>
              <a:rPr lang="en-US" sz="2800" b="1" dirty="0"/>
              <a:t>Deployment:</a:t>
            </a:r>
            <a:br>
              <a:rPr lang="en-US" dirty="0"/>
            </a:br>
            <a:r>
              <a:rPr lang="en-US" sz="1800" dirty="0">
                <a:latin typeface="Times New Roman" panose="02020603050405020304" pitchFamily="18" charset="0"/>
              </a:rPr>
              <a:t>We will be deploying the model to AWS using EC2 Instance.</a:t>
            </a:r>
            <a:br>
              <a:rPr lang="en-US" dirty="0"/>
            </a:br>
            <a:endParaRPr lang="en-IN" dirty="0"/>
          </a:p>
        </p:txBody>
      </p:sp>
    </p:spTree>
    <p:extLst>
      <p:ext uri="{BB962C8B-B14F-4D97-AF65-F5344CB8AC3E}">
        <p14:creationId xmlns:p14="http://schemas.microsoft.com/office/powerpoint/2010/main" val="3755422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587DE-1ACB-8228-8AC9-DAFA90D498B3}"/>
              </a:ext>
            </a:extLst>
          </p:cNvPr>
          <p:cNvSpPr>
            <a:spLocks noGrp="1"/>
          </p:cNvSpPr>
          <p:nvPr>
            <p:ph type="title"/>
          </p:nvPr>
        </p:nvSpPr>
        <p:spPr>
          <a:xfrm>
            <a:off x="635223" y="629266"/>
            <a:ext cx="3116690" cy="5594554"/>
          </a:xfrm>
        </p:spPr>
        <p:txBody>
          <a:bodyPr anchor="ctr">
            <a:normAutofit/>
          </a:bodyPr>
          <a:lstStyle/>
          <a:p>
            <a:r>
              <a:rPr lang="en-IN" sz="3700">
                <a:solidFill>
                  <a:srgbClr val="EBEBEB"/>
                </a:solidFill>
              </a:rPr>
              <a:t>Dataset Description:</a:t>
            </a:r>
          </a:p>
        </p:txBody>
      </p:sp>
      <p:sp>
        <p:nvSpPr>
          <p:cNvPr id="11"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5" name="Rectangle 14">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A16B6CA-0E53-5028-E5AD-D7DFFB9019E4}"/>
              </a:ext>
            </a:extLst>
          </p:cNvPr>
          <p:cNvSpPr>
            <a:spLocks noGrp="1"/>
          </p:cNvSpPr>
          <p:nvPr>
            <p:ph idx="1"/>
          </p:nvPr>
        </p:nvSpPr>
        <p:spPr>
          <a:xfrm>
            <a:off x="5048452" y="1410459"/>
            <a:ext cx="6495847" cy="1885146"/>
          </a:xfrm>
        </p:spPr>
        <p:txBody>
          <a:bodyPr>
            <a:normAutofit/>
          </a:bodyPr>
          <a:lstStyle/>
          <a:p>
            <a:pPr>
              <a:lnSpc>
                <a:spcPct val="90000"/>
              </a:lnSpc>
            </a:pPr>
            <a:r>
              <a:rPr lang="en-IN" dirty="0">
                <a:effectLst/>
                <a:latin typeface="Calibri" panose="020F0502020204030204" pitchFamily="34" charset="0"/>
                <a:ea typeface="Calibri" panose="020F0502020204030204" pitchFamily="34" charset="0"/>
              </a:rPr>
              <a:t>Big Mart’s data scientists collected sales data of their 10 stores situated at different locations with each store having 1559 different products as per data collection. Using all the observations it is inferred what role certain properties of an item play and how they affect their sales. The dataset looks like as follow:</a:t>
            </a:r>
          </a:p>
          <a:p>
            <a:pPr>
              <a:lnSpc>
                <a:spcPct val="90000"/>
              </a:lnSpc>
            </a:pPr>
            <a:endParaRPr lang="en-IN" dirty="0"/>
          </a:p>
        </p:txBody>
      </p:sp>
      <p:pic>
        <p:nvPicPr>
          <p:cNvPr id="4" name="Picture 3" descr="A screenshot of a computer&#10;&#10;Description automatically generated with medium confidence">
            <a:extLst>
              <a:ext uri="{FF2B5EF4-FFF2-40B4-BE49-F238E27FC236}">
                <a16:creationId xmlns:a16="http://schemas.microsoft.com/office/drawing/2014/main" id="{CB51777D-4439-4427-CC81-F680F194D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048452" y="3562395"/>
            <a:ext cx="6495847" cy="2111151"/>
          </a:xfrm>
          <a:prstGeom prst="rect">
            <a:avLst/>
          </a:prstGeom>
          <a:noFill/>
          <a:effectLst/>
        </p:spPr>
      </p:pic>
    </p:spTree>
    <p:extLst>
      <p:ext uri="{BB962C8B-B14F-4D97-AF65-F5344CB8AC3E}">
        <p14:creationId xmlns:p14="http://schemas.microsoft.com/office/powerpoint/2010/main" val="241281236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9" name="Picture 1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0" name="Picture 2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1" name="Oval 2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2" name="Picture 2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3" name="Picture 2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4" name="Rectangle 2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5" name="Rectangle 31">
            <a:extLst>
              <a:ext uri="{FF2B5EF4-FFF2-40B4-BE49-F238E27FC236}">
                <a16:creationId xmlns:a16="http://schemas.microsoft.com/office/drawing/2014/main" id="{C72330AA-E11E-458E-8798-12C7F7738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6" name="Freeform 7">
            <a:extLst>
              <a:ext uri="{FF2B5EF4-FFF2-40B4-BE49-F238E27FC236}">
                <a16:creationId xmlns:a16="http://schemas.microsoft.com/office/drawing/2014/main" id="{A6BDC1B0-0C91-4230-BFEB-9C8ED19B9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449"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chemeClr val="bg1">
                  <a:alpha val="20000"/>
                </a:schemeClr>
              </a:solidFill>
            </a:endParaRPr>
          </a:p>
        </p:txBody>
      </p:sp>
      <p:sp useBgFill="1">
        <p:nvSpPr>
          <p:cNvPr id="57" name="Freeform: Shape 35">
            <a:extLst>
              <a:ext uri="{FF2B5EF4-FFF2-40B4-BE49-F238E27FC236}">
                <a16:creationId xmlns:a16="http://schemas.microsoft.com/office/drawing/2014/main" id="{68E0A26E-4EA8-4E6C-97A2-7B6C1C13F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814824" y="480824"/>
            <a:ext cx="6858001" cy="5896352"/>
          </a:xfrm>
          <a:custGeom>
            <a:avLst/>
            <a:gdLst>
              <a:gd name="connsiteX0" fmla="*/ 6858001 w 6858001"/>
              <a:gd name="connsiteY0" fmla="*/ 1177 h 5896352"/>
              <a:gd name="connsiteX1" fmla="*/ 6858001 w 6858001"/>
              <a:gd name="connsiteY1" fmla="*/ 1344715 h 5896352"/>
              <a:gd name="connsiteX2" fmla="*/ 6858000 w 6858001"/>
              <a:gd name="connsiteY2" fmla="*/ 1344715 h 5896352"/>
              <a:gd name="connsiteX3" fmla="*/ 6858000 w 6858001"/>
              <a:gd name="connsiteY3" fmla="*/ 5896352 h 5896352"/>
              <a:gd name="connsiteX4" fmla="*/ 0 w 6858001"/>
              <a:gd name="connsiteY4" fmla="*/ 5896351 h 5896352"/>
              <a:gd name="connsiteX5" fmla="*/ 0 w 6858001"/>
              <a:gd name="connsiteY5" fmla="*/ 904459 h 5896352"/>
              <a:gd name="connsiteX6" fmla="*/ 1 w 6858001"/>
              <a:gd name="connsiteY6" fmla="*/ 904459 h 5896352"/>
              <a:gd name="connsiteX7" fmla="*/ 1 w 6858001"/>
              <a:gd name="connsiteY7" fmla="*/ 0 h 5896352"/>
              <a:gd name="connsiteX8" fmla="*/ 40463 w 6858001"/>
              <a:gd name="connsiteY8" fmla="*/ 5883 h 5896352"/>
              <a:gd name="connsiteX9" fmla="*/ 159107 w 6858001"/>
              <a:gd name="connsiteY9" fmla="*/ 23196 h 5896352"/>
              <a:gd name="connsiteX10" fmla="*/ 245518 w 6858001"/>
              <a:gd name="connsiteY10" fmla="*/ 35299 h 5896352"/>
              <a:gd name="connsiteX11" fmla="*/ 348388 w 6858001"/>
              <a:gd name="connsiteY11" fmla="*/ 48073 h 5896352"/>
              <a:gd name="connsiteX12" fmla="*/ 470460 w 6858001"/>
              <a:gd name="connsiteY12" fmla="*/ 63369 h 5896352"/>
              <a:gd name="connsiteX13" fmla="*/ 605563 w 6858001"/>
              <a:gd name="connsiteY13" fmla="*/ 79506 h 5896352"/>
              <a:gd name="connsiteX14" fmla="*/ 757810 w 6858001"/>
              <a:gd name="connsiteY14" fmla="*/ 96483 h 5896352"/>
              <a:gd name="connsiteX15" fmla="*/ 923774 w 6858001"/>
              <a:gd name="connsiteY15" fmla="*/ 114469 h 5896352"/>
              <a:gd name="connsiteX16" fmla="*/ 1104139 w 6858001"/>
              <a:gd name="connsiteY16" fmla="*/ 132454 h 5896352"/>
              <a:gd name="connsiteX17" fmla="*/ 1296163 w 6858001"/>
              <a:gd name="connsiteY17" fmla="*/ 150776 h 5896352"/>
              <a:gd name="connsiteX18" fmla="*/ 1503275 w 6858001"/>
              <a:gd name="connsiteY18" fmla="*/ 167753 h 5896352"/>
              <a:gd name="connsiteX19" fmla="*/ 1719988 w 6858001"/>
              <a:gd name="connsiteY19" fmla="*/ 184058 h 5896352"/>
              <a:gd name="connsiteX20" fmla="*/ 1949045 w 6858001"/>
              <a:gd name="connsiteY20" fmla="*/ 198849 h 5896352"/>
              <a:gd name="connsiteX21" fmla="*/ 2187703 w 6858001"/>
              <a:gd name="connsiteY21" fmla="*/ 212969 h 5896352"/>
              <a:gd name="connsiteX22" fmla="*/ 2436649 w 6858001"/>
              <a:gd name="connsiteY22" fmla="*/ 226248 h 5896352"/>
              <a:gd name="connsiteX23" fmla="*/ 2564208 w 6858001"/>
              <a:gd name="connsiteY23" fmla="*/ 230955 h 5896352"/>
              <a:gd name="connsiteX24" fmla="*/ 2694509 w 6858001"/>
              <a:gd name="connsiteY24" fmla="*/ 236165 h 5896352"/>
              <a:gd name="connsiteX25" fmla="*/ 2826868 w 6858001"/>
              <a:gd name="connsiteY25" fmla="*/ 241040 h 5896352"/>
              <a:gd name="connsiteX26" fmla="*/ 2959914 w 6858001"/>
              <a:gd name="connsiteY26" fmla="*/ 244234 h 5896352"/>
              <a:gd name="connsiteX27" fmla="*/ 3095702 w 6858001"/>
              <a:gd name="connsiteY27" fmla="*/ 247091 h 5896352"/>
              <a:gd name="connsiteX28" fmla="*/ 3232862 w 6858001"/>
              <a:gd name="connsiteY28" fmla="*/ 250117 h 5896352"/>
              <a:gd name="connsiteX29" fmla="*/ 3372765 w 6858001"/>
              <a:gd name="connsiteY29" fmla="*/ 252134 h 5896352"/>
              <a:gd name="connsiteX30" fmla="*/ 3514040 w 6858001"/>
              <a:gd name="connsiteY30" fmla="*/ 252134 h 5896352"/>
              <a:gd name="connsiteX31" fmla="*/ 3656686 w 6858001"/>
              <a:gd name="connsiteY31" fmla="*/ 253142 h 5896352"/>
              <a:gd name="connsiteX32" fmla="*/ 3800704 w 6858001"/>
              <a:gd name="connsiteY32" fmla="*/ 252134 h 5896352"/>
              <a:gd name="connsiteX33" fmla="*/ 3946780 w 6858001"/>
              <a:gd name="connsiteY33" fmla="*/ 250117 h 5896352"/>
              <a:gd name="connsiteX34" fmla="*/ 4092855 w 6858001"/>
              <a:gd name="connsiteY34" fmla="*/ 248268 h 5896352"/>
              <a:gd name="connsiteX35" fmla="*/ 4240988 w 6858001"/>
              <a:gd name="connsiteY35" fmla="*/ 244234 h 5896352"/>
              <a:gd name="connsiteX36" fmla="*/ 4390492 w 6858001"/>
              <a:gd name="connsiteY36" fmla="*/ 240032 h 5896352"/>
              <a:gd name="connsiteX37" fmla="*/ 4539997 w 6858001"/>
              <a:gd name="connsiteY37" fmla="*/ 235157 h 5896352"/>
              <a:gd name="connsiteX38" fmla="*/ 4690873 w 6858001"/>
              <a:gd name="connsiteY38" fmla="*/ 228266 h 5896352"/>
              <a:gd name="connsiteX39" fmla="*/ 4843120 w 6858001"/>
              <a:gd name="connsiteY39" fmla="*/ 220029 h 5896352"/>
              <a:gd name="connsiteX40" fmla="*/ 4996054 w 6858001"/>
              <a:gd name="connsiteY40" fmla="*/ 212129 h 5896352"/>
              <a:gd name="connsiteX41" fmla="*/ 5148987 w 6858001"/>
              <a:gd name="connsiteY41" fmla="*/ 202044 h 5896352"/>
              <a:gd name="connsiteX42" fmla="*/ 5303978 w 6858001"/>
              <a:gd name="connsiteY42" fmla="*/ 189941 h 5896352"/>
              <a:gd name="connsiteX43" fmla="*/ 5456911 w 6858001"/>
              <a:gd name="connsiteY43" fmla="*/ 177839 h 5896352"/>
              <a:gd name="connsiteX44" fmla="*/ 5612588 w 6858001"/>
              <a:gd name="connsiteY44" fmla="*/ 163887 h 5896352"/>
              <a:gd name="connsiteX45" fmla="*/ 5768950 w 6858001"/>
              <a:gd name="connsiteY45" fmla="*/ 148591 h 5896352"/>
              <a:gd name="connsiteX46" fmla="*/ 5923255 w 6858001"/>
              <a:gd name="connsiteY46" fmla="*/ 132455 h 5896352"/>
              <a:gd name="connsiteX47" fmla="*/ 6079618 w 6858001"/>
              <a:gd name="connsiteY47" fmla="*/ 113629 h 5896352"/>
              <a:gd name="connsiteX48" fmla="*/ 6235294 w 6858001"/>
              <a:gd name="connsiteY48" fmla="*/ 93458 h 5896352"/>
              <a:gd name="connsiteX49" fmla="*/ 6391657 w 6858001"/>
              <a:gd name="connsiteY49" fmla="*/ 73455 h 5896352"/>
              <a:gd name="connsiteX50" fmla="*/ 6547333 w 6858001"/>
              <a:gd name="connsiteY50" fmla="*/ 50091 h 5896352"/>
              <a:gd name="connsiteX51" fmla="*/ 6702324 w 6858001"/>
              <a:gd name="connsiteY51" fmla="*/ 26222 h 58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896352">
                <a:moveTo>
                  <a:pt x="6858001" y="1177"/>
                </a:moveTo>
                <a:lnTo>
                  <a:pt x="6858001" y="1344715"/>
                </a:lnTo>
                <a:lnTo>
                  <a:pt x="6858000" y="1344715"/>
                </a:lnTo>
                <a:lnTo>
                  <a:pt x="6858000" y="5896352"/>
                </a:lnTo>
                <a:lnTo>
                  <a:pt x="0" y="5896351"/>
                </a:lnTo>
                <a:lnTo>
                  <a:pt x="0" y="904459"/>
                </a:lnTo>
                <a:lnTo>
                  <a:pt x="1" y="904459"/>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58" name="Rectangle 37">
            <a:extLst>
              <a:ext uri="{FF2B5EF4-FFF2-40B4-BE49-F238E27FC236}">
                <a16:creationId xmlns:a16="http://schemas.microsoft.com/office/drawing/2014/main" id="{C1841CC0-B7A9-4828-B82F-9C6B433BD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59" name="Group 39">
            <a:extLst>
              <a:ext uri="{FF2B5EF4-FFF2-40B4-BE49-F238E27FC236}">
                <a16:creationId xmlns:a16="http://schemas.microsoft.com/office/drawing/2014/main" id="{08E05919-D800-40FD-A3BD-4B9CC4078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428412" cy="6858000"/>
            <a:chOff x="0" y="0"/>
            <a:chExt cx="11428412" cy="6858000"/>
          </a:xfrm>
        </p:grpSpPr>
        <p:pic>
          <p:nvPicPr>
            <p:cNvPr id="60" name="Picture 40">
              <a:extLst>
                <a:ext uri="{FF2B5EF4-FFF2-40B4-BE49-F238E27FC236}">
                  <a16:creationId xmlns:a16="http://schemas.microsoft.com/office/drawing/2014/main" id="{DE70C79C-8688-4786-8FCD-43A4B5D5B7D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1" name="Picture 41">
              <a:extLst>
                <a:ext uri="{FF2B5EF4-FFF2-40B4-BE49-F238E27FC236}">
                  <a16:creationId xmlns:a16="http://schemas.microsoft.com/office/drawing/2014/main" id="{9A6338A0-2BDA-4E79-A762-AAD8608C0C2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2" name="Oval 42">
              <a:extLst>
                <a:ext uri="{FF2B5EF4-FFF2-40B4-BE49-F238E27FC236}">
                  <a16:creationId xmlns:a16="http://schemas.microsoft.com/office/drawing/2014/main" id="{B685624D-3645-4129-9FF6-0C59DBF23B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tx2">
                    <a:alpha val="7000"/>
                    <a:lumMod val="60000"/>
                    <a:lumOff val="40000"/>
                  </a:schemeClr>
                </a:gs>
                <a:gs pos="69000">
                  <a:schemeClr val="tx2">
                    <a:alpha val="0"/>
                    <a:lumMod val="60000"/>
                    <a:lumOff val="40000"/>
                  </a:schemeClr>
                </a:gs>
                <a:gs pos="36000">
                  <a:schemeClr val="tx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3" name="Picture 43">
              <a:extLst>
                <a:ext uri="{FF2B5EF4-FFF2-40B4-BE49-F238E27FC236}">
                  <a16:creationId xmlns:a16="http://schemas.microsoft.com/office/drawing/2014/main" id="{03F24C1B-E4C1-43E7-84B3-DD476F3836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4" name="Picture 44">
              <a:extLst>
                <a:ext uri="{FF2B5EF4-FFF2-40B4-BE49-F238E27FC236}">
                  <a16:creationId xmlns:a16="http://schemas.microsoft.com/office/drawing/2014/main" id="{8725CE5D-088A-4522-9817-4B485D6E7F8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grpSp>
      <p:sp>
        <p:nvSpPr>
          <p:cNvPr id="2" name="Title 1">
            <a:extLst>
              <a:ext uri="{FF2B5EF4-FFF2-40B4-BE49-F238E27FC236}">
                <a16:creationId xmlns:a16="http://schemas.microsoft.com/office/drawing/2014/main" id="{80B587DE-1ACB-8228-8AC9-DAFA90D498B3}"/>
              </a:ext>
            </a:extLst>
          </p:cNvPr>
          <p:cNvSpPr>
            <a:spLocks noGrp="1"/>
          </p:cNvSpPr>
          <p:nvPr>
            <p:ph type="title"/>
          </p:nvPr>
        </p:nvSpPr>
        <p:spPr>
          <a:xfrm>
            <a:off x="1154955" y="1447800"/>
            <a:ext cx="4752399" cy="3329581"/>
          </a:xfrm>
        </p:spPr>
        <p:txBody>
          <a:bodyPr vert="horz" lIns="91440" tIns="45720" rIns="91440" bIns="45720" rtlCol="0" anchor="b">
            <a:normAutofit/>
          </a:bodyPr>
          <a:lstStyle/>
          <a:p>
            <a:pPr>
              <a:lnSpc>
                <a:spcPct val="90000"/>
              </a:lnSpc>
            </a:pPr>
            <a:r>
              <a:rPr lang="en-US" sz="6100" b="0" i="0" kern="1200">
                <a:solidFill>
                  <a:srgbClr val="EBEBEB"/>
                </a:solidFill>
                <a:latin typeface="+mj-lt"/>
                <a:ea typeface="+mj-ea"/>
                <a:cs typeface="+mj-cs"/>
              </a:rPr>
              <a:t>Dataset Description:</a:t>
            </a:r>
          </a:p>
        </p:txBody>
      </p:sp>
      <p:pic>
        <p:nvPicPr>
          <p:cNvPr id="5" name="Picture 4">
            <a:extLst>
              <a:ext uri="{FF2B5EF4-FFF2-40B4-BE49-F238E27FC236}">
                <a16:creationId xmlns:a16="http://schemas.microsoft.com/office/drawing/2014/main" id="{AD50E043-8F6A-1683-AC6F-4348D10287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6857925" y="1168322"/>
            <a:ext cx="5131878" cy="1724025"/>
          </a:xfrm>
          <a:prstGeom prst="rect">
            <a:avLst/>
          </a:prstGeom>
          <a:noFill/>
          <a:effectLst/>
        </p:spPr>
      </p:pic>
      <p:sp>
        <p:nvSpPr>
          <p:cNvPr id="6" name="TextBox 5">
            <a:extLst>
              <a:ext uri="{FF2B5EF4-FFF2-40B4-BE49-F238E27FC236}">
                <a16:creationId xmlns:a16="http://schemas.microsoft.com/office/drawing/2014/main" id="{7E4DB0D3-9D96-8EB0-AE81-2E25226FFFDF}"/>
              </a:ext>
            </a:extLst>
          </p:cNvPr>
          <p:cNvSpPr txBox="1"/>
          <p:nvPr/>
        </p:nvSpPr>
        <p:spPr>
          <a:xfrm>
            <a:off x="6857925" y="3086100"/>
            <a:ext cx="5131878" cy="646331"/>
          </a:xfrm>
          <a:prstGeom prst="rect">
            <a:avLst/>
          </a:prstGeom>
          <a:noFill/>
        </p:spPr>
        <p:txBody>
          <a:bodyPr wrap="square" rtlCol="0">
            <a:spAutoFit/>
          </a:bodyPr>
          <a:lstStyle/>
          <a:p>
            <a:r>
              <a:rPr lang="en-US" dirty="0"/>
              <a:t>The data set consists of various data types from integer to floating to object.</a:t>
            </a:r>
            <a:endParaRPr lang="en-IN" dirty="0"/>
          </a:p>
        </p:txBody>
      </p:sp>
      <p:pic>
        <p:nvPicPr>
          <p:cNvPr id="7" name="Picture 6">
            <a:extLst>
              <a:ext uri="{FF2B5EF4-FFF2-40B4-BE49-F238E27FC236}">
                <a16:creationId xmlns:a16="http://schemas.microsoft.com/office/drawing/2014/main" id="{28AFE8D7-EBC6-FE30-842E-6738615CD1BA}"/>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855119" y="3709641"/>
            <a:ext cx="5070524" cy="2386358"/>
          </a:xfrm>
          <a:prstGeom prst="rect">
            <a:avLst/>
          </a:prstGeom>
          <a:noFill/>
        </p:spPr>
      </p:pic>
    </p:spTree>
    <p:extLst>
      <p:ext uri="{BB962C8B-B14F-4D97-AF65-F5344CB8AC3E}">
        <p14:creationId xmlns:p14="http://schemas.microsoft.com/office/powerpoint/2010/main" val="304140968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9" name="Picture 1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0" name="Picture 2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1" name="Oval 2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2" name="Picture 2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3" name="Picture 2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4" name="Rectangle 2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5" name="Rectangle 31">
            <a:extLst>
              <a:ext uri="{FF2B5EF4-FFF2-40B4-BE49-F238E27FC236}">
                <a16:creationId xmlns:a16="http://schemas.microsoft.com/office/drawing/2014/main" id="{C72330AA-E11E-458E-8798-12C7F7738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6" name="Freeform 7">
            <a:extLst>
              <a:ext uri="{FF2B5EF4-FFF2-40B4-BE49-F238E27FC236}">
                <a16:creationId xmlns:a16="http://schemas.microsoft.com/office/drawing/2014/main" id="{A6BDC1B0-0C91-4230-BFEB-9C8ED19B9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449"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chemeClr val="bg1">
                  <a:alpha val="20000"/>
                </a:schemeClr>
              </a:solidFill>
            </a:endParaRPr>
          </a:p>
        </p:txBody>
      </p:sp>
      <p:sp useBgFill="1">
        <p:nvSpPr>
          <p:cNvPr id="57" name="Freeform: Shape 35">
            <a:extLst>
              <a:ext uri="{FF2B5EF4-FFF2-40B4-BE49-F238E27FC236}">
                <a16:creationId xmlns:a16="http://schemas.microsoft.com/office/drawing/2014/main" id="{68E0A26E-4EA8-4E6C-97A2-7B6C1C13F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814824" y="480824"/>
            <a:ext cx="6858001" cy="5896352"/>
          </a:xfrm>
          <a:custGeom>
            <a:avLst/>
            <a:gdLst>
              <a:gd name="connsiteX0" fmla="*/ 6858001 w 6858001"/>
              <a:gd name="connsiteY0" fmla="*/ 1177 h 5896352"/>
              <a:gd name="connsiteX1" fmla="*/ 6858001 w 6858001"/>
              <a:gd name="connsiteY1" fmla="*/ 1344715 h 5896352"/>
              <a:gd name="connsiteX2" fmla="*/ 6858000 w 6858001"/>
              <a:gd name="connsiteY2" fmla="*/ 1344715 h 5896352"/>
              <a:gd name="connsiteX3" fmla="*/ 6858000 w 6858001"/>
              <a:gd name="connsiteY3" fmla="*/ 5896352 h 5896352"/>
              <a:gd name="connsiteX4" fmla="*/ 0 w 6858001"/>
              <a:gd name="connsiteY4" fmla="*/ 5896351 h 5896352"/>
              <a:gd name="connsiteX5" fmla="*/ 0 w 6858001"/>
              <a:gd name="connsiteY5" fmla="*/ 904459 h 5896352"/>
              <a:gd name="connsiteX6" fmla="*/ 1 w 6858001"/>
              <a:gd name="connsiteY6" fmla="*/ 904459 h 5896352"/>
              <a:gd name="connsiteX7" fmla="*/ 1 w 6858001"/>
              <a:gd name="connsiteY7" fmla="*/ 0 h 5896352"/>
              <a:gd name="connsiteX8" fmla="*/ 40463 w 6858001"/>
              <a:gd name="connsiteY8" fmla="*/ 5883 h 5896352"/>
              <a:gd name="connsiteX9" fmla="*/ 159107 w 6858001"/>
              <a:gd name="connsiteY9" fmla="*/ 23196 h 5896352"/>
              <a:gd name="connsiteX10" fmla="*/ 245518 w 6858001"/>
              <a:gd name="connsiteY10" fmla="*/ 35299 h 5896352"/>
              <a:gd name="connsiteX11" fmla="*/ 348388 w 6858001"/>
              <a:gd name="connsiteY11" fmla="*/ 48073 h 5896352"/>
              <a:gd name="connsiteX12" fmla="*/ 470460 w 6858001"/>
              <a:gd name="connsiteY12" fmla="*/ 63369 h 5896352"/>
              <a:gd name="connsiteX13" fmla="*/ 605563 w 6858001"/>
              <a:gd name="connsiteY13" fmla="*/ 79506 h 5896352"/>
              <a:gd name="connsiteX14" fmla="*/ 757810 w 6858001"/>
              <a:gd name="connsiteY14" fmla="*/ 96483 h 5896352"/>
              <a:gd name="connsiteX15" fmla="*/ 923774 w 6858001"/>
              <a:gd name="connsiteY15" fmla="*/ 114469 h 5896352"/>
              <a:gd name="connsiteX16" fmla="*/ 1104139 w 6858001"/>
              <a:gd name="connsiteY16" fmla="*/ 132454 h 5896352"/>
              <a:gd name="connsiteX17" fmla="*/ 1296163 w 6858001"/>
              <a:gd name="connsiteY17" fmla="*/ 150776 h 5896352"/>
              <a:gd name="connsiteX18" fmla="*/ 1503275 w 6858001"/>
              <a:gd name="connsiteY18" fmla="*/ 167753 h 5896352"/>
              <a:gd name="connsiteX19" fmla="*/ 1719988 w 6858001"/>
              <a:gd name="connsiteY19" fmla="*/ 184058 h 5896352"/>
              <a:gd name="connsiteX20" fmla="*/ 1949045 w 6858001"/>
              <a:gd name="connsiteY20" fmla="*/ 198849 h 5896352"/>
              <a:gd name="connsiteX21" fmla="*/ 2187703 w 6858001"/>
              <a:gd name="connsiteY21" fmla="*/ 212969 h 5896352"/>
              <a:gd name="connsiteX22" fmla="*/ 2436649 w 6858001"/>
              <a:gd name="connsiteY22" fmla="*/ 226248 h 5896352"/>
              <a:gd name="connsiteX23" fmla="*/ 2564208 w 6858001"/>
              <a:gd name="connsiteY23" fmla="*/ 230955 h 5896352"/>
              <a:gd name="connsiteX24" fmla="*/ 2694509 w 6858001"/>
              <a:gd name="connsiteY24" fmla="*/ 236165 h 5896352"/>
              <a:gd name="connsiteX25" fmla="*/ 2826868 w 6858001"/>
              <a:gd name="connsiteY25" fmla="*/ 241040 h 5896352"/>
              <a:gd name="connsiteX26" fmla="*/ 2959914 w 6858001"/>
              <a:gd name="connsiteY26" fmla="*/ 244234 h 5896352"/>
              <a:gd name="connsiteX27" fmla="*/ 3095702 w 6858001"/>
              <a:gd name="connsiteY27" fmla="*/ 247091 h 5896352"/>
              <a:gd name="connsiteX28" fmla="*/ 3232862 w 6858001"/>
              <a:gd name="connsiteY28" fmla="*/ 250117 h 5896352"/>
              <a:gd name="connsiteX29" fmla="*/ 3372765 w 6858001"/>
              <a:gd name="connsiteY29" fmla="*/ 252134 h 5896352"/>
              <a:gd name="connsiteX30" fmla="*/ 3514040 w 6858001"/>
              <a:gd name="connsiteY30" fmla="*/ 252134 h 5896352"/>
              <a:gd name="connsiteX31" fmla="*/ 3656686 w 6858001"/>
              <a:gd name="connsiteY31" fmla="*/ 253142 h 5896352"/>
              <a:gd name="connsiteX32" fmla="*/ 3800704 w 6858001"/>
              <a:gd name="connsiteY32" fmla="*/ 252134 h 5896352"/>
              <a:gd name="connsiteX33" fmla="*/ 3946780 w 6858001"/>
              <a:gd name="connsiteY33" fmla="*/ 250117 h 5896352"/>
              <a:gd name="connsiteX34" fmla="*/ 4092855 w 6858001"/>
              <a:gd name="connsiteY34" fmla="*/ 248268 h 5896352"/>
              <a:gd name="connsiteX35" fmla="*/ 4240988 w 6858001"/>
              <a:gd name="connsiteY35" fmla="*/ 244234 h 5896352"/>
              <a:gd name="connsiteX36" fmla="*/ 4390492 w 6858001"/>
              <a:gd name="connsiteY36" fmla="*/ 240032 h 5896352"/>
              <a:gd name="connsiteX37" fmla="*/ 4539997 w 6858001"/>
              <a:gd name="connsiteY37" fmla="*/ 235157 h 5896352"/>
              <a:gd name="connsiteX38" fmla="*/ 4690873 w 6858001"/>
              <a:gd name="connsiteY38" fmla="*/ 228266 h 5896352"/>
              <a:gd name="connsiteX39" fmla="*/ 4843120 w 6858001"/>
              <a:gd name="connsiteY39" fmla="*/ 220029 h 5896352"/>
              <a:gd name="connsiteX40" fmla="*/ 4996054 w 6858001"/>
              <a:gd name="connsiteY40" fmla="*/ 212129 h 5896352"/>
              <a:gd name="connsiteX41" fmla="*/ 5148987 w 6858001"/>
              <a:gd name="connsiteY41" fmla="*/ 202044 h 5896352"/>
              <a:gd name="connsiteX42" fmla="*/ 5303978 w 6858001"/>
              <a:gd name="connsiteY42" fmla="*/ 189941 h 5896352"/>
              <a:gd name="connsiteX43" fmla="*/ 5456911 w 6858001"/>
              <a:gd name="connsiteY43" fmla="*/ 177839 h 5896352"/>
              <a:gd name="connsiteX44" fmla="*/ 5612588 w 6858001"/>
              <a:gd name="connsiteY44" fmla="*/ 163887 h 5896352"/>
              <a:gd name="connsiteX45" fmla="*/ 5768950 w 6858001"/>
              <a:gd name="connsiteY45" fmla="*/ 148591 h 5896352"/>
              <a:gd name="connsiteX46" fmla="*/ 5923255 w 6858001"/>
              <a:gd name="connsiteY46" fmla="*/ 132455 h 5896352"/>
              <a:gd name="connsiteX47" fmla="*/ 6079618 w 6858001"/>
              <a:gd name="connsiteY47" fmla="*/ 113629 h 5896352"/>
              <a:gd name="connsiteX48" fmla="*/ 6235294 w 6858001"/>
              <a:gd name="connsiteY48" fmla="*/ 93458 h 5896352"/>
              <a:gd name="connsiteX49" fmla="*/ 6391657 w 6858001"/>
              <a:gd name="connsiteY49" fmla="*/ 73455 h 5896352"/>
              <a:gd name="connsiteX50" fmla="*/ 6547333 w 6858001"/>
              <a:gd name="connsiteY50" fmla="*/ 50091 h 5896352"/>
              <a:gd name="connsiteX51" fmla="*/ 6702324 w 6858001"/>
              <a:gd name="connsiteY51" fmla="*/ 26222 h 58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896352">
                <a:moveTo>
                  <a:pt x="6858001" y="1177"/>
                </a:moveTo>
                <a:lnTo>
                  <a:pt x="6858001" y="1344715"/>
                </a:lnTo>
                <a:lnTo>
                  <a:pt x="6858000" y="1344715"/>
                </a:lnTo>
                <a:lnTo>
                  <a:pt x="6858000" y="5896352"/>
                </a:lnTo>
                <a:lnTo>
                  <a:pt x="0" y="5896351"/>
                </a:lnTo>
                <a:lnTo>
                  <a:pt x="0" y="904459"/>
                </a:lnTo>
                <a:lnTo>
                  <a:pt x="1" y="904459"/>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58" name="Rectangle 37">
            <a:extLst>
              <a:ext uri="{FF2B5EF4-FFF2-40B4-BE49-F238E27FC236}">
                <a16:creationId xmlns:a16="http://schemas.microsoft.com/office/drawing/2014/main" id="{C1841CC0-B7A9-4828-B82F-9C6B433BD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59" name="Group 39">
            <a:extLst>
              <a:ext uri="{FF2B5EF4-FFF2-40B4-BE49-F238E27FC236}">
                <a16:creationId xmlns:a16="http://schemas.microsoft.com/office/drawing/2014/main" id="{08E05919-D800-40FD-A3BD-4B9CC4078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428412" cy="6858000"/>
            <a:chOff x="0" y="0"/>
            <a:chExt cx="11428412" cy="6858000"/>
          </a:xfrm>
        </p:grpSpPr>
        <p:pic>
          <p:nvPicPr>
            <p:cNvPr id="60" name="Picture 40">
              <a:extLst>
                <a:ext uri="{FF2B5EF4-FFF2-40B4-BE49-F238E27FC236}">
                  <a16:creationId xmlns:a16="http://schemas.microsoft.com/office/drawing/2014/main" id="{DE70C79C-8688-4786-8FCD-43A4B5D5B7D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1" name="Picture 41">
              <a:extLst>
                <a:ext uri="{FF2B5EF4-FFF2-40B4-BE49-F238E27FC236}">
                  <a16:creationId xmlns:a16="http://schemas.microsoft.com/office/drawing/2014/main" id="{9A6338A0-2BDA-4E79-A762-AAD8608C0C2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2" name="Oval 42">
              <a:extLst>
                <a:ext uri="{FF2B5EF4-FFF2-40B4-BE49-F238E27FC236}">
                  <a16:creationId xmlns:a16="http://schemas.microsoft.com/office/drawing/2014/main" id="{B685624D-3645-4129-9FF6-0C59DBF23B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tx2">
                    <a:alpha val="7000"/>
                    <a:lumMod val="60000"/>
                    <a:lumOff val="40000"/>
                  </a:schemeClr>
                </a:gs>
                <a:gs pos="69000">
                  <a:schemeClr val="tx2">
                    <a:alpha val="0"/>
                    <a:lumMod val="60000"/>
                    <a:lumOff val="40000"/>
                  </a:schemeClr>
                </a:gs>
                <a:gs pos="36000">
                  <a:schemeClr val="tx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3" name="Picture 43">
              <a:extLst>
                <a:ext uri="{FF2B5EF4-FFF2-40B4-BE49-F238E27FC236}">
                  <a16:creationId xmlns:a16="http://schemas.microsoft.com/office/drawing/2014/main" id="{03F24C1B-E4C1-43E7-84B3-DD476F3836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4" name="Picture 44">
              <a:extLst>
                <a:ext uri="{FF2B5EF4-FFF2-40B4-BE49-F238E27FC236}">
                  <a16:creationId xmlns:a16="http://schemas.microsoft.com/office/drawing/2014/main" id="{8725CE5D-088A-4522-9817-4B485D6E7F8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grpSp>
      <p:sp>
        <p:nvSpPr>
          <p:cNvPr id="2" name="Title 1">
            <a:extLst>
              <a:ext uri="{FF2B5EF4-FFF2-40B4-BE49-F238E27FC236}">
                <a16:creationId xmlns:a16="http://schemas.microsoft.com/office/drawing/2014/main" id="{80B587DE-1ACB-8228-8AC9-DAFA90D498B3}"/>
              </a:ext>
            </a:extLst>
          </p:cNvPr>
          <p:cNvSpPr>
            <a:spLocks noGrp="1"/>
          </p:cNvSpPr>
          <p:nvPr>
            <p:ph type="title"/>
          </p:nvPr>
        </p:nvSpPr>
        <p:spPr>
          <a:xfrm>
            <a:off x="1154955" y="1447800"/>
            <a:ext cx="4752399" cy="3329581"/>
          </a:xfrm>
        </p:spPr>
        <p:txBody>
          <a:bodyPr vert="horz" lIns="91440" tIns="45720" rIns="91440" bIns="45720" rtlCol="0" anchor="b">
            <a:normAutofit/>
          </a:bodyPr>
          <a:lstStyle/>
          <a:p>
            <a:pPr>
              <a:lnSpc>
                <a:spcPct val="90000"/>
              </a:lnSpc>
            </a:pPr>
            <a:r>
              <a:rPr lang="en-US" sz="6100" b="0" i="0" kern="1200">
                <a:solidFill>
                  <a:srgbClr val="EBEBEB"/>
                </a:solidFill>
                <a:latin typeface="+mj-lt"/>
                <a:ea typeface="+mj-ea"/>
                <a:cs typeface="+mj-cs"/>
              </a:rPr>
              <a:t>Dataset Description:</a:t>
            </a:r>
          </a:p>
        </p:txBody>
      </p:sp>
      <p:sp>
        <p:nvSpPr>
          <p:cNvPr id="6" name="TextBox 5">
            <a:extLst>
              <a:ext uri="{FF2B5EF4-FFF2-40B4-BE49-F238E27FC236}">
                <a16:creationId xmlns:a16="http://schemas.microsoft.com/office/drawing/2014/main" id="{7E4DB0D3-9D96-8EB0-AE81-2E25226FFFDF}"/>
              </a:ext>
            </a:extLst>
          </p:cNvPr>
          <p:cNvSpPr txBox="1"/>
          <p:nvPr/>
        </p:nvSpPr>
        <p:spPr>
          <a:xfrm>
            <a:off x="6677885" y="1295175"/>
            <a:ext cx="5131878" cy="4067267"/>
          </a:xfrm>
          <a:prstGeom prst="rect">
            <a:avLst/>
          </a:prstGeom>
          <a:noFill/>
        </p:spPr>
        <p:txBody>
          <a:bodyPr wrap="square" rtlCol="0">
            <a:spAutoFit/>
          </a:bodyPr>
          <a:lstStyle/>
          <a:p>
            <a:pPr algn="just">
              <a:lnSpc>
                <a:spcPct val="115000"/>
              </a:lnSpc>
            </a:pPr>
            <a:r>
              <a:rPr lang="en-US" sz="1800" dirty="0">
                <a:effectLst/>
                <a:latin typeface="Calibri" panose="020F0502020204030204" pitchFamily="34" charset="0"/>
                <a:ea typeface="Times New Roman" panose="02020603050405020304" pitchFamily="18" charset="0"/>
              </a:rPr>
              <a:t>In the raw data, there can be various types of underlying patterns which also gives an in-depth knowledge about the subject of interest and provides insights into the problem. But caution should be observed with respect to data as it may contain null values, or redundant values, or various types of ambiguity, which also demands pre-processing of data. The dataset should therefore be explored as much as possible.</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Various factors important by statistical means like mean, standard deviation, median, count of values and maximum value, etc. are shown below for numerical attributes.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9848389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57</TotalTime>
  <Words>1270</Words>
  <Application>Microsoft Office PowerPoint</Application>
  <PresentationFormat>Widescreen</PresentationFormat>
  <Paragraphs>30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Times New Roman</vt:lpstr>
      <vt:lpstr>Wingdings</vt:lpstr>
      <vt:lpstr>Wingdings 3</vt:lpstr>
      <vt:lpstr>Ion</vt:lpstr>
      <vt:lpstr>Store Sales Prediction</vt:lpstr>
      <vt:lpstr>Objective:</vt:lpstr>
      <vt:lpstr>Architecture:</vt:lpstr>
      <vt:lpstr>Data Gathering: Data source: https://www.kaggle.com/brijbhushannanda1979/bigmart-sales-data Train and Test data which are stored in .csv format.  Importing CSV: Once we gather data from the data source, we will import the csv files with the help of pandas.  Data Preprocessing: In data preprocessing all the processes required before sending the data for model building are performed. Like, here the ‘Item Visibility’ attributes are having some values equal to 0, which is not appropriate because if an item is present in the market, then how its visibility can be 0. So, it has been replaced with the average value of the item visibility of the respective ‘Item Identifier’ category. New attributes were added named ‘’Outlet years”, where the given establishment year is subtracted from the current year. Mapping of “Item_Type” is done based on ‘Drinks’,’Food’,’Non-Consumable’. And mapping of “Fat content” is done based on ‘Low Fat’, ‘Regular’ and ‘Non-edible’.  </vt:lpstr>
      <vt:lpstr>Feature Engineering: After preprocessing, it was discovered that certain attributes do not significantly impact the sales of the specific outlet. Therefore, those attributes were eliminated. Additionally, one-hot encoding was utilized to transform the categorical features into numerical features.  Parameter Tuning: Parameters are tuned using RandomizedSearchCV. The algorithm used in this problem is Random Forest Regressor. The parameters of the algorithm are tunned and passed into the model.  Model Building: After completing various preprocessing tasks mentioned earlier and conducting scaling and hyperparameter tuning, the dataset will be fed into the Random Forest regressor. It was observed that the Random Forest regressor exhibited the best performance with an RMSE value of 1120.40. Therefore, the 'Random Forest regressor' proved to be effective in solving this problem.  Model Saving: Model is saved using pickle library in ‘rf.pkl’ format. </vt:lpstr>
      <vt:lpstr>Django Setup for Data Extraction: After saving the model, the API building process started using Django. Web application creation was created here. Whatever the data user will enter and then that data will be extracted by the model to predict the prediction of sales.  Push to Github: The whole project directory will be pushed into the GitHub repository.  Deployment: We will be deploying the model to AWS using EC2 Instance. </vt:lpstr>
      <vt:lpstr>Dataset Description:</vt:lpstr>
      <vt:lpstr>Dataset Description:</vt:lpstr>
      <vt:lpstr>Dataset Description:</vt:lpstr>
      <vt:lpstr>Dataset Description:</vt:lpstr>
      <vt:lpstr>Dataset Description:</vt:lpstr>
      <vt:lpstr>Implementation and Results</vt:lpstr>
      <vt:lpstr>Implementation Platform and Language</vt:lpstr>
      <vt:lpstr>Prediction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prediction</dc:title>
  <dc:creator>Surya Prakash</dc:creator>
  <cp:lastModifiedBy>Surya Prakash</cp:lastModifiedBy>
  <cp:revision>2</cp:revision>
  <dcterms:created xsi:type="dcterms:W3CDTF">2023-05-29T14:16:54Z</dcterms:created>
  <dcterms:modified xsi:type="dcterms:W3CDTF">2023-05-29T16:20:50Z</dcterms:modified>
</cp:coreProperties>
</file>