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6"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871" autoAdjust="0"/>
  </p:normalViewPr>
  <p:slideViewPr>
    <p:cSldViewPr snapToGrid="0">
      <p:cViewPr varScale="1">
        <p:scale>
          <a:sx n="65" d="100"/>
          <a:sy n="65" d="100"/>
        </p:scale>
        <p:origin x="9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 TargetMode="External"/><Relationship Id="rId2" Type="http://schemas.openxmlformats.org/officeDocument/2006/relationships/hyperlink" Target="https://pandas.pydata.org/pandas-docs/stable/user" TargetMode="External"/><Relationship Id="rId1" Type="http://schemas.openxmlformats.org/officeDocument/2006/relationships/slideLayout" Target="../slideLayouts/slideLayout2.xml"/><Relationship Id="rId5"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PLAYSTORE APP REVIEW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Surya M-Surya Engineering College-Mechanical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000" dirty="0">
                <a:latin typeface="Arial" panose="020B0604020202020204" pitchFamily="34" charset="0"/>
                <a:cs typeface="Arial" panose="020B0604020202020204" pitchFamily="34" charset="0"/>
              </a:rPr>
              <a:t>The proposed solution lays the foundation for ongoing advancement in the data to discover key factors responsible for app engagement and success. </a:t>
            </a:r>
          </a:p>
          <a:p>
            <a:pPr marL="0" indent="0">
              <a:buNone/>
            </a:pPr>
            <a:r>
              <a:rPr lang="en-US" sz="2400" b="1" dirty="0">
                <a:latin typeface="Arial" panose="020B0604020202020204" pitchFamily="34" charset="0"/>
                <a:cs typeface="Arial" panose="020B0604020202020204" pitchFamily="34" charset="0"/>
              </a:rPr>
              <a:t>Personalization and Customization:</a:t>
            </a:r>
          </a:p>
          <a:p>
            <a:pPr marL="0" indent="0">
              <a:buNone/>
            </a:pPr>
            <a:r>
              <a:rPr lang="en-US" sz="2000" dirty="0">
                <a:latin typeface="Arial" panose="020B0604020202020204" pitchFamily="34" charset="0"/>
                <a:cs typeface="Arial" panose="020B0604020202020204" pitchFamily="34" charset="0"/>
              </a:rPr>
              <a:t>Enhance the predictive models to offer more personalized recommendation by considering       individual app preference, user details security, and user specific requirements, and more customizations in apps.</a:t>
            </a:r>
          </a:p>
          <a:p>
            <a:pPr marL="305435" indent="-305435"/>
            <a:endParaRPr lang="en-US"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solidFill>
                  <a:schemeClr val="accent1"/>
                </a:solidFill>
                <a:hlinkClick r:id="rId2" tooltip="https://pandas.pydata.org/pandas-docs/stable/user">
                  <a:extLst>
                    <a:ext uri="{A12FA001-AC4F-418D-AE19-62706E023703}">
                      <ahyp:hlinkClr xmlns:ahyp="http://schemas.microsoft.com/office/drawing/2018/hyperlinkcolor" val="tx"/>
                    </a:ext>
                  </a:extLst>
                </a:hlinkClick>
              </a:rPr>
              <a:t>https://pandas.pydata.org/pandas-docs/stable/user</a:t>
            </a:r>
            <a:endParaRPr lang="en-US" sz="2400" dirty="0">
              <a:solidFill>
                <a:schemeClr val="accent1"/>
              </a:solidFill>
            </a:endParaRPr>
          </a:p>
          <a:p>
            <a:pPr marL="305435" indent="-305435"/>
            <a:r>
              <a:rPr lang="en-US" sz="2400" dirty="0">
                <a:solidFill>
                  <a:schemeClr val="accent1"/>
                </a:solidFill>
                <a:hlinkClick r:id="rId3" tooltip="https://www.kaggle.com/datasets">
                  <a:extLst>
                    <a:ext uri="{A12FA001-AC4F-418D-AE19-62706E023703}">
                      <ahyp:hlinkClr xmlns:ahyp="http://schemas.microsoft.com/office/drawing/2018/hyperlinkcolor" val="tx"/>
                    </a:ext>
                  </a:extLst>
                </a:hlinkClick>
              </a:rPr>
              <a:t>https://www.kaggle.com/datasets</a:t>
            </a:r>
            <a:endParaRPr lang="en-US" sz="2400" dirty="0">
              <a:solidFill>
                <a:schemeClr val="accent1"/>
              </a:solidFill>
            </a:endParaRPr>
          </a:p>
          <a:p>
            <a:pPr marL="305435" indent="-305435"/>
            <a:r>
              <a:rPr lang="en-US" sz="2400" dirty="0">
                <a:solidFill>
                  <a:schemeClr val="accent1"/>
                </a:solidFill>
                <a:hlinkClick r:id="rId4" tooltip="https://matplotlib.org/stable/contents.html">
                  <a:extLst>
                    <a:ext uri="{A12FA001-AC4F-418D-AE19-62706E023703}">
                      <ahyp:hlinkClr xmlns:ahyp="http://schemas.microsoft.com/office/drawing/2018/hyperlinkcolor" val="tx"/>
                    </a:ext>
                  </a:extLst>
                </a:hlinkClick>
              </a:rPr>
              <a:t>https://matplotlib.org/stable/contents.html</a:t>
            </a:r>
            <a:endParaRPr lang="en-US" sz="2400" dirty="0">
              <a:solidFill>
                <a:schemeClr val="accent1"/>
              </a:solidFill>
            </a:endParaRPr>
          </a:p>
          <a:p>
            <a:pPr marL="305435" indent="-305435"/>
            <a:r>
              <a:rPr lang="en-US" sz="2400" dirty="0">
                <a:solidFill>
                  <a:schemeClr val="accent1"/>
                </a:solidFill>
                <a:hlinkClick r:id="rId5" tooltip="https://seaborn.pydata.org/">
                  <a:extLst>
                    <a:ext uri="{A12FA001-AC4F-418D-AE19-62706E023703}">
                      <ahyp:hlinkClr xmlns:ahyp="http://schemas.microsoft.com/office/drawing/2018/hyperlinkcolor" val="tx"/>
                    </a:ext>
                  </a:extLst>
                </a:hlinkClick>
              </a:rPr>
              <a:t>https://seaborn.pydata.org/</a:t>
            </a:r>
            <a:endParaRPr lang="en-IN" sz="2400" dirty="0">
              <a:solidFill>
                <a:schemeClr val="accent1"/>
              </a:solidFill>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000" b="0" i="0" u="none" strike="noStrike" dirty="0">
                <a:solidFill>
                  <a:srgbClr val="000000"/>
                </a:solidFill>
                <a:effectLst/>
                <a:latin typeface="Calibri" panose="020F0502020204030204" pitchFamily="34" charset="0"/>
              </a:rPr>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Explore and analyses the data to discover key factors responsible for app engagement and success. </a:t>
            </a:r>
            <a:r>
              <a:rPr lang="en-US" sz="2000" dirty="0"/>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2000" dirty="0">
                <a:latin typeface="Arial" panose="020B0604020202020204" pitchFamily="34" charset="0"/>
                <a:cs typeface="Arial" panose="020B0604020202020204" pitchFamily="34" charset="0"/>
              </a:rPr>
              <a:t>Using advanced machine learning algorithms, our solution will analyse extensive historical </a:t>
            </a:r>
            <a:r>
              <a:rPr lang="en-US" sz="2000" dirty="0">
                <a:latin typeface="Arial" panose="020B0604020202020204" pitchFamily="34" charset="0"/>
                <a:cs typeface="Arial" panose="020B0604020202020204" pitchFamily="34" charset="0"/>
              </a:rPr>
              <a:t>values for category, rating, size, and more.</a:t>
            </a:r>
          </a:p>
          <a:p>
            <a:pPr marL="305435" indent="-305435"/>
            <a:r>
              <a:rPr lang="en-US" sz="2000" dirty="0">
                <a:latin typeface="Arial" panose="020B0604020202020204" pitchFamily="34" charset="0"/>
                <a:cs typeface="Arial" panose="020B0604020202020204" pitchFamily="34" charset="0"/>
              </a:rPr>
              <a:t>Category with the highest average app installs: Game</a:t>
            </a:r>
          </a:p>
          <a:p>
            <a:pPr marL="305435" indent="-305435"/>
            <a:r>
              <a:rPr lang="en-US" sz="2000" dirty="0">
                <a:latin typeface="Arial" panose="020B0604020202020204" pitchFamily="34" charset="0"/>
                <a:cs typeface="Arial" panose="020B0604020202020204" pitchFamily="34" charset="0"/>
              </a:rPr>
              <a:t>Percentage of apps that are top rated = ~80%</a:t>
            </a:r>
          </a:p>
          <a:p>
            <a:pPr marL="305435" indent="-305435"/>
            <a:r>
              <a:rPr lang="en-US" sz="2000" dirty="0">
                <a:latin typeface="Arial" panose="020B0604020202020204" pitchFamily="34" charset="0"/>
                <a:cs typeface="Arial" panose="020B0604020202020204" pitchFamily="34" charset="0"/>
              </a:rPr>
              <a:t>There are 20 free apps that have been installed over a billion time. Mine craft is the only app in the paid category with over 10M installs. This app has also produced the most revenue only from the installation fee. </a:t>
            </a:r>
          </a:p>
          <a:p>
            <a:pPr marL="305435" indent="-305435"/>
            <a:r>
              <a:rPr lang="en-US" sz="2000" dirty="0">
                <a:latin typeface="Arial" panose="020B0604020202020204" pitchFamily="34" charset="0"/>
                <a:cs typeface="Arial" panose="020B0604020202020204" pitchFamily="34" charset="0"/>
              </a:rPr>
              <a:t>For optimal timing, a predictive model will consider main factor as season for apps ( e.g. In summer the games are mostly downloaded app, In </a:t>
            </a:r>
            <a:r>
              <a:rPr lang="en-US" sz="2000" dirty="0" err="1">
                <a:latin typeface="Arial" panose="020B0604020202020204" pitchFamily="34" charset="0"/>
                <a:cs typeface="Arial" panose="020B0604020202020204" pitchFamily="34" charset="0"/>
              </a:rPr>
              <a:t>feb</a:t>
            </a:r>
            <a:r>
              <a:rPr lang="en-US" sz="2000" dirty="0">
                <a:latin typeface="Arial" panose="020B0604020202020204" pitchFamily="34" charset="0"/>
                <a:cs typeface="Arial" panose="020B0604020202020204" pitchFamily="34" charset="0"/>
              </a:rPr>
              <a:t> month the dating apps are going trend )</a:t>
            </a:r>
            <a:endParaRPr lang="en-IN" sz="2000"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dirty="0">
                <a:solidFill>
                  <a:srgbClr val="0F0F0F"/>
                </a:solidFill>
                <a:latin typeface="Arial" panose="020B0604020202020204" pitchFamily="34" charset="0"/>
                <a:cs typeface="Arial" panose="020B0604020202020204" pitchFamily="34" charset="0"/>
              </a:rPr>
              <a:t>Building the proposed solution would involve a combination of data processing, feature engineering, and machine learning. Here are the key system and library requirements:</a:t>
            </a:r>
          </a:p>
          <a:p>
            <a:pPr marL="0" indent="0">
              <a:buNone/>
            </a:pPr>
            <a:r>
              <a:rPr lang="en-IN" sz="2000" b="1" dirty="0">
                <a:solidFill>
                  <a:srgbClr val="0F0F0F"/>
                </a:solidFill>
                <a:latin typeface="Arial" panose="020B0604020202020204" pitchFamily="34" charset="0"/>
                <a:cs typeface="Arial" panose="020B0604020202020204" pitchFamily="34" charset="0"/>
              </a:rPr>
              <a:t>System Requirements:</a:t>
            </a:r>
          </a:p>
          <a:p>
            <a:pPr marL="457200" indent="-457200">
              <a:buAutoNum type="arabicPeriod"/>
            </a:pPr>
            <a:r>
              <a:rPr lang="en-IN" sz="2000" b="1" dirty="0">
                <a:solidFill>
                  <a:srgbClr val="0F0F0F"/>
                </a:solidFill>
                <a:latin typeface="Arial" panose="020B0604020202020204" pitchFamily="34" charset="0"/>
                <a:cs typeface="Arial" panose="020B0604020202020204" pitchFamily="34" charset="0"/>
              </a:rPr>
              <a:t>Hardware:</a:t>
            </a:r>
          </a:p>
          <a:p>
            <a:pPr marL="0" indent="0">
              <a:buNone/>
            </a:pPr>
            <a:r>
              <a:rPr lang="en-IN" sz="2000" b="1" dirty="0">
                <a:solidFill>
                  <a:srgbClr val="0F0F0F"/>
                </a:solidFill>
                <a:latin typeface="Arial" panose="020B0604020202020204" pitchFamily="34" charset="0"/>
                <a:cs typeface="Arial" panose="020B0604020202020204" pitchFamily="34" charset="0"/>
              </a:rPr>
              <a:t>       </a:t>
            </a:r>
            <a:r>
              <a:rPr lang="en-IN" sz="2000" dirty="0">
                <a:solidFill>
                  <a:srgbClr val="0F0F0F"/>
                </a:solidFill>
                <a:latin typeface="Arial" panose="020B0604020202020204" pitchFamily="34" charset="0"/>
                <a:cs typeface="Arial" panose="020B0604020202020204" pitchFamily="34" charset="0"/>
              </a:rPr>
              <a:t>-A computer with sufficient processing power, preferably with multiple cores or a GPU for faster training of machine learning models.</a:t>
            </a:r>
          </a:p>
          <a:p>
            <a:pPr marL="457200" indent="-457200">
              <a:buAutoNum type="arabicPeriod" startAt="2"/>
            </a:pPr>
            <a:r>
              <a:rPr lang="en-IN" sz="2000" b="1" dirty="0">
                <a:solidFill>
                  <a:srgbClr val="0F0F0F"/>
                </a:solidFill>
                <a:latin typeface="Arial" panose="020B0604020202020204" pitchFamily="34" charset="0"/>
                <a:cs typeface="Arial" panose="020B0604020202020204" pitchFamily="34" charset="0"/>
              </a:rPr>
              <a:t>Software:</a:t>
            </a:r>
          </a:p>
          <a:p>
            <a:pPr marL="0" indent="0">
              <a:buNone/>
            </a:pPr>
            <a:r>
              <a:rPr lang="en-IN" sz="2000" b="1" dirty="0">
                <a:solidFill>
                  <a:srgbClr val="0F0F0F"/>
                </a:solidFill>
                <a:latin typeface="Arial" panose="020B0604020202020204" pitchFamily="34" charset="0"/>
                <a:cs typeface="Arial" panose="020B0604020202020204" pitchFamily="34" charset="0"/>
              </a:rPr>
              <a:t>       </a:t>
            </a:r>
            <a:r>
              <a:rPr lang="en-IN" sz="2000" dirty="0">
                <a:solidFill>
                  <a:srgbClr val="0F0F0F"/>
                </a:solidFill>
                <a:latin typeface="Arial" panose="020B0604020202020204" pitchFamily="34" charset="0"/>
                <a:cs typeface="Arial" panose="020B0604020202020204" pitchFamily="34" charset="0"/>
              </a:rPr>
              <a:t>-An operating system compatible with the required machine learning libraries(e.g. Windows, Linux, macOS)</a:t>
            </a:r>
            <a:endParaRPr lang="en-IN" sz="2000" b="1"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DC504-E21C-4A0F-BB5E-CF40B54A960C}"/>
              </a:ext>
            </a:extLst>
          </p:cNvPr>
          <p:cNvSpPr>
            <a:spLocks noGrp="1"/>
          </p:cNvSpPr>
          <p:nvPr>
            <p:ph type="title"/>
          </p:nvPr>
        </p:nvSpPr>
        <p:spPr/>
        <p:txBody>
          <a:bodyPr/>
          <a:lstStyle/>
          <a:p>
            <a:r>
              <a:rPr lang="en-US" sz="2800" b="1" dirty="0">
                <a:solidFill>
                  <a:schemeClr val="accent1"/>
                </a:solidFill>
                <a:latin typeface="Arial"/>
                <a:ea typeface="+mj-lt"/>
                <a:cs typeface="Arial"/>
              </a:rPr>
              <a:t>System  Approach cont.</a:t>
            </a:r>
            <a:endParaRPr lang="en-US" dirty="0"/>
          </a:p>
        </p:txBody>
      </p:sp>
      <p:sp>
        <p:nvSpPr>
          <p:cNvPr id="3" name="Content Placeholder 2">
            <a:extLst>
              <a:ext uri="{FF2B5EF4-FFF2-40B4-BE49-F238E27FC236}">
                <a16:creationId xmlns:a16="http://schemas.microsoft.com/office/drawing/2014/main" id="{0369CE85-8EC0-4F7B-B19F-25D2A7EA51DC}"/>
              </a:ext>
            </a:extLst>
          </p:cNvPr>
          <p:cNvSpPr>
            <a:spLocks noGrp="1"/>
          </p:cNvSpPr>
          <p:nvPr>
            <p:ph idx="1"/>
          </p:nvPr>
        </p:nvSpPr>
        <p:spPr/>
        <p:txBody>
          <a:bodyPr>
            <a:normAutofit/>
          </a:bodyPr>
          <a:lstStyle/>
          <a:p>
            <a:r>
              <a:rPr lang="en-IN" sz="2000" b="1" dirty="0">
                <a:latin typeface="Arial" panose="020B0604020202020204" pitchFamily="34" charset="0"/>
                <a:cs typeface="Arial" panose="020B0604020202020204" pitchFamily="34" charset="0"/>
              </a:rPr>
              <a:t>Library Requirements:</a:t>
            </a:r>
          </a:p>
          <a:p>
            <a:pPr marL="0" indent="0">
              <a:buNone/>
            </a:pPr>
            <a:r>
              <a:rPr lang="en-IN" sz="2000" b="1" dirty="0">
                <a:latin typeface="Arial" panose="020B0604020202020204" pitchFamily="34" charset="0"/>
                <a:cs typeface="Arial" panose="020B0604020202020204" pitchFamily="34" charset="0"/>
              </a:rPr>
              <a:t>    1. Data Processing and Analysis:</a:t>
            </a:r>
          </a:p>
          <a:p>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-Pandas: For data manipulation and analysis.</a:t>
            </a:r>
          </a:p>
          <a:p>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-NumPy: For numerical operation on data.</a:t>
            </a:r>
          </a:p>
          <a:p>
            <a:r>
              <a:rPr lang="en-IN" sz="2000" b="1" dirty="0">
                <a:latin typeface="Arial" panose="020B0604020202020204" pitchFamily="34" charset="0"/>
                <a:cs typeface="Arial" panose="020B0604020202020204" pitchFamily="34" charset="0"/>
              </a:rPr>
              <a:t>2. Data Visualization:</a:t>
            </a:r>
          </a:p>
          <a:p>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Matplotlip and seaborn: For creating visualization to understand the pattern</a:t>
            </a:r>
            <a:endParaRPr lang="en-US"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6255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2000" dirty="0">
                <a:latin typeface="Arial" panose="020B0604020202020204" pitchFamily="34" charset="0"/>
                <a:cs typeface="Arial" panose="020B0604020202020204" pitchFamily="34" charset="0"/>
              </a:rPr>
              <a:t>The dataset contains the Google Play Store Apps data taken from kaggle.com - We'll analyses this data to bring out some useful insights of the App usage and the future markets for potentials apps. The Play Store apps data has enormous potential to drive app-making businesses to success. Actionable insights can be drawn for developers to work on and capture the Android market! We are using python libraries pandas and </a:t>
            </a:r>
            <a:r>
              <a:rPr lang="en-US" sz="2000" dirty="0" err="1">
                <a:latin typeface="Arial" panose="020B0604020202020204" pitchFamily="34" charset="0"/>
                <a:cs typeface="Arial" panose="020B0604020202020204" pitchFamily="34" charset="0"/>
              </a:rPr>
              <a:t>numpy</a:t>
            </a:r>
            <a:r>
              <a:rPr lang="en-US" sz="2000" dirty="0">
                <a:latin typeface="Arial" panose="020B0604020202020204" pitchFamily="34" charset="0"/>
                <a:cs typeface="Arial" panose="020B0604020202020204" pitchFamily="34" charset="0"/>
              </a:rPr>
              <a:t> to get these useful analysis done. This project is completed with help of the training completed through the course Data Analysis with Python: Zero to Pandas, The course helped in understanding the Python and its various libraries to get the data analyses done easily.</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5" name="Content Placeholder 14">
            <a:extLst>
              <a:ext uri="{FF2B5EF4-FFF2-40B4-BE49-F238E27FC236}">
                <a16:creationId xmlns:a16="http://schemas.microsoft.com/office/drawing/2014/main" id="{041D744D-AB28-421C-BC6F-70C55F18377A}"/>
              </a:ext>
            </a:extLst>
          </p:cNvPr>
          <p:cNvPicPr>
            <a:picLocks noGrp="1" noChangeAspect="1"/>
          </p:cNvPicPr>
          <p:nvPr>
            <p:ph idx="1"/>
          </p:nvPr>
        </p:nvPicPr>
        <p:blipFill>
          <a:blip r:embed="rId2"/>
          <a:stretch>
            <a:fillRect/>
          </a:stretch>
        </p:blipFill>
        <p:spPr>
          <a:xfrm>
            <a:off x="0" y="1193975"/>
            <a:ext cx="4195618" cy="2724560"/>
          </a:xfrm>
        </p:spPr>
      </p:pic>
      <p:pic>
        <p:nvPicPr>
          <p:cNvPr id="17" name="Picture 16">
            <a:extLst>
              <a:ext uri="{FF2B5EF4-FFF2-40B4-BE49-F238E27FC236}">
                <a16:creationId xmlns:a16="http://schemas.microsoft.com/office/drawing/2014/main" id="{1DE60FF9-7625-4C39-B539-2F5D7325D113}"/>
              </a:ext>
            </a:extLst>
          </p:cNvPr>
          <p:cNvPicPr>
            <a:picLocks noChangeAspect="1"/>
          </p:cNvPicPr>
          <p:nvPr/>
        </p:nvPicPr>
        <p:blipFill>
          <a:blip r:embed="rId3"/>
          <a:stretch>
            <a:fillRect/>
          </a:stretch>
        </p:blipFill>
        <p:spPr>
          <a:xfrm>
            <a:off x="141869" y="3933034"/>
            <a:ext cx="4647740" cy="2924966"/>
          </a:xfrm>
          <a:prstGeom prst="rect">
            <a:avLst/>
          </a:prstGeom>
        </p:spPr>
      </p:pic>
      <p:pic>
        <p:nvPicPr>
          <p:cNvPr id="19" name="Picture 18">
            <a:extLst>
              <a:ext uri="{FF2B5EF4-FFF2-40B4-BE49-F238E27FC236}">
                <a16:creationId xmlns:a16="http://schemas.microsoft.com/office/drawing/2014/main" id="{69A1096A-FE3E-426F-BF86-EB1BD8042A5C}"/>
              </a:ext>
            </a:extLst>
          </p:cNvPr>
          <p:cNvPicPr>
            <a:picLocks noChangeAspect="1"/>
          </p:cNvPicPr>
          <p:nvPr/>
        </p:nvPicPr>
        <p:blipFill>
          <a:blip r:embed="rId4"/>
          <a:stretch>
            <a:fillRect/>
          </a:stretch>
        </p:blipFill>
        <p:spPr>
          <a:xfrm>
            <a:off x="5215113" y="702156"/>
            <a:ext cx="6835018" cy="3385805"/>
          </a:xfrm>
          <a:prstGeom prst="rect">
            <a:avLst/>
          </a:prstGeom>
        </p:spPr>
      </p:pic>
      <p:pic>
        <p:nvPicPr>
          <p:cNvPr id="21" name="Picture 20">
            <a:extLst>
              <a:ext uri="{FF2B5EF4-FFF2-40B4-BE49-F238E27FC236}">
                <a16:creationId xmlns:a16="http://schemas.microsoft.com/office/drawing/2014/main" id="{92BF9445-6DCF-4109-81DC-B7CAE728CF1F}"/>
              </a:ext>
            </a:extLst>
          </p:cNvPr>
          <p:cNvPicPr>
            <a:picLocks noChangeAspect="1"/>
          </p:cNvPicPr>
          <p:nvPr/>
        </p:nvPicPr>
        <p:blipFill>
          <a:blip r:embed="rId5"/>
          <a:stretch>
            <a:fillRect/>
          </a:stretch>
        </p:blipFill>
        <p:spPr>
          <a:xfrm>
            <a:off x="5215113" y="4033237"/>
            <a:ext cx="6027120" cy="272456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Through exploratory data analysis we have observed some trends and have made some assumptions that might lead to app success among the users in the play store. </a:t>
            </a:r>
          </a:p>
          <a:p>
            <a:pPr marL="0" indent="0">
              <a:buNone/>
            </a:pPr>
            <a:r>
              <a:rPr lang="en-US" sz="2000" dirty="0">
                <a:latin typeface="Arial" panose="020B0604020202020204" pitchFamily="34" charset="0"/>
                <a:cs typeface="Arial" panose="020B0604020202020204" pitchFamily="34" charset="0"/>
              </a:rPr>
              <a:t>The Google Play Store Apps report provides some useful insights regarding the trending of the apps in the play store. As per the graphs visualizations shown above, most of the trending apps (in terms of users' installs) are from the categories like GAME, COMMUNICATION, and TOOL even though the amount of available apps from these categories are twice as much lesser than the category FAMILY</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193</TotalTime>
  <Words>709</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PLAYSTORE APP REVIEW ANALYSIS</vt:lpstr>
      <vt:lpstr>OUTLINE</vt:lpstr>
      <vt:lpstr>Problem Statement</vt:lpstr>
      <vt:lpstr>Proposed Solution</vt:lpstr>
      <vt:lpstr>System  Approach</vt:lpstr>
      <vt:lpstr>System  Approach cont.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surya surya</cp:lastModifiedBy>
  <cp:revision>26</cp:revision>
  <dcterms:created xsi:type="dcterms:W3CDTF">2021-05-26T16:50:10Z</dcterms:created>
  <dcterms:modified xsi:type="dcterms:W3CDTF">2024-04-05T08:49:22Z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