
<file path=[Content_Types].xml><?xml version="1.0" encoding="utf-8"?>
<Types xmlns="http://schemas.openxmlformats.org/package/2006/content-types">
  <Default Extension="jpeg" ContentType="image/jpeg"/>
  <Default Extension="jpg" ContentType="image/jpeg"/>
  <Default Extension="jpg!d"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8" r:id="rId3"/>
    <p:sldId id="260" r:id="rId4"/>
    <p:sldId id="261" r:id="rId5"/>
    <p:sldId id="263" r:id="rId6"/>
    <p:sldId id="276" r:id="rId7"/>
    <p:sldId id="277" r:id="rId8"/>
    <p:sldId id="278" r:id="rId9"/>
    <p:sldId id="262" r:id="rId10"/>
    <p:sldId id="264" r:id="rId11"/>
    <p:sldId id="265" r:id="rId12"/>
    <p:sldId id="266" r:id="rId13"/>
    <p:sldId id="267" r:id="rId14"/>
    <p:sldId id="268" r:id="rId15"/>
    <p:sldId id="269" r:id="rId16"/>
    <p:sldId id="270" r:id="rId17"/>
    <p:sldId id="271" r:id="rId18"/>
    <p:sldId id="272" r:id="rId19"/>
    <p:sldId id="273" r:id="rId20"/>
    <p:sldId id="281" r:id="rId21"/>
    <p:sldId id="282" r:id="rId22"/>
    <p:sldId id="274" r:id="rId23"/>
    <p:sldId id="275"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D0D5"/>
    <a:srgbClr val="DAE8FC"/>
    <a:srgbClr val="B0B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2/24/2024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Title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anchor="b">
            <a:normAutofit/>
          </a:bodyPr>
          <a:lstStyle/>
          <a:p>
            <a:pPr algn="l">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anchor="t"/>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576856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userDrawn="1"/>
        </p:nvGrpSpPr>
        <p:grpSpPr>
          <a:xfrm>
            <a:off x="4464881" y="0"/>
            <a:ext cx="7724071" cy="6858000"/>
            <a:chOff x="4464881" y="0"/>
            <a:chExt cx="7724071" cy="6858000"/>
          </a:xfrm>
        </p:grpSpPr>
        <p:pic>
          <p:nvPicPr>
            <p:cNvPr id="7" name="Picture 6" descr="A picture containing holding&#10;&#10;Description automatically generated">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descr="A picture containing holding, flower&#10;&#10;Description automatically generated">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itle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0" name="Content Placeholder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anchor="t" anchorCtr="0">
            <a:normAutofit/>
          </a:bodyPr>
          <a:lstStyle>
            <a:lvl1pPr marL="0" indent="0">
              <a:buNone/>
              <a:defRPr/>
            </a:lvl1pPr>
          </a:lstStyle>
          <a:p>
            <a:pPr lvl="0">
              <a:lnSpc>
                <a:spcPct val="110000"/>
              </a:lnSpc>
            </a:pPr>
            <a:r>
              <a:rPr lang="en-US" sz="1800"/>
              <a:t>Click to edit Master text styles</a:t>
            </a:r>
          </a:p>
        </p:txBody>
      </p:sp>
      <p:sp>
        <p:nvSpPr>
          <p:cNvPr id="13" name="Picture Placeholder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69011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2/24/2024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2/24/2024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xhere.com/en/photo/1248612" TargetMode="External"/><Relationship Id="rId2" Type="http://schemas.openxmlformats.org/officeDocument/2006/relationships/image" Target="../media/image6.jpg!d"/><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ixabay.com/es/windows-s%C3%ADmbolo-software-programa-831050/"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DE03-5881-4143-92C0-900FD2200E97}"/>
              </a:ext>
            </a:extLst>
          </p:cNvPr>
          <p:cNvSpPr>
            <a:spLocks noGrp="1"/>
          </p:cNvSpPr>
          <p:nvPr>
            <p:ph type="ctrTitle"/>
          </p:nvPr>
        </p:nvSpPr>
        <p:spPr>
          <a:xfrm>
            <a:off x="5705474" y="1150775"/>
            <a:ext cx="5638800" cy="2068286"/>
          </a:xfrm>
        </p:spPr>
        <p:txBody>
          <a:bodyPr>
            <a:normAutofit fontScale="90000"/>
          </a:bodyPr>
          <a:lstStyle/>
          <a:p>
            <a:pPr algn="ctr"/>
            <a:r>
              <a:rPr lang="en-US" sz="3200" dirty="0">
                <a:latin typeface="Sabon Next LT (Headings)"/>
                <a:cs typeface="Times New Roman" panose="02020603050405020304" pitchFamily="18" charset="0"/>
              </a:rPr>
              <a:t>CHAT BOT FOR CROP YIELD PREDICTION AND CROP RECOMMEND USING K-NEAREST NEIGHBOUR ALGORITHM</a:t>
            </a:r>
          </a:p>
        </p:txBody>
      </p:sp>
      <p:sp>
        <p:nvSpPr>
          <p:cNvPr id="3" name="Subtitle 2">
            <a:extLst>
              <a:ext uri="{FF2B5EF4-FFF2-40B4-BE49-F238E27FC236}">
                <a16:creationId xmlns:a16="http://schemas.microsoft.com/office/drawing/2014/main" id="{16726D00-6671-49B9-B158-E8FE9A305797}"/>
              </a:ext>
            </a:extLst>
          </p:cNvPr>
          <p:cNvSpPr>
            <a:spLocks noGrp="1"/>
          </p:cNvSpPr>
          <p:nvPr>
            <p:ph type="subTitle" idx="1"/>
          </p:nvPr>
        </p:nvSpPr>
        <p:spPr>
          <a:xfrm>
            <a:off x="5895975" y="3321698"/>
            <a:ext cx="5257799" cy="2565919"/>
          </a:xfrm>
        </p:spPr>
        <p:txBody>
          <a:bodyPr>
            <a:normAutofit/>
          </a:bodyPr>
          <a:lstStyle/>
          <a:p>
            <a:pPr marL="0" marR="0" lvl="0" indent="0" algn="ctr" defTabSz="914400" rtl="0" eaLnBrk="1" fontAlgn="auto" latinLnBrk="0" hangingPunct="1">
              <a:lnSpc>
                <a:spcPct val="112000"/>
              </a:lnSpc>
              <a:spcBef>
                <a:spcPts val="0"/>
              </a:spcBef>
              <a:spcAft>
                <a:spcPts val="0"/>
              </a:spcAft>
              <a:buClrTx/>
              <a:buSzTx/>
              <a:buFont typeface="Franklin Gothic Book" panose="020B0503020102020204" pitchFamily="34" charset="0"/>
              <a:buNone/>
              <a:tabLst/>
              <a:defRPr/>
            </a:pPr>
            <a:r>
              <a:rPr kumimoji="0" lang="en-IN" sz="2300" b="1" i="0" u="none" strike="noStrike" kern="1200" cap="none" spc="0" normalizeH="0" baseline="0" noProof="0" dirty="0">
                <a:ln>
                  <a:noFill/>
                </a:ln>
                <a:solidFill>
                  <a:srgbClr val="191B0E"/>
                </a:solidFill>
                <a:effectLst/>
                <a:uLnTx/>
                <a:uFillTx/>
                <a:latin typeface="Sabon Next LT (Headings)"/>
                <a:cs typeface="Times New Roman" panose="02020603050405020304" pitchFamily="18" charset="0"/>
              </a:rPr>
              <a:t>Student name:</a:t>
            </a:r>
          </a:p>
          <a:p>
            <a:pPr marL="0" marR="0" lvl="0" indent="0" algn="ctr" defTabSz="914400" rtl="0" eaLnBrk="1" fontAlgn="auto" latinLnBrk="0" hangingPunct="1">
              <a:lnSpc>
                <a:spcPct val="100000"/>
              </a:lnSpc>
              <a:spcBef>
                <a:spcPts val="0"/>
              </a:spcBef>
              <a:spcAft>
                <a:spcPts val="0"/>
              </a:spcAft>
              <a:buClrTx/>
              <a:buSzTx/>
              <a:buFont typeface="Franklin Gothic Book" panose="020B0503020102020204" pitchFamily="34" charset="0"/>
              <a:buNone/>
              <a:tabLst/>
              <a:defRPr/>
            </a:pPr>
            <a:r>
              <a:rPr kumimoji="0" lang="en-IN" sz="2300" b="0" i="0" u="none" strike="noStrike" kern="1200" cap="none" spc="0" normalizeH="0" baseline="0" noProof="0" dirty="0">
                <a:ln>
                  <a:noFill/>
                </a:ln>
                <a:solidFill>
                  <a:srgbClr val="191B0E"/>
                </a:solidFill>
                <a:effectLst/>
                <a:uLnTx/>
                <a:uFillTx/>
                <a:latin typeface="Avenir Next LT Pro (Body)"/>
                <a:cs typeface="Times New Roman" panose="02020603050405020304" pitchFamily="18" charset="0"/>
              </a:rPr>
              <a:t>     J. Surya       RA221200504001</a:t>
            </a:r>
          </a:p>
          <a:p>
            <a:pPr marL="0" marR="0" lvl="0" indent="0" algn="ctr" defTabSz="914400" rtl="0" eaLnBrk="1" fontAlgn="auto" latinLnBrk="0" hangingPunct="1">
              <a:lnSpc>
                <a:spcPct val="112000"/>
              </a:lnSpc>
              <a:spcBef>
                <a:spcPts val="0"/>
              </a:spcBef>
              <a:spcAft>
                <a:spcPts val="0"/>
              </a:spcAft>
              <a:buClrTx/>
              <a:buSzTx/>
              <a:buFont typeface="Franklin Gothic Book" panose="020B0503020102020204" pitchFamily="34" charset="0"/>
              <a:buNone/>
              <a:tabLst/>
              <a:defRPr/>
            </a:pPr>
            <a:r>
              <a:rPr kumimoji="0" lang="en-IN" sz="2300" b="0" i="0" u="none" strike="noStrike" kern="1200" cap="none" spc="0" normalizeH="0" baseline="0" noProof="0" dirty="0">
                <a:ln>
                  <a:noFill/>
                </a:ln>
                <a:solidFill>
                  <a:srgbClr val="191B0E"/>
                </a:solidFill>
                <a:effectLst/>
                <a:uLnTx/>
                <a:uFillTx/>
                <a:latin typeface="Avenir Next LT Pro (Body)"/>
                <a:cs typeface="Times New Roman" panose="02020603050405020304" pitchFamily="18" charset="0"/>
              </a:rPr>
              <a:t>MTech CSE</a:t>
            </a:r>
          </a:p>
          <a:p>
            <a:pPr marL="0" marR="0" lvl="0" indent="0" algn="ctr" defTabSz="914400" rtl="0" eaLnBrk="1" fontAlgn="auto" latinLnBrk="0" hangingPunct="1">
              <a:lnSpc>
                <a:spcPct val="112000"/>
              </a:lnSpc>
              <a:spcBef>
                <a:spcPts val="0"/>
              </a:spcBef>
              <a:spcAft>
                <a:spcPts val="0"/>
              </a:spcAft>
              <a:buClrTx/>
              <a:buSzTx/>
              <a:buFont typeface="Franklin Gothic Book" panose="020B0503020102020204" pitchFamily="34" charset="0"/>
              <a:buNone/>
              <a:tabLst/>
              <a:defRPr/>
            </a:pPr>
            <a:endParaRPr kumimoji="0" lang="en-IN" sz="1200" b="1" i="0" u="none" strike="noStrike" kern="1200" cap="none" spc="0" normalizeH="0" baseline="0" noProof="0" dirty="0">
              <a:ln>
                <a:noFill/>
              </a:ln>
              <a:solidFill>
                <a:srgbClr val="191B0E"/>
              </a:solidFill>
              <a:effectLst/>
              <a:uLnTx/>
              <a:uFillTx/>
              <a:latin typeface="Sabon Next LT (Headings)"/>
              <a:cs typeface="Times New Roman" panose="02020603050405020304" pitchFamily="18" charset="0"/>
            </a:endParaRPr>
          </a:p>
          <a:p>
            <a:pPr marL="0" marR="0" lvl="0" indent="0" algn="ctr" defTabSz="914400" rtl="0" eaLnBrk="1" fontAlgn="auto" latinLnBrk="0" hangingPunct="1">
              <a:lnSpc>
                <a:spcPct val="112000"/>
              </a:lnSpc>
              <a:spcBef>
                <a:spcPts val="0"/>
              </a:spcBef>
              <a:spcAft>
                <a:spcPts val="0"/>
              </a:spcAft>
              <a:buClrTx/>
              <a:buSzTx/>
              <a:buFont typeface="Franklin Gothic Book" panose="020B0503020102020204" pitchFamily="34" charset="0"/>
              <a:buNone/>
              <a:tabLst/>
              <a:defRPr/>
            </a:pPr>
            <a:endParaRPr kumimoji="0" lang="en-IN" sz="1200" b="1" i="0" u="none" strike="noStrike" kern="1200" cap="none" spc="0" normalizeH="0" baseline="0" noProof="0" dirty="0">
              <a:ln>
                <a:noFill/>
              </a:ln>
              <a:solidFill>
                <a:srgbClr val="191B0E"/>
              </a:solidFill>
              <a:effectLst/>
              <a:uLnTx/>
              <a:uFillTx/>
              <a:latin typeface="Sabon Next LT (Headings)"/>
              <a:cs typeface="Times New Roman" panose="02020603050405020304" pitchFamily="18" charset="0"/>
            </a:endParaRPr>
          </a:p>
          <a:p>
            <a:pPr marL="0" marR="0" lvl="0" indent="0" algn="ctr" defTabSz="914400" rtl="0" eaLnBrk="1" fontAlgn="auto" latinLnBrk="0" hangingPunct="1">
              <a:lnSpc>
                <a:spcPct val="112000"/>
              </a:lnSpc>
              <a:spcBef>
                <a:spcPts val="0"/>
              </a:spcBef>
              <a:spcAft>
                <a:spcPts val="0"/>
              </a:spcAft>
              <a:buClrTx/>
              <a:buSzTx/>
              <a:buFont typeface="Franklin Gothic Book" panose="020B0503020102020204" pitchFamily="34" charset="0"/>
              <a:buNone/>
              <a:tabLst/>
              <a:defRPr/>
            </a:pPr>
            <a:r>
              <a:rPr kumimoji="0" lang="en-IN" sz="2300" b="1" i="0" u="none" strike="noStrike" kern="1200" cap="none" spc="0" normalizeH="0" baseline="0" noProof="0" dirty="0">
                <a:ln>
                  <a:noFill/>
                </a:ln>
                <a:solidFill>
                  <a:srgbClr val="191B0E"/>
                </a:solidFill>
                <a:effectLst/>
                <a:uLnTx/>
                <a:uFillTx/>
                <a:latin typeface="Sabon Next LT (Headings)"/>
                <a:cs typeface="Times New Roman" panose="02020603050405020304" pitchFamily="18" charset="0"/>
              </a:rPr>
              <a:t>Supervisor name:</a:t>
            </a:r>
          </a:p>
          <a:p>
            <a:pPr marL="0" marR="0" lvl="0" indent="0" algn="ctr" defTabSz="914400" rtl="0" eaLnBrk="1" fontAlgn="auto" latinLnBrk="0" hangingPunct="1">
              <a:lnSpc>
                <a:spcPct val="112000"/>
              </a:lnSpc>
              <a:spcBef>
                <a:spcPts val="0"/>
              </a:spcBef>
              <a:spcAft>
                <a:spcPts val="0"/>
              </a:spcAft>
              <a:buClrTx/>
              <a:buSzTx/>
              <a:buFont typeface="Franklin Gothic Book" panose="020B0503020102020204" pitchFamily="34" charset="0"/>
              <a:buNone/>
              <a:tabLst/>
              <a:defRPr/>
            </a:pPr>
            <a:r>
              <a:rPr kumimoji="0" lang="en-IN" sz="2300" i="0" u="none" strike="noStrike" kern="1200" cap="none" spc="0" normalizeH="0" baseline="0" noProof="0" dirty="0">
                <a:ln>
                  <a:noFill/>
                </a:ln>
                <a:solidFill>
                  <a:srgbClr val="191B0E"/>
                </a:solidFill>
                <a:effectLst/>
                <a:uLnTx/>
                <a:uFillTx/>
                <a:latin typeface="Avenir Next LT Pro (Body)"/>
                <a:cs typeface="Times New Roman" panose="02020603050405020304" pitchFamily="18" charset="0"/>
              </a:rPr>
              <a:t>Dr. B. Prabha </a:t>
            </a:r>
            <a:r>
              <a:rPr kumimoji="0" lang="en-IN" sz="1600" i="0" u="none" strike="noStrike" kern="1200" cap="none" spc="0" normalizeH="0" baseline="0" noProof="0" dirty="0">
                <a:ln>
                  <a:noFill/>
                </a:ln>
                <a:solidFill>
                  <a:srgbClr val="191B0E"/>
                </a:solidFill>
                <a:effectLst/>
                <a:uLnTx/>
                <a:uFillTx/>
                <a:latin typeface="Avenir Next LT Pro (Body)"/>
                <a:cs typeface="Times New Roman" panose="02020603050405020304" pitchFamily="18" charset="0"/>
              </a:rPr>
              <a:t>B.E., M.E., PhD</a:t>
            </a:r>
          </a:p>
          <a:p>
            <a:pPr algn="ctr"/>
            <a:endParaRPr lang="en-US" dirty="0"/>
          </a:p>
        </p:txBody>
      </p:sp>
      <p:pic>
        <p:nvPicPr>
          <p:cNvPr id="6" name="Picture Placeholder 5">
            <a:extLst>
              <a:ext uri="{FF2B5EF4-FFF2-40B4-BE49-F238E27FC236}">
                <a16:creationId xmlns:a16="http://schemas.microsoft.com/office/drawing/2014/main" id="{49C250E6-60C6-4D98-8C94-8D2F836D8F29}"/>
              </a:ext>
            </a:extLst>
          </p:cNvPr>
          <p:cNvPicPr>
            <a:picLocks noGrp="1" noChangeAspect="1"/>
          </p:cNvPicPr>
          <p:nvPr>
            <p:ph type="pic" sz="quarter" idx="13"/>
          </p:nvPr>
        </p:nvPicPr>
        <p:blipFill>
          <a:blip r:embed="rId2"/>
          <a:srcRect/>
          <a:stretch/>
        </p:blipFill>
        <p:spPr>
          <a:xfrm>
            <a:off x="713232" y="740664"/>
            <a:ext cx="4745736" cy="5394960"/>
          </a:xfrm>
        </p:spPr>
      </p:pic>
    </p:spTree>
    <p:extLst>
      <p:ext uri="{BB962C8B-B14F-4D97-AF65-F5344CB8AC3E}">
        <p14:creationId xmlns:p14="http://schemas.microsoft.com/office/powerpoint/2010/main" val="4081720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C8D10-C700-906A-A784-566A498C681D}"/>
              </a:ext>
            </a:extLst>
          </p:cNvPr>
          <p:cNvSpPr>
            <a:spLocks noGrp="1"/>
          </p:cNvSpPr>
          <p:nvPr>
            <p:ph type="title"/>
          </p:nvPr>
        </p:nvSpPr>
        <p:spPr/>
        <p:txBody>
          <a:bodyPr>
            <a:normAutofit/>
          </a:bodyPr>
          <a:lstStyle/>
          <a:p>
            <a:r>
              <a:rPr lang="en-IN" sz="6600"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922C72B9-DCCB-1482-9AF5-7DDD3BE33D61}"/>
              </a:ext>
            </a:extLst>
          </p:cNvPr>
          <p:cNvSpPr>
            <a:spLocks noGrp="1"/>
          </p:cNvSpPr>
          <p:nvPr>
            <p:ph idx="1"/>
          </p:nvPr>
        </p:nvSpPr>
        <p:spPr>
          <a:xfrm>
            <a:off x="1371600" y="2286000"/>
            <a:ext cx="9601200" cy="395287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system begins by collecting historical agricultural data, including variables such as weather conditions, soil characteristics, crop management practices, and previous yield records then suitable crops. The machine algorithms are then utilized to construct a predictive model. It partitions the data recursively, creating a tree structure where each internal node represents a decision based on a specific input variable, and each leaf node represents a predicted crop yield outcome. The integration of a Chatbot makes the crop yield prediction and crop recommendation system easily accessible and user-friendly. Farmers, researchers, or any stakeholders can interact with the Chatbot, eliminating the need for specialized technical knowledge or complex data analysis.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16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12EF-B0F6-B075-8674-F78044ED8763}"/>
              </a:ext>
            </a:extLst>
          </p:cNvPr>
          <p:cNvSpPr>
            <a:spLocks noGrp="1"/>
          </p:cNvSpPr>
          <p:nvPr>
            <p:ph type="title"/>
          </p:nvPr>
        </p:nvSpPr>
        <p:spPr/>
        <p:txBody>
          <a:bodyPr>
            <a:normAutofit/>
          </a:bodyPr>
          <a:lstStyle/>
          <a:p>
            <a:r>
              <a:rPr lang="en-IN" sz="6600" dirty="0">
                <a:latin typeface="Times New Roman" panose="02020603050405020304" pitchFamily="18" charset="0"/>
                <a:cs typeface="Times New Roman" panose="02020603050405020304" pitchFamily="18" charset="0"/>
              </a:rPr>
              <a:t>Advantage</a:t>
            </a:r>
          </a:p>
        </p:txBody>
      </p:sp>
      <p:sp>
        <p:nvSpPr>
          <p:cNvPr id="3" name="Content Placeholder 2">
            <a:extLst>
              <a:ext uri="{FF2B5EF4-FFF2-40B4-BE49-F238E27FC236}">
                <a16:creationId xmlns:a16="http://schemas.microsoft.com/office/drawing/2014/main" id="{D5B6071C-23D6-B4B7-BD8B-7E01E27408F6}"/>
              </a:ext>
            </a:extLst>
          </p:cNvPr>
          <p:cNvSpPr>
            <a:spLocks noGrp="1"/>
          </p:cNvSpPr>
          <p:nvPr>
            <p:ph idx="1"/>
          </p:nvPr>
        </p:nvSpPr>
        <p:spPr>
          <a:xfrm>
            <a:off x="1371600" y="2643187"/>
            <a:ext cx="9601200" cy="1571625"/>
          </a:xfrm>
        </p:spPr>
        <p:txBody>
          <a:bodyPr/>
          <a:lstStyle/>
          <a:p>
            <a:pPr>
              <a:buFont typeface="Arial" panose="020B0604020202020204" pitchFamily="34" charset="0"/>
              <a:buChar char="•"/>
            </a:pPr>
            <a:r>
              <a:rPr lang="en-US" dirty="0"/>
              <a:t>The KNN algorithm gives more accuracy for prediction.</a:t>
            </a:r>
          </a:p>
          <a:p>
            <a:pPr>
              <a:buFont typeface="Arial" panose="020B0604020202020204" pitchFamily="34" charset="0"/>
              <a:buChar char="•"/>
            </a:pPr>
            <a:r>
              <a:rPr lang="en-US" dirty="0"/>
              <a:t>User interacts with Chatbot to predict forming.</a:t>
            </a:r>
          </a:p>
        </p:txBody>
      </p:sp>
    </p:spTree>
    <p:extLst>
      <p:ext uri="{BB962C8B-B14F-4D97-AF65-F5344CB8AC3E}">
        <p14:creationId xmlns:p14="http://schemas.microsoft.com/office/powerpoint/2010/main" val="2386374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349E-2300-B02D-EDCE-59E20D4134D8}"/>
              </a:ext>
            </a:extLst>
          </p:cNvPr>
          <p:cNvSpPr>
            <a:spLocks noGrp="1"/>
          </p:cNvSpPr>
          <p:nvPr>
            <p:ph type="title"/>
          </p:nvPr>
        </p:nvSpPr>
        <p:spPr>
          <a:xfrm>
            <a:off x="1295400" y="428625"/>
            <a:ext cx="9601200" cy="1028700"/>
          </a:xfrm>
        </p:spPr>
        <p:txBody>
          <a:bodyPr>
            <a:normAutofit/>
          </a:bodyPr>
          <a:lstStyle/>
          <a:p>
            <a:r>
              <a:rPr lang="en-IN" sz="6000" dirty="0">
                <a:latin typeface="Times New Roman" panose="02020603050405020304" pitchFamily="18" charset="0"/>
                <a:cs typeface="Times New Roman" panose="02020603050405020304" pitchFamily="18" charset="0"/>
              </a:rPr>
              <a:t>System architecture </a:t>
            </a:r>
          </a:p>
        </p:txBody>
      </p:sp>
      <p:pic>
        <p:nvPicPr>
          <p:cNvPr id="4" name="Content Placeholder 3">
            <a:extLst>
              <a:ext uri="{FF2B5EF4-FFF2-40B4-BE49-F238E27FC236}">
                <a16:creationId xmlns:a16="http://schemas.microsoft.com/office/drawing/2014/main" id="{D0CEBB0E-A25E-EDDB-908F-6131F7EC2024}"/>
              </a:ext>
            </a:extLst>
          </p:cNvPr>
          <p:cNvPicPr>
            <a:picLocks noGrp="1"/>
          </p:cNvPicPr>
          <p:nvPr>
            <p:ph idx="1"/>
          </p:nvPr>
        </p:nvPicPr>
        <p:blipFill>
          <a:blip r:embed="rId2"/>
          <a:stretch>
            <a:fillRect/>
          </a:stretch>
        </p:blipFill>
        <p:spPr>
          <a:xfrm>
            <a:off x="3390318" y="1685925"/>
            <a:ext cx="6381750" cy="4743450"/>
          </a:xfrm>
          <a:prstGeom prst="rect">
            <a:avLst/>
          </a:prstGeom>
        </p:spPr>
      </p:pic>
      <p:sp>
        <p:nvSpPr>
          <p:cNvPr id="6" name="Rectangle 5">
            <a:extLst>
              <a:ext uri="{FF2B5EF4-FFF2-40B4-BE49-F238E27FC236}">
                <a16:creationId xmlns:a16="http://schemas.microsoft.com/office/drawing/2014/main" id="{63F82E0C-23B5-313A-4EC5-7BE61067864B}"/>
              </a:ext>
            </a:extLst>
          </p:cNvPr>
          <p:cNvSpPr/>
          <p:nvPr/>
        </p:nvSpPr>
        <p:spPr>
          <a:xfrm>
            <a:off x="5532120" y="4511040"/>
            <a:ext cx="960120" cy="632460"/>
          </a:xfrm>
          <a:prstGeom prst="rect">
            <a:avLst/>
          </a:prstGeom>
          <a:solidFill>
            <a:schemeClr val="bg1"/>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E96622C1-610F-4375-A574-4CCDB21C3C75}"/>
              </a:ext>
            </a:extLst>
          </p:cNvPr>
          <p:cNvSpPr/>
          <p:nvPr/>
        </p:nvSpPr>
        <p:spPr>
          <a:xfrm>
            <a:off x="5624493" y="4584674"/>
            <a:ext cx="867747" cy="242596"/>
          </a:xfrm>
          <a:prstGeom prst="roundRect">
            <a:avLst/>
          </a:prstGeom>
          <a:solidFill>
            <a:srgbClr val="DAE8FC"/>
          </a:solidFill>
          <a:ln w="19050">
            <a:solidFill>
              <a:srgbClr val="C8D0D5"/>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800" b="1" dirty="0">
                <a:latin typeface="Times New Roman" panose="02020603050405020304" pitchFamily="18" charset="0"/>
                <a:cs typeface="Times New Roman" panose="02020603050405020304" pitchFamily="18" charset="0"/>
              </a:rPr>
              <a:t>Decision Tree</a:t>
            </a:r>
          </a:p>
        </p:txBody>
      </p:sp>
      <p:sp>
        <p:nvSpPr>
          <p:cNvPr id="5" name="Rectangle: Rounded Corners 4">
            <a:extLst>
              <a:ext uri="{FF2B5EF4-FFF2-40B4-BE49-F238E27FC236}">
                <a16:creationId xmlns:a16="http://schemas.microsoft.com/office/drawing/2014/main" id="{B4D41ABE-C39D-9620-891E-7971DA6F27EE}"/>
              </a:ext>
            </a:extLst>
          </p:cNvPr>
          <p:cNvSpPr/>
          <p:nvPr/>
        </p:nvSpPr>
        <p:spPr>
          <a:xfrm>
            <a:off x="5624493" y="4897696"/>
            <a:ext cx="867747" cy="242596"/>
          </a:xfrm>
          <a:prstGeom prst="roundRect">
            <a:avLst/>
          </a:prstGeom>
          <a:solidFill>
            <a:srgbClr val="DAE8FC"/>
          </a:solidFill>
          <a:ln w="19050">
            <a:solidFill>
              <a:srgbClr val="C8D0D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b="1" dirty="0">
                <a:latin typeface="Times New Roman" panose="02020603050405020304" pitchFamily="18" charset="0"/>
                <a:cs typeface="Times New Roman" panose="02020603050405020304" pitchFamily="18" charset="0"/>
              </a:rPr>
              <a:t>KNN</a:t>
            </a:r>
          </a:p>
        </p:txBody>
      </p:sp>
    </p:spTree>
    <p:extLst>
      <p:ext uri="{BB962C8B-B14F-4D97-AF65-F5344CB8AC3E}">
        <p14:creationId xmlns:p14="http://schemas.microsoft.com/office/powerpoint/2010/main" val="2963496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AE4B-7F3E-9C4F-82B5-67DA2DF65031}"/>
              </a:ext>
            </a:extLst>
          </p:cNvPr>
          <p:cNvSpPr>
            <a:spLocks noGrp="1"/>
          </p:cNvSpPr>
          <p:nvPr>
            <p:ph type="title"/>
          </p:nvPr>
        </p:nvSpPr>
        <p:spPr>
          <a:xfrm>
            <a:off x="1371600" y="685800"/>
            <a:ext cx="9601200" cy="1000125"/>
          </a:xfrm>
        </p:spPr>
        <p:txBody>
          <a:bodyPr>
            <a:normAutofit/>
          </a:bodyPr>
          <a:lstStyle/>
          <a:p>
            <a:r>
              <a:rPr lang="en-IN" sz="5400" dirty="0">
                <a:latin typeface="Times New Roman" panose="02020603050405020304" pitchFamily="18" charset="0"/>
                <a:cs typeface="Times New Roman" panose="02020603050405020304" pitchFamily="18" charset="0"/>
              </a:rPr>
              <a:t>Module description</a:t>
            </a:r>
          </a:p>
        </p:txBody>
      </p:sp>
      <p:sp>
        <p:nvSpPr>
          <p:cNvPr id="4" name="CustomShape 2">
            <a:extLst>
              <a:ext uri="{FF2B5EF4-FFF2-40B4-BE49-F238E27FC236}">
                <a16:creationId xmlns:a16="http://schemas.microsoft.com/office/drawing/2014/main" id="{980BC19F-D471-E639-21DB-922762406EF8}"/>
              </a:ext>
            </a:extLst>
          </p:cNvPr>
          <p:cNvSpPr>
            <a:spLocks noGrp="1"/>
          </p:cNvSpPr>
          <p:nvPr>
            <p:ph idx="1"/>
          </p:nvPr>
        </p:nvSpPr>
        <p:spPr>
          <a:xfrm>
            <a:off x="1371600" y="1905000"/>
            <a:ext cx="9601200" cy="4344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0" indent="0">
              <a:lnSpc>
                <a:spcPct val="150000"/>
              </a:lnSpc>
              <a:buNone/>
            </a:pPr>
            <a:r>
              <a:rPr lang="en-US" b="0" strike="noStrike" spc="-1" dirty="0">
                <a:solidFill>
                  <a:srgbClr val="000000"/>
                </a:solidFill>
                <a:latin typeface="Times New Roman"/>
              </a:rPr>
              <a:t>In a software development project, it's crucial to organize the code into modular components to enhance maintainability, reusability, and collaboration among team members. Here are some key modules for the "Chat Bot for Crop Yield Prediction and Crop Recommendation" project:</a:t>
            </a:r>
            <a:endParaRPr lang="en-US" spc="-1" dirty="0">
              <a:solidFill>
                <a:srgbClr val="000000"/>
              </a:solidFill>
              <a:latin typeface="Times New Roman"/>
            </a:endParaRPr>
          </a:p>
          <a:p>
            <a:pPr>
              <a:lnSpc>
                <a:spcPct val="150000"/>
              </a:lnSpc>
            </a:pPr>
            <a:r>
              <a:rPr lang="en-US" b="0" strike="noStrike" spc="-1" dirty="0">
                <a:solidFill>
                  <a:srgbClr val="000000"/>
                </a:solidFill>
                <a:latin typeface="Times New Roman"/>
              </a:rPr>
              <a:t>Module</a:t>
            </a:r>
            <a:r>
              <a:rPr lang="en-IN" b="0" strike="noStrike" spc="-1" dirty="0">
                <a:solidFill>
                  <a:srgbClr val="000000"/>
                </a:solidFill>
                <a:latin typeface="Times New Roman"/>
              </a:rPr>
              <a:t> 1: </a:t>
            </a:r>
            <a:r>
              <a:rPr lang="en-US" b="0" strike="noStrike" spc="-1" dirty="0">
                <a:solidFill>
                  <a:srgbClr val="000000"/>
                </a:solidFill>
                <a:latin typeface="Times New Roman"/>
              </a:rPr>
              <a:t>Data Collection and Preprocessing Module</a:t>
            </a:r>
            <a:endParaRPr lang="en-IN" b="0" strike="noStrike" spc="-1" dirty="0">
              <a:latin typeface="Arial"/>
            </a:endParaRPr>
          </a:p>
          <a:p>
            <a:pPr>
              <a:lnSpc>
                <a:spcPct val="150000"/>
              </a:lnSpc>
            </a:pPr>
            <a:r>
              <a:rPr lang="en-IN" b="0" strike="noStrike" spc="-1" dirty="0">
                <a:solidFill>
                  <a:srgbClr val="000000"/>
                </a:solidFill>
                <a:latin typeface="Times New Roman"/>
              </a:rPr>
              <a:t>Module 2: Decision Tree Model Module</a:t>
            </a:r>
            <a:endParaRPr lang="en-IN" b="0" strike="noStrike" spc="-1" dirty="0">
              <a:latin typeface="Arial"/>
            </a:endParaRPr>
          </a:p>
          <a:p>
            <a:pPr>
              <a:lnSpc>
                <a:spcPct val="150000"/>
              </a:lnSpc>
            </a:pPr>
            <a:r>
              <a:rPr lang="en-IN" b="0" strike="noStrike" spc="-1" dirty="0">
                <a:solidFill>
                  <a:srgbClr val="000000"/>
                </a:solidFill>
                <a:latin typeface="Times New Roman"/>
                <a:ea typeface="Noto Sans CJK SC"/>
              </a:rPr>
              <a:t>Module 3:  Chat Bot Interface Module</a:t>
            </a:r>
            <a:endParaRPr lang="en-IN" b="0" strike="noStrike" spc="-1" dirty="0">
              <a:latin typeface="Arial"/>
            </a:endParaRPr>
          </a:p>
          <a:p>
            <a:pPr>
              <a:lnSpc>
                <a:spcPct val="150000"/>
              </a:lnSpc>
            </a:pPr>
            <a:r>
              <a:rPr lang="en-IN" b="0" strike="noStrike" spc="-1" dirty="0">
                <a:solidFill>
                  <a:srgbClr val="000000"/>
                </a:solidFill>
                <a:latin typeface="Times New Roman"/>
              </a:rPr>
              <a:t>Module 4:  Crop Recommendation Module</a:t>
            </a:r>
            <a:endParaRPr lang="en-IN" b="0" strike="noStrike" spc="-1" dirty="0">
              <a:latin typeface="Arial"/>
            </a:endParaRPr>
          </a:p>
        </p:txBody>
      </p:sp>
    </p:spTree>
    <p:extLst>
      <p:ext uri="{BB962C8B-B14F-4D97-AF65-F5344CB8AC3E}">
        <p14:creationId xmlns:p14="http://schemas.microsoft.com/office/powerpoint/2010/main" val="389815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ECECE-C2E4-7CB2-D6F0-15D79CF79431}"/>
              </a:ext>
            </a:extLst>
          </p:cNvPr>
          <p:cNvSpPr>
            <a:spLocks noGrp="1"/>
          </p:cNvSpPr>
          <p:nvPr>
            <p:ph type="title"/>
          </p:nvPr>
        </p:nvSpPr>
        <p:spPr>
          <a:xfrm>
            <a:off x="1371600" y="685800"/>
            <a:ext cx="9601200" cy="1000125"/>
          </a:xfrm>
        </p:spPr>
        <p:txBody>
          <a:bodyPr>
            <a:normAutofit/>
          </a:bodyPr>
          <a:lstStyle/>
          <a:p>
            <a:r>
              <a:rPr lang="en-IN" sz="6000"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EB90FEC0-369C-A184-2C93-69327EB4C136}"/>
              </a:ext>
            </a:extLst>
          </p:cNvPr>
          <p:cNvSpPr>
            <a:spLocks noGrp="1"/>
          </p:cNvSpPr>
          <p:nvPr>
            <p:ph idx="1"/>
          </p:nvPr>
        </p:nvSpPr>
        <p:spPr>
          <a:xfrm>
            <a:off x="1371600" y="2209800"/>
            <a:ext cx="9601200" cy="415290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Module 1:</a:t>
            </a:r>
            <a:r>
              <a:rPr lang="en-US" sz="2200" dirty="0">
                <a:latin typeface="Times New Roman" panose="02020603050405020304" pitchFamily="18" charset="0"/>
                <a:cs typeface="Times New Roman" panose="02020603050405020304" pitchFamily="18" charset="0"/>
              </a:rPr>
              <a:t>  Data Collection and Preprocessing Module</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This module is responsible for collecting, cleaning, and preprocessing data from various sources, including crop yield data, soil data, and weather data. It includes submodules like:</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 Scraper: Collects data from external sources.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 Cleaner: Handles missing values and data quality issues.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Feature Engineer: Extracts relevant features from the collected data.</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 Integrator: Combines data from different sources into a unified dataset.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629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1200-1666-B17F-86E5-1A5B1D93A5D8}"/>
              </a:ext>
            </a:extLst>
          </p:cNvPr>
          <p:cNvSpPr>
            <a:spLocks noGrp="1"/>
          </p:cNvSpPr>
          <p:nvPr>
            <p:ph type="title"/>
          </p:nvPr>
        </p:nvSpPr>
        <p:spPr/>
        <p:txBody>
          <a:bodyPr>
            <a:normAutofit/>
          </a:bodyPr>
          <a:lstStyle/>
          <a:p>
            <a:r>
              <a:rPr lang="en-IN" sz="6000" dirty="0">
                <a:latin typeface="Times New Roman" panose="02020603050405020304" pitchFamily="18" charset="0"/>
                <a:cs typeface="Times New Roman" panose="02020603050405020304" pitchFamily="18" charset="0"/>
              </a:rPr>
              <a:t>Module description</a:t>
            </a:r>
            <a:endParaRPr lang="en-IN" sz="6000" dirty="0"/>
          </a:p>
        </p:txBody>
      </p:sp>
      <p:sp>
        <p:nvSpPr>
          <p:cNvPr id="3" name="Content Placeholder 2">
            <a:extLst>
              <a:ext uri="{FF2B5EF4-FFF2-40B4-BE49-F238E27FC236}">
                <a16:creationId xmlns:a16="http://schemas.microsoft.com/office/drawing/2014/main" id="{958C965C-F359-C045-96E1-BFDB1CBB3913}"/>
              </a:ext>
            </a:extLst>
          </p:cNvPr>
          <p:cNvSpPr>
            <a:spLocks noGrp="1"/>
          </p:cNvSpPr>
          <p:nvPr>
            <p:ph idx="1"/>
          </p:nvPr>
        </p:nvSpPr>
        <p:spPr>
          <a:xfrm>
            <a:off x="1371600" y="2286000"/>
            <a:ext cx="9601200" cy="4248150"/>
          </a:xfrm>
        </p:spPr>
        <p:txBody>
          <a:bodyPr>
            <a:normAutofit/>
          </a:bodyPr>
          <a:lstStyle/>
          <a:p>
            <a:pPr marL="0" indent="0">
              <a:buNone/>
            </a:pPr>
            <a:r>
              <a:rPr lang="en-IN" sz="2200" b="1" dirty="0">
                <a:latin typeface="Times New Roman" panose="02020603050405020304" pitchFamily="18" charset="0"/>
                <a:cs typeface="Times New Roman" panose="02020603050405020304" pitchFamily="18" charset="0"/>
              </a:rPr>
              <a:t>Module 2:</a:t>
            </a:r>
            <a:r>
              <a:rPr lang="en-IN" sz="2200" dirty="0">
                <a:latin typeface="Times New Roman" panose="02020603050405020304" pitchFamily="18" charset="0"/>
                <a:cs typeface="Times New Roman" panose="02020603050405020304" pitchFamily="18" charset="0"/>
              </a:rPr>
              <a:t>  KNN Model Module</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This module focuses on developing, training, and evaluating the KNN models for crop yield prediction. It includes submodules like:</a:t>
            </a:r>
          </a:p>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Model Trainer: Trains KNN models on the prepared dataset.</a:t>
            </a:r>
          </a:p>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Model Evaluator: Measures the model's performance using appropriate metrics.</a:t>
            </a:r>
          </a:p>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Model Tuner: Fine-tunes the model's hyperparameters for better accuracy.</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315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A55F-F44F-6451-3B89-2EA40931231E}"/>
              </a:ext>
            </a:extLst>
          </p:cNvPr>
          <p:cNvSpPr>
            <a:spLocks noGrp="1"/>
          </p:cNvSpPr>
          <p:nvPr>
            <p:ph type="title"/>
          </p:nvPr>
        </p:nvSpPr>
        <p:spPr>
          <a:xfrm>
            <a:off x="1371600" y="685800"/>
            <a:ext cx="9601200" cy="1057275"/>
          </a:xfrm>
        </p:spPr>
        <p:txBody>
          <a:bodyPr>
            <a:normAutofit/>
          </a:bodyPr>
          <a:lstStyle/>
          <a:p>
            <a:r>
              <a:rPr lang="en-IN" sz="6000"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10798B76-C452-3E9D-059E-36D0EA578E44}"/>
              </a:ext>
            </a:extLst>
          </p:cNvPr>
          <p:cNvSpPr>
            <a:spLocks noGrp="1"/>
          </p:cNvSpPr>
          <p:nvPr>
            <p:ph idx="1"/>
          </p:nvPr>
        </p:nvSpPr>
        <p:spPr>
          <a:xfrm>
            <a:off x="1371600" y="2314575"/>
            <a:ext cx="9601200" cy="4124326"/>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Module 3:</a:t>
            </a:r>
            <a:r>
              <a:rPr lang="en-US" sz="2200" dirty="0">
                <a:latin typeface="Times New Roman" panose="02020603050405020304" pitchFamily="18" charset="0"/>
                <a:cs typeface="Times New Roman" panose="02020603050405020304" pitchFamily="18" charset="0"/>
              </a:rPr>
              <a:t>  Chat Bot Interface Module</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This module deals with the user interface of the chat bot, enabling users to interact with the system. It includes submodules like:</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User Input Processor: Handles user queries and extracts relevant information.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NLP (Natural Language Processing): Understands and interprets user messages.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Chat Bot Logic: Contains the core logic for responding to user queries and providing predictions and recommendations.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Visualizer: Generates graphs, charts, or visual aids for better user understanding.</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07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6770D-EA92-4B0F-E26D-AFC439FD1B29}"/>
              </a:ext>
            </a:extLst>
          </p:cNvPr>
          <p:cNvSpPr>
            <a:spLocks noGrp="1"/>
          </p:cNvSpPr>
          <p:nvPr>
            <p:ph type="title"/>
          </p:nvPr>
        </p:nvSpPr>
        <p:spPr/>
        <p:txBody>
          <a:bodyPr>
            <a:normAutofit/>
          </a:bodyPr>
          <a:lstStyle/>
          <a:p>
            <a:r>
              <a:rPr lang="en-IN" sz="6000"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A57CDCD3-B135-7A2A-E32B-C971E86D8BB6}"/>
              </a:ext>
            </a:extLst>
          </p:cNvPr>
          <p:cNvSpPr>
            <a:spLocks noGrp="1"/>
          </p:cNvSpPr>
          <p:nvPr>
            <p:ph idx="1"/>
          </p:nvPr>
        </p:nvSpPr>
        <p:spPr>
          <a:xfrm>
            <a:off x="1371600" y="2352675"/>
            <a:ext cx="9601200" cy="371475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Module 4:</a:t>
            </a:r>
            <a:r>
              <a:rPr lang="en-US" sz="2200" dirty="0">
                <a:latin typeface="Times New Roman" panose="02020603050405020304" pitchFamily="18" charset="0"/>
                <a:cs typeface="Times New Roman" panose="02020603050405020304" pitchFamily="18" charset="0"/>
              </a:rPr>
              <a:t> Crop Recommendation Module</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This module is responsible for suggesting suitable crops to users based on the decision tree predictions and environmental factors. It includes submodules like:</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Recommendation Algorithm: Implements the logic for crop recommendations.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Customization Options: Allows users to customize recommendations based on their preferences.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Crop Database: Stores information about various crops and their characteristics.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14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0B68F-CE66-73C7-27D5-8CFA62C5B9C7}"/>
              </a:ext>
            </a:extLst>
          </p:cNvPr>
          <p:cNvSpPr>
            <a:spLocks noGrp="1"/>
          </p:cNvSpPr>
          <p:nvPr>
            <p:ph type="title"/>
          </p:nvPr>
        </p:nvSpPr>
        <p:spPr>
          <a:xfrm>
            <a:off x="1371600" y="685800"/>
            <a:ext cx="9601200" cy="895350"/>
          </a:xfrm>
        </p:spPr>
        <p:txBody>
          <a:bodyPr>
            <a:noAutofit/>
          </a:bodyPr>
          <a:lstStyle/>
          <a:p>
            <a:r>
              <a:rPr lang="en-IN" sz="6000" dirty="0">
                <a:latin typeface="Times New Roman" panose="02020603050405020304" pitchFamily="18" charset="0"/>
                <a:cs typeface="Times New Roman" panose="02020603050405020304" pitchFamily="18" charset="0"/>
              </a:rPr>
              <a:t>Hardware requirements</a:t>
            </a:r>
          </a:p>
        </p:txBody>
      </p:sp>
      <p:sp>
        <p:nvSpPr>
          <p:cNvPr id="3" name="Content Placeholder 2">
            <a:extLst>
              <a:ext uri="{FF2B5EF4-FFF2-40B4-BE49-F238E27FC236}">
                <a16:creationId xmlns:a16="http://schemas.microsoft.com/office/drawing/2014/main" id="{78313A0F-309F-3084-BDF9-452A6A4036B1}"/>
              </a:ext>
            </a:extLst>
          </p:cNvPr>
          <p:cNvSpPr>
            <a:spLocks noGrp="1"/>
          </p:cNvSpPr>
          <p:nvPr>
            <p:ph idx="1"/>
          </p:nvPr>
        </p:nvSpPr>
        <p:spPr>
          <a:xfrm>
            <a:off x="1371600" y="2552700"/>
            <a:ext cx="9601200" cy="3619500"/>
          </a:xfrm>
        </p:spPr>
        <p:txBody>
          <a:bodyPr>
            <a:normAutofit/>
          </a:bodyPr>
          <a:lstStyle/>
          <a:p>
            <a:pPr>
              <a:buBlip>
                <a:blip r:embed="rId2">
                  <a:extLst>
                    <a:ext uri="{837473B0-CC2E-450A-ABE3-18F120FF3D39}">
                      <a1611:picAttrSrcUrl xmlns:a1611="http://schemas.microsoft.com/office/drawing/2016/11/main" r:id="rId3"/>
                    </a:ext>
                  </a:extLst>
                </a:blip>
              </a:buBlip>
            </a:pPr>
            <a:r>
              <a:rPr lang="en-US" sz="2400" dirty="0"/>
              <a:t>Processor      -           i5</a:t>
            </a:r>
          </a:p>
          <a:p>
            <a:pPr>
              <a:buBlip>
                <a:blip r:embed="rId2">
                  <a:extLst>
                    <a:ext uri="{837473B0-CC2E-450A-ABE3-18F120FF3D39}">
                      <a1611:picAttrSrcUrl xmlns:a1611="http://schemas.microsoft.com/office/drawing/2016/11/main" r:id="rId3"/>
                    </a:ext>
                  </a:extLst>
                </a:blip>
              </a:buBlip>
            </a:pPr>
            <a:r>
              <a:rPr lang="en-US" sz="2400" dirty="0"/>
              <a:t>Speed	    -           3 GHz</a:t>
            </a:r>
          </a:p>
          <a:p>
            <a:pPr>
              <a:buBlip>
                <a:blip r:embed="rId2">
                  <a:extLst>
                    <a:ext uri="{837473B0-CC2E-450A-ABE3-18F120FF3D39}">
                      <a1611:picAttrSrcUrl xmlns:a1611="http://schemas.microsoft.com/office/drawing/2016/11/main" r:id="rId3"/>
                    </a:ext>
                  </a:extLst>
                </a:blip>
              </a:buBlip>
            </a:pPr>
            <a:r>
              <a:rPr lang="en-US" sz="2400" dirty="0"/>
              <a:t>RAM	    -           8 GB(min)</a:t>
            </a:r>
          </a:p>
          <a:p>
            <a:pPr>
              <a:buBlip>
                <a:blip r:embed="rId2">
                  <a:extLst>
                    <a:ext uri="{837473B0-CC2E-450A-ABE3-18F120FF3D39}">
                      <a1611:picAttrSrcUrl xmlns:a1611="http://schemas.microsoft.com/office/drawing/2016/11/main" r:id="rId3"/>
                    </a:ext>
                  </a:extLst>
                </a:blip>
              </a:buBlip>
            </a:pPr>
            <a:r>
              <a:rPr lang="en-US" sz="2400" dirty="0"/>
              <a:t>Hard Disk       -           500 GB</a:t>
            </a:r>
          </a:p>
          <a:p>
            <a:pPr>
              <a:buBlip>
                <a:blip r:embed="rId2">
                  <a:extLst>
                    <a:ext uri="{837473B0-CC2E-450A-ABE3-18F120FF3D39}">
                      <a1611:picAttrSrcUrl xmlns:a1611="http://schemas.microsoft.com/office/drawing/2016/11/main" r:id="rId3"/>
                    </a:ext>
                  </a:extLst>
                </a:blip>
              </a:buBlip>
            </a:pPr>
            <a:r>
              <a:rPr lang="en-US" sz="2400" dirty="0"/>
              <a:t>Key Board	    -           Standard Windows Keyboard</a:t>
            </a:r>
          </a:p>
          <a:p>
            <a:pPr>
              <a:buBlip>
                <a:blip r:embed="rId2">
                  <a:extLst>
                    <a:ext uri="{837473B0-CC2E-450A-ABE3-18F120FF3D39}">
                      <a1611:picAttrSrcUrl xmlns:a1611="http://schemas.microsoft.com/office/drawing/2016/11/main" r:id="rId3"/>
                    </a:ext>
                  </a:extLst>
                </a:blip>
              </a:buBlip>
            </a:pPr>
            <a:r>
              <a:rPr lang="en-US" sz="2400" dirty="0"/>
              <a:t>Mouse	    -           Two or Three Button Mouse</a:t>
            </a:r>
          </a:p>
          <a:p>
            <a:pPr>
              <a:buBlip>
                <a:blip r:embed="rId2">
                  <a:extLst>
                    <a:ext uri="{837473B0-CC2E-450A-ABE3-18F120FF3D39}">
                      <a1611:picAttrSrcUrl xmlns:a1611="http://schemas.microsoft.com/office/drawing/2016/11/main" r:id="rId3"/>
                    </a:ext>
                  </a:extLst>
                </a:blip>
              </a:buBlip>
            </a:pPr>
            <a:r>
              <a:rPr lang="en-US" sz="2400" dirty="0"/>
              <a:t>Monitor	    -           SVGA</a:t>
            </a:r>
          </a:p>
        </p:txBody>
      </p:sp>
    </p:spTree>
    <p:extLst>
      <p:ext uri="{BB962C8B-B14F-4D97-AF65-F5344CB8AC3E}">
        <p14:creationId xmlns:p14="http://schemas.microsoft.com/office/powerpoint/2010/main" val="3275543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0A57-5FB2-E628-82A4-AB3405CBB158}"/>
              </a:ext>
            </a:extLst>
          </p:cNvPr>
          <p:cNvSpPr>
            <a:spLocks noGrp="1"/>
          </p:cNvSpPr>
          <p:nvPr>
            <p:ph type="title"/>
          </p:nvPr>
        </p:nvSpPr>
        <p:spPr>
          <a:xfrm>
            <a:off x="1371600" y="685800"/>
            <a:ext cx="9601200" cy="952500"/>
          </a:xfrm>
        </p:spPr>
        <p:txBody>
          <a:bodyPr>
            <a:normAutofit/>
          </a:bodyPr>
          <a:lstStyle/>
          <a:p>
            <a:r>
              <a:rPr lang="en-IN" sz="6000" dirty="0">
                <a:latin typeface="Times New Roman" panose="02020603050405020304" pitchFamily="18" charset="0"/>
                <a:cs typeface="Times New Roman" panose="02020603050405020304" pitchFamily="18" charset="0"/>
              </a:rPr>
              <a:t>Software requirements</a:t>
            </a:r>
            <a:endParaRPr lang="en-IN" sz="6000" dirty="0"/>
          </a:p>
        </p:txBody>
      </p:sp>
      <p:sp>
        <p:nvSpPr>
          <p:cNvPr id="3" name="Content Placeholder 2">
            <a:extLst>
              <a:ext uri="{FF2B5EF4-FFF2-40B4-BE49-F238E27FC236}">
                <a16:creationId xmlns:a16="http://schemas.microsoft.com/office/drawing/2014/main" id="{22DB180F-9D85-DAF0-5A83-702B6110FE3B}"/>
              </a:ext>
            </a:extLst>
          </p:cNvPr>
          <p:cNvSpPr>
            <a:spLocks noGrp="1"/>
          </p:cNvSpPr>
          <p:nvPr>
            <p:ph idx="1"/>
          </p:nvPr>
        </p:nvSpPr>
        <p:spPr>
          <a:xfrm>
            <a:off x="1371600" y="2476499"/>
            <a:ext cx="9601200" cy="3295651"/>
          </a:xfrm>
        </p:spPr>
        <p:txBody>
          <a:bodyPr>
            <a:normAutofit/>
          </a:bodyPr>
          <a:lstStyle/>
          <a:p>
            <a:pPr lvl="0" algn="just">
              <a:lnSpc>
                <a:spcPct val="150000"/>
              </a:lnSpc>
              <a:spcAft>
                <a:spcPts val="1000"/>
              </a:spcAft>
              <a:buBlip>
                <a:blip r:embed="rId2">
                  <a:extLst>
                    <a:ext uri="{837473B0-CC2E-450A-ABE3-18F120FF3D39}">
                      <a1611:picAttrSrcUrl xmlns:a1611="http://schemas.microsoft.com/office/drawing/2016/11/main" r:id="rId3"/>
                    </a:ext>
                  </a:extLst>
                </a:blip>
              </a:buBlip>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Operating System: Linux, Windows/7/10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1000"/>
              </a:spcAft>
              <a:buBlip>
                <a:blip r:embed="rId2">
                  <a:extLst>
                    <a:ext uri="{837473B0-CC2E-450A-ABE3-18F120FF3D39}">
                      <a1611:picAttrSrcUrl xmlns:a1611="http://schemas.microsoft.com/office/drawing/2016/11/main" r:id="rId3"/>
                    </a:ext>
                  </a:extLst>
                </a:blip>
              </a:buBlip>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Tools: Anaconda, Jupiter, vs code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1000"/>
              </a:spcAft>
              <a:buBlip>
                <a:blip r:embed="rId2">
                  <a:extLst>
                    <a:ext uri="{837473B0-CC2E-450A-ABE3-18F120FF3D39}">
                      <a1611:picAttrSrcUrl xmlns:a1611="http://schemas.microsoft.com/office/drawing/2016/11/main" r:id="rId3"/>
                    </a:ext>
                  </a:extLst>
                </a:blip>
              </a:buBlip>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Front End: HTML, CSS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1000"/>
              </a:spcAft>
              <a:buBlip>
                <a:blip r:embed="rId2">
                  <a:extLst>
                    <a:ext uri="{837473B0-CC2E-450A-ABE3-18F120FF3D39}">
                      <a1611:picAttrSrcUrl xmlns:a1611="http://schemas.microsoft.com/office/drawing/2016/11/main" r:id="rId3"/>
                    </a:ext>
                  </a:extLst>
                </a:blip>
              </a:buBlip>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Server-side Script: Python, AIML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183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12B0-868D-E7C2-BE3E-2941E99BFA2B}"/>
              </a:ext>
            </a:extLst>
          </p:cNvPr>
          <p:cNvSpPr>
            <a:spLocks noGrp="1"/>
          </p:cNvSpPr>
          <p:nvPr>
            <p:ph type="title"/>
          </p:nvPr>
        </p:nvSpPr>
        <p:spPr>
          <a:xfrm>
            <a:off x="1647825" y="619125"/>
            <a:ext cx="9601200" cy="1485900"/>
          </a:xfrm>
        </p:spPr>
        <p:txBody>
          <a:bodyPr>
            <a:normAutofit/>
          </a:bodyPr>
          <a:lstStyle/>
          <a:p>
            <a:r>
              <a:rPr lang="en-GB" sz="6600" strike="noStrike" spc="-1" dirty="0">
                <a:solidFill>
                  <a:srgbClr val="000000"/>
                </a:solidFill>
                <a:latin typeface="Times New Roman"/>
              </a:rPr>
              <a:t>Problem Statement</a:t>
            </a:r>
            <a:endParaRPr lang="en-IN" sz="6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33505E-4752-C0B3-9143-94B62DE981B7}"/>
              </a:ext>
            </a:extLst>
          </p:cNvPr>
          <p:cNvSpPr>
            <a:spLocks noGrp="1"/>
          </p:cNvSpPr>
          <p:nvPr>
            <p:ph idx="1"/>
          </p:nvPr>
        </p:nvSpPr>
        <p:spPr>
          <a:xfrm>
            <a:off x="1647825" y="2733675"/>
            <a:ext cx="9601200" cy="2114550"/>
          </a:xfrm>
        </p:spPr>
        <p:txBody>
          <a:bodyPr>
            <a:normAutofit/>
          </a:bodyPr>
          <a:lstStyle/>
          <a:p>
            <a:pPr marL="0" indent="0" algn="just">
              <a:buNone/>
            </a:pPr>
            <a:r>
              <a:rPr lang="en-IN" sz="2800" dirty="0">
                <a:latin typeface="Times New Roman" panose="02020603050405020304" pitchFamily="18" charset="0"/>
                <a:cs typeface="Times New Roman" panose="02020603050405020304" pitchFamily="18" charset="0"/>
              </a:rPr>
              <a:t>To implement a machine learning technique that can perform </a:t>
            </a:r>
            <a:r>
              <a:rPr lang="en-US" sz="2800" dirty="0">
                <a:latin typeface="Times New Roman" panose="02020603050405020304" pitchFamily="18" charset="0"/>
                <a:cs typeface="Times New Roman" panose="02020603050405020304" pitchFamily="18" charset="0"/>
              </a:rPr>
              <a:t>crop yield prediction and crop recommendation which enables farmers to </a:t>
            </a:r>
            <a:r>
              <a:rPr lang="en-US" sz="2800" dirty="0" err="1">
                <a:latin typeface="Times New Roman" panose="02020603050405020304" pitchFamily="18" charset="0"/>
                <a:cs typeface="Times New Roman" panose="02020603050405020304" pitchFamily="18" charset="0"/>
              </a:rPr>
              <a:t>optimise</a:t>
            </a:r>
            <a:r>
              <a:rPr lang="en-US" sz="2800" dirty="0">
                <a:latin typeface="Times New Roman" panose="02020603050405020304" pitchFamily="18" charset="0"/>
                <a:cs typeface="Times New Roman" panose="02020603050405020304" pitchFamily="18" charset="0"/>
              </a:rPr>
              <a:t> resource allocation and plan for potential risks.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368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D580-6741-5AEE-28F4-28DF7CDF82E7}"/>
              </a:ext>
            </a:extLst>
          </p:cNvPr>
          <p:cNvSpPr>
            <a:spLocks noGrp="1"/>
          </p:cNvSpPr>
          <p:nvPr>
            <p:ph type="title"/>
          </p:nvPr>
        </p:nvSpPr>
        <p:spPr>
          <a:xfrm>
            <a:off x="1371600" y="368559"/>
            <a:ext cx="9601200" cy="891073"/>
          </a:xfrm>
        </p:spPr>
        <p:txBody>
          <a:bodyPr>
            <a:noAutofit/>
          </a:bodyPr>
          <a:lstStyle/>
          <a:p>
            <a:r>
              <a:rPr lang="en-IN" sz="5400" dirty="0">
                <a:latin typeface="Times New Roman" panose="02020603050405020304" pitchFamily="18" charset="0"/>
                <a:cs typeface="Times New Roman" panose="02020603050405020304" pitchFamily="18" charset="0"/>
              </a:rPr>
              <a:t>Experimental Result</a:t>
            </a:r>
          </a:p>
        </p:txBody>
      </p:sp>
      <p:sp>
        <p:nvSpPr>
          <p:cNvPr id="3" name="Content Placeholder 2">
            <a:extLst>
              <a:ext uri="{FF2B5EF4-FFF2-40B4-BE49-F238E27FC236}">
                <a16:creationId xmlns:a16="http://schemas.microsoft.com/office/drawing/2014/main" id="{23872BD3-3580-EB60-9052-C49529DD52D3}"/>
              </a:ext>
            </a:extLst>
          </p:cNvPr>
          <p:cNvSpPr>
            <a:spLocks noGrp="1"/>
          </p:cNvSpPr>
          <p:nvPr>
            <p:ph idx="1"/>
          </p:nvPr>
        </p:nvSpPr>
        <p:spPr>
          <a:xfrm>
            <a:off x="1371600" y="1520889"/>
            <a:ext cx="9601200" cy="5225143"/>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Comparative Result:</a:t>
            </a:r>
            <a:endParaRPr lang="en-IN" sz="2400"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3250CE9-106D-1377-D937-71B5AAC59AD2}"/>
              </a:ext>
            </a:extLst>
          </p:cNvPr>
          <p:cNvPicPr>
            <a:picLocks noChangeAspect="1"/>
          </p:cNvPicPr>
          <p:nvPr/>
        </p:nvPicPr>
        <p:blipFill>
          <a:blip r:embed="rId2"/>
          <a:stretch>
            <a:fillRect/>
          </a:stretch>
        </p:blipFill>
        <p:spPr>
          <a:xfrm>
            <a:off x="8532029" y="1517818"/>
            <a:ext cx="2848379" cy="2292598"/>
          </a:xfrm>
          <a:prstGeom prst="rect">
            <a:avLst/>
          </a:prstGeom>
        </p:spPr>
      </p:pic>
      <p:pic>
        <p:nvPicPr>
          <p:cNvPr id="7" name="Picture 6">
            <a:extLst>
              <a:ext uri="{FF2B5EF4-FFF2-40B4-BE49-F238E27FC236}">
                <a16:creationId xmlns:a16="http://schemas.microsoft.com/office/drawing/2014/main" id="{51EBC08D-5C4F-D959-15FC-46A468FA51D1}"/>
              </a:ext>
            </a:extLst>
          </p:cNvPr>
          <p:cNvPicPr>
            <a:picLocks noChangeAspect="1"/>
          </p:cNvPicPr>
          <p:nvPr/>
        </p:nvPicPr>
        <p:blipFill>
          <a:blip r:embed="rId3"/>
          <a:stretch>
            <a:fillRect/>
          </a:stretch>
        </p:blipFill>
        <p:spPr>
          <a:xfrm>
            <a:off x="1564434" y="2229310"/>
            <a:ext cx="2845688" cy="2263106"/>
          </a:xfrm>
          <a:prstGeom prst="rect">
            <a:avLst/>
          </a:prstGeom>
        </p:spPr>
      </p:pic>
      <p:pic>
        <p:nvPicPr>
          <p:cNvPr id="9" name="Picture 8">
            <a:extLst>
              <a:ext uri="{FF2B5EF4-FFF2-40B4-BE49-F238E27FC236}">
                <a16:creationId xmlns:a16="http://schemas.microsoft.com/office/drawing/2014/main" id="{AECAEE6B-4B36-54D8-7E47-DBC867D87AE1}"/>
              </a:ext>
            </a:extLst>
          </p:cNvPr>
          <p:cNvPicPr>
            <a:picLocks noChangeAspect="1"/>
          </p:cNvPicPr>
          <p:nvPr/>
        </p:nvPicPr>
        <p:blipFill>
          <a:blip r:embed="rId4"/>
          <a:stretch>
            <a:fillRect/>
          </a:stretch>
        </p:blipFill>
        <p:spPr>
          <a:xfrm>
            <a:off x="5150498" y="4295388"/>
            <a:ext cx="3222515" cy="2194053"/>
          </a:xfrm>
          <a:prstGeom prst="rect">
            <a:avLst/>
          </a:prstGeom>
        </p:spPr>
      </p:pic>
    </p:spTree>
    <p:extLst>
      <p:ext uri="{BB962C8B-B14F-4D97-AF65-F5344CB8AC3E}">
        <p14:creationId xmlns:p14="http://schemas.microsoft.com/office/powerpoint/2010/main" val="1026953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574D-DE5D-51B8-065D-9BD4B043979F}"/>
              </a:ext>
            </a:extLst>
          </p:cNvPr>
          <p:cNvSpPr>
            <a:spLocks noGrp="1"/>
          </p:cNvSpPr>
          <p:nvPr>
            <p:ph type="title"/>
          </p:nvPr>
        </p:nvSpPr>
        <p:spPr>
          <a:xfrm>
            <a:off x="1371600" y="443204"/>
            <a:ext cx="9601200" cy="872412"/>
          </a:xfrm>
        </p:spPr>
        <p:txBody>
          <a:bodyPr>
            <a:normAutofit/>
          </a:bodyPr>
          <a:lstStyle/>
          <a:p>
            <a:r>
              <a:rPr lang="en-IN" sz="5400" dirty="0">
                <a:latin typeface="Times New Roman" panose="02020603050405020304" pitchFamily="18" charset="0"/>
                <a:cs typeface="Times New Roman" panose="02020603050405020304" pitchFamily="18" charset="0"/>
              </a:rPr>
              <a:t>Output</a:t>
            </a:r>
          </a:p>
        </p:txBody>
      </p:sp>
      <p:sp>
        <p:nvSpPr>
          <p:cNvPr id="3" name="Content Placeholder 2">
            <a:extLst>
              <a:ext uri="{FF2B5EF4-FFF2-40B4-BE49-F238E27FC236}">
                <a16:creationId xmlns:a16="http://schemas.microsoft.com/office/drawing/2014/main" id="{008E7A92-C4B0-5390-C6FA-A4825C165329}"/>
              </a:ext>
            </a:extLst>
          </p:cNvPr>
          <p:cNvSpPr>
            <a:spLocks noGrp="1"/>
          </p:cNvSpPr>
          <p:nvPr>
            <p:ph idx="1"/>
          </p:nvPr>
        </p:nvSpPr>
        <p:spPr>
          <a:xfrm>
            <a:off x="1371600" y="1638300"/>
            <a:ext cx="9601200" cy="5005096"/>
          </a:xfrm>
        </p:spPr>
        <p:txBody>
          <a:bodyPr/>
          <a:lstStyle/>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41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68944-4F93-46B2-74F1-58380E8935EC}"/>
              </a:ext>
            </a:extLst>
          </p:cNvPr>
          <p:cNvSpPr>
            <a:spLocks noGrp="1"/>
          </p:cNvSpPr>
          <p:nvPr>
            <p:ph type="title"/>
          </p:nvPr>
        </p:nvSpPr>
        <p:spPr>
          <a:xfrm>
            <a:off x="1371600" y="685800"/>
            <a:ext cx="4895850" cy="1019175"/>
          </a:xfrm>
        </p:spPr>
        <p:txBody>
          <a:bodyPr>
            <a:normAutofit/>
          </a:bodyPr>
          <a:lstStyle/>
          <a:p>
            <a:r>
              <a:rPr lang="en-IN" sz="6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E89714E-6846-DC3A-E41C-B0342AB699BD}"/>
              </a:ext>
            </a:extLst>
          </p:cNvPr>
          <p:cNvSpPr>
            <a:spLocks noGrp="1"/>
          </p:cNvSpPr>
          <p:nvPr>
            <p:ph idx="1"/>
          </p:nvPr>
        </p:nvSpPr>
        <p:spPr>
          <a:xfrm>
            <a:off x="1190625" y="2169497"/>
            <a:ext cx="5257800" cy="410747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development of the "Chat Bot for Crop Yield Prediction and Crop Recommendation" project represents a significant advancement in leveraging technology to assist farmers in making informed decisions about crop selection and cultivation practices. Through a systematic methodology and well-structured modular design, this project aims to provide valuable support to the agricultural community.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261BF1E-3539-0B98-B40D-923323A5381F}"/>
              </a:ext>
            </a:extLst>
          </p:cNvPr>
          <p:cNvPicPr>
            <a:picLocks noChangeAspect="1"/>
          </p:cNvPicPr>
          <p:nvPr/>
        </p:nvPicPr>
        <p:blipFill>
          <a:blip r:embed="rId2"/>
          <a:srcRect/>
          <a:stretch/>
        </p:blipFill>
        <p:spPr>
          <a:xfrm>
            <a:off x="7254875" y="440353"/>
            <a:ext cx="4184650" cy="5977293"/>
          </a:xfrm>
          <a:prstGeom prst="rect">
            <a:avLst/>
          </a:prstGeom>
        </p:spPr>
      </p:pic>
    </p:spTree>
    <p:extLst>
      <p:ext uri="{BB962C8B-B14F-4D97-AF65-F5344CB8AC3E}">
        <p14:creationId xmlns:p14="http://schemas.microsoft.com/office/powerpoint/2010/main" val="1003930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1D3D-2A3D-5BE2-8024-59ACA31AA8CE}"/>
              </a:ext>
            </a:extLst>
          </p:cNvPr>
          <p:cNvSpPr>
            <a:spLocks noGrp="1"/>
          </p:cNvSpPr>
          <p:nvPr>
            <p:ph type="title"/>
          </p:nvPr>
        </p:nvSpPr>
        <p:spPr>
          <a:xfrm>
            <a:off x="1390650" y="542926"/>
            <a:ext cx="9601200" cy="809624"/>
          </a:xfrm>
        </p:spPr>
        <p:txBody>
          <a:bodyPr>
            <a:normAutofit fontScale="90000"/>
          </a:bodyPr>
          <a:lstStyle/>
          <a:p>
            <a:r>
              <a:rPr lang="en-IN" sz="54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9ABBA5F2-0C6D-5269-A706-EF12BE461E7E}"/>
              </a:ext>
            </a:extLst>
          </p:cNvPr>
          <p:cNvSpPr>
            <a:spLocks noGrp="1"/>
          </p:cNvSpPr>
          <p:nvPr>
            <p:ph idx="1"/>
          </p:nvPr>
        </p:nvSpPr>
        <p:spPr>
          <a:xfrm>
            <a:off x="1047750" y="1676400"/>
            <a:ext cx="10772775" cy="4952999"/>
          </a:xfrm>
        </p:spPr>
        <p:txBody>
          <a:bodyPr>
            <a:norm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 Lai J.Y., Sowmya A., Trinder J., (2005). Support vector machine experiments for road recognition in high resolution images, Machine Learning and Data Mining in Pattern Recognition, 4th International Conference, MLDM 2005, Leipzig, Germany, July 9-11, 2005.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 Batts G.R., (1997). Effects of co2 and temperature on growth and yield of crops of winter wheat over four seasons, journal ISSN:1161-0301.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 Rub G., (2009). Data mining of agricultural yield data: a comparison of regression models, Advances in Data Mining. Applications and Theoretical Aspects, 9th Industrial Conference, ICDM 2009, Leipzig, Germany, July 20-22, 2009.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[4] Jorquera, H., JR Pérez-Correa, A. Cipriano, and 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Acuña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(2001). Short Term Forecasting of Air Pollution Episodes, in Environmental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(vol. 4), P.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Zannetti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(ed.), WIT Press.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Leemans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 (2004). a real time grading method of apples based on features extracted from defects, Journal of Food Engineering 61(1).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1995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724D97-7531-0E8E-10A9-5D87A58ECACD}"/>
              </a:ext>
            </a:extLst>
          </p:cNvPr>
          <p:cNvSpPr>
            <a:spLocks noGrp="1"/>
          </p:cNvSpPr>
          <p:nvPr>
            <p:ph idx="1"/>
          </p:nvPr>
        </p:nvSpPr>
        <p:spPr>
          <a:xfrm>
            <a:off x="1371600" y="410546"/>
            <a:ext cx="9601200" cy="6214189"/>
          </a:xfrm>
        </p:spPr>
        <p:txBody>
          <a:bodyPr>
            <a:no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[6]</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Jayanna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S.R.M Prasanna, (2009). analysis, feature extraction,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testing techniques for speaker recognition, IETE Technical Review 26(3).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[7] Alberto González-Sanchez, (2014). predictive ability of machine learning methods for massive crop yield prediction, Spanish Journal of Agricultural Research 2014 12(2): 313-328.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[8] Mandic D. P., (2001). recurrent neural networks for prediction: learning algorithms, architectures and stability, ISBN: 978-0-471-49517-8.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[9]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Hochreiter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 (1997). long short-term memory. neural computation, Neural Computation 9(8):1735-80.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[10] H. Sak, F. </a:t>
            </a:r>
            <a:r>
              <a:rPr lang="en-IN" sz="1800" dirty="0" err="1">
                <a:effectLst/>
                <a:latin typeface="Times New Roman" panose="02020603050405020304" pitchFamily="18" charset="0"/>
                <a:ea typeface="Calibri" panose="020F0502020204030204" pitchFamily="34" charset="0"/>
              </a:rPr>
              <a:t>Beaufays</a:t>
            </a:r>
            <a:r>
              <a:rPr lang="en-IN" sz="1800" dirty="0">
                <a:effectLst/>
                <a:latin typeface="Times New Roman" panose="02020603050405020304" pitchFamily="18" charset="0"/>
                <a:ea typeface="Calibri" panose="020F0502020204030204" pitchFamily="34" charset="0"/>
              </a:rPr>
              <a:t>, (2014). long short-term memory recurrent neural network architectures for large scale acoustic modelling, arXiv:1402.1128 [cs.NE].</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[11] Wiener M., Andy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Liaw</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(2002). classification and regression by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randomforest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 News, 2 (3): 18--22 (2002).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[12] Kumar, Y. J. 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Spandana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 Vaishnavi, V. S., Neha, K., &amp; Devi, V. G. R. R. (2020). Supervised Machine learning Approach for Crop Yield Prediction in Agriculture Sector. In 2020 5th International Conference on Communication and Electronics Systems (ICCES) (pp. 736-741). IEEE.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2161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042CF8-85E5-2469-195C-1D298CC27EDB}"/>
              </a:ext>
            </a:extLst>
          </p:cNvPr>
          <p:cNvSpPr>
            <a:spLocks noGrp="1"/>
          </p:cNvSpPr>
          <p:nvPr>
            <p:ph idx="1"/>
          </p:nvPr>
        </p:nvSpPr>
        <p:spPr>
          <a:xfrm>
            <a:off x="1371600" y="811762"/>
            <a:ext cx="9601200" cy="5612363"/>
          </a:xfrm>
        </p:spPr>
        <p:txBody>
          <a:bodyPr>
            <a:norm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rPr>
              <a:t> [13] </a:t>
            </a:r>
            <a:r>
              <a:rPr lang="en-IN" sz="1800" dirty="0" err="1">
                <a:effectLst/>
                <a:latin typeface="Times New Roman" panose="02020603050405020304" pitchFamily="18" charset="0"/>
                <a:ea typeface="Calibri" panose="020F0502020204030204" pitchFamily="34" charset="0"/>
              </a:rPr>
              <a:t>Liakos</a:t>
            </a:r>
            <a:r>
              <a:rPr lang="en-IN" sz="1800" dirty="0">
                <a:effectLst/>
                <a:latin typeface="Times New Roman" panose="02020603050405020304" pitchFamily="18" charset="0"/>
                <a:ea typeface="Calibri" panose="020F0502020204030204" pitchFamily="34" charset="0"/>
              </a:rPr>
              <a:t>, K. G., </a:t>
            </a:r>
            <a:r>
              <a:rPr lang="en-IN" sz="1800" dirty="0" err="1">
                <a:effectLst/>
                <a:latin typeface="Times New Roman" panose="02020603050405020304" pitchFamily="18" charset="0"/>
                <a:ea typeface="Calibri" panose="020F0502020204030204" pitchFamily="34" charset="0"/>
              </a:rPr>
              <a:t>Busato</a:t>
            </a:r>
            <a:r>
              <a:rPr lang="en-IN" sz="1800" dirty="0">
                <a:effectLst/>
                <a:latin typeface="Times New Roman" panose="02020603050405020304" pitchFamily="18" charset="0"/>
                <a:ea typeface="Calibri" panose="020F0502020204030204" pitchFamily="34" charset="0"/>
              </a:rPr>
              <a:t>, P., </a:t>
            </a:r>
            <a:r>
              <a:rPr lang="en-IN" sz="1800" dirty="0" err="1">
                <a:effectLst/>
                <a:latin typeface="Times New Roman" panose="02020603050405020304" pitchFamily="18" charset="0"/>
                <a:ea typeface="Calibri" panose="020F0502020204030204" pitchFamily="34" charset="0"/>
              </a:rPr>
              <a:t>Moshou</a:t>
            </a:r>
            <a:r>
              <a:rPr lang="en-IN" sz="1800" dirty="0">
                <a:effectLst/>
                <a:latin typeface="Times New Roman" panose="02020603050405020304" pitchFamily="18" charset="0"/>
                <a:ea typeface="Calibri" panose="020F0502020204030204" pitchFamily="34" charset="0"/>
              </a:rPr>
              <a:t>, D., Pearson, S., &amp; </a:t>
            </a:r>
            <a:r>
              <a:rPr lang="en-IN" sz="1800" dirty="0" err="1">
                <a:effectLst/>
                <a:latin typeface="Times New Roman" panose="02020603050405020304" pitchFamily="18" charset="0"/>
                <a:ea typeface="Calibri" panose="020F0502020204030204" pitchFamily="34" charset="0"/>
              </a:rPr>
              <a:t>Bochtis</a:t>
            </a:r>
            <a:r>
              <a:rPr lang="en-IN" sz="1800" dirty="0">
                <a:effectLst/>
                <a:latin typeface="Times New Roman" panose="02020603050405020304" pitchFamily="18" charset="0"/>
                <a:ea typeface="Calibri" panose="020F0502020204030204" pitchFamily="34" charset="0"/>
              </a:rPr>
              <a:t>, D. (2018). Machine learning in agriculture: A review. Sensors, 18(8), 2674.</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[14]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Chandgude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Harpale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N., Jadhav, D., Pawar, P., &amp; Patil, S. M. (2018). A Review on Machine Learning Algorithm Used For Crop Monitoring System in Agriculture. International Research Journal of Engineering and Technology (IRJET), 5(04), 1470.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[15] Patil, A.,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Kokate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 Patil, P.,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Panpatil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 &amp;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Sapkal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 (2020). Crop Prediction using Machine Learning Algorithms. International Journal of Advancements in Engineering &amp; Technology, 1(1), 1-8.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[16] Khaki, S., &amp; Wang, L. (2019). Crop yield prediction using deep neural networks. Frontiers in plant science, 10, 621.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[17] Batts G. R. (2021). Support vector machine experiments for road recognition in high resolution images.</a:t>
            </a:r>
            <a:endParaRPr lang="en-IN" sz="1800" dirty="0"/>
          </a:p>
        </p:txBody>
      </p:sp>
    </p:spTree>
    <p:extLst>
      <p:ext uri="{BB962C8B-B14F-4D97-AF65-F5344CB8AC3E}">
        <p14:creationId xmlns:p14="http://schemas.microsoft.com/office/powerpoint/2010/main" val="151159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EBC4-33B5-3E78-1382-4409E2102B9B}"/>
              </a:ext>
            </a:extLst>
          </p:cNvPr>
          <p:cNvSpPr>
            <a:spLocks noGrp="1"/>
          </p:cNvSpPr>
          <p:nvPr>
            <p:ph type="title"/>
          </p:nvPr>
        </p:nvSpPr>
        <p:spPr>
          <a:xfrm>
            <a:off x="1371600" y="647700"/>
            <a:ext cx="9601200" cy="1485900"/>
          </a:xfrm>
        </p:spPr>
        <p:txBody>
          <a:bodyPr>
            <a:normAutofit/>
          </a:bodyPr>
          <a:lstStyle/>
          <a:p>
            <a:r>
              <a:rPr lang="en-IN" sz="66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966B4D87-1D55-3F32-4B24-B08D3B71535B}"/>
              </a:ext>
            </a:extLst>
          </p:cNvPr>
          <p:cNvSpPr>
            <a:spLocks noGrp="1"/>
          </p:cNvSpPr>
          <p:nvPr>
            <p:ph idx="1"/>
          </p:nvPr>
        </p:nvSpPr>
        <p:spPr>
          <a:xfrm>
            <a:off x="1371600" y="2657475"/>
            <a:ext cx="9601200" cy="2809875"/>
          </a:xfrm>
        </p:spPr>
        <p:txBody>
          <a:bodyPr>
            <a:normAutofit/>
          </a:bodyPr>
          <a:lstStyle/>
          <a:p>
            <a:pPr marL="0" indent="0" algn="just">
              <a:buNone/>
            </a:pPr>
            <a:r>
              <a:rPr lang="en-IN" sz="2800" dirty="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project's main objective is to implement chat bot using a machine learning algorithm for crop yield prediction and crop recommendation, enabling farmers to </a:t>
            </a:r>
            <a:r>
              <a:rPr lang="en-US" sz="2800" dirty="0" err="1">
                <a:latin typeface="Times New Roman" panose="02020603050405020304" pitchFamily="18" charset="0"/>
                <a:cs typeface="Times New Roman" panose="02020603050405020304" pitchFamily="18" charset="0"/>
              </a:rPr>
              <a:t>optimise</a:t>
            </a:r>
            <a:r>
              <a:rPr lang="en-US" sz="2800" dirty="0">
                <a:latin typeface="Times New Roman" panose="02020603050405020304" pitchFamily="18" charset="0"/>
                <a:cs typeface="Times New Roman" panose="02020603050405020304" pitchFamily="18" charset="0"/>
              </a:rPr>
              <a:t> resource allocation and plan for potential risks.</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7109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0B63-74AC-B0EE-1B88-8649B2F3DA9B}"/>
              </a:ext>
            </a:extLst>
          </p:cNvPr>
          <p:cNvSpPr>
            <a:spLocks noGrp="1"/>
          </p:cNvSpPr>
          <p:nvPr>
            <p:ph type="title"/>
          </p:nvPr>
        </p:nvSpPr>
        <p:spPr>
          <a:xfrm>
            <a:off x="1381124" y="531846"/>
            <a:ext cx="9601200" cy="962025"/>
          </a:xfrm>
        </p:spPr>
        <p:txBody>
          <a:bodyPr>
            <a:noAutofit/>
          </a:bodyPr>
          <a:lstStyle/>
          <a:p>
            <a:r>
              <a:rPr lang="en-IN" sz="66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DF26EF0-7847-5C30-F2FC-1E7F3A26D1A2}"/>
              </a:ext>
            </a:extLst>
          </p:cNvPr>
          <p:cNvSpPr>
            <a:spLocks noGrp="1"/>
          </p:cNvSpPr>
          <p:nvPr>
            <p:ph idx="1"/>
          </p:nvPr>
        </p:nvSpPr>
        <p:spPr>
          <a:xfrm>
            <a:off x="1381124" y="1875453"/>
            <a:ext cx="10172701" cy="4599991"/>
          </a:xfrm>
        </p:spPr>
        <p:txBody>
          <a:bodyPr>
            <a:noAutofit/>
          </a:bodyPr>
          <a:lstStyle/>
          <a:p>
            <a:pPr marL="0" indent="0" algn="just">
              <a:buNone/>
            </a:pPr>
            <a:r>
              <a:rPr lang="en-US" sz="2300" dirty="0">
                <a:latin typeface="Times New Roman" panose="02020603050405020304" pitchFamily="18" charset="0"/>
                <a:cs typeface="Times New Roman" panose="02020603050405020304" pitchFamily="18" charset="0"/>
              </a:rPr>
              <a:t>Crop yield prediction and crop recommendation play a crucial role in agricultural decision-making processes, enabling farmers to optimize resource allocation and plan for potential risks. In recent years, machine learning algorithms have emerged as powerful tools for predicting crop yields accurately. This abstract focuses on the application of the KNN algorithm to train for crop yield prediction. Once the predictive model is constructed, it can be used to predict crop yields for unseen data. New input variables, such as weather forecasts or soil measurements, can be fed into the model to obtain yield predictions and crop recommendations. Random Forest, K-Nearest </a:t>
            </a:r>
            <a:r>
              <a:rPr lang="en-US" sz="2300" dirty="0" err="1">
                <a:latin typeface="Times New Roman" panose="02020603050405020304" pitchFamily="18" charset="0"/>
                <a:cs typeface="Times New Roman" panose="02020603050405020304" pitchFamily="18" charset="0"/>
              </a:rPr>
              <a:t>Neighbour</a:t>
            </a:r>
            <a:r>
              <a:rPr lang="en-US" sz="2300" dirty="0">
                <a:latin typeface="Times New Roman" panose="02020603050405020304" pitchFamily="18" charset="0"/>
                <a:cs typeface="Times New Roman" panose="02020603050405020304" pitchFamily="18" charset="0"/>
              </a:rPr>
              <a:t>, and Decision Tree models are applied for the proposed chatbot development. The comparison of the output from the three algorithms determines the accuracy of crop forecast and advice. The input data is processed through three different machine learning algorithms, and the outcome is selected by comparing the accuracy of the results obtained from each approach</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580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838200" y="331197"/>
            <a:ext cx="4953000" cy="730924"/>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CECA5D41-8779-43E7-AC6F-3AFF246240B3}"/>
              </a:ext>
            </a:extLst>
          </p:cNvPr>
          <p:cNvSpPr>
            <a:spLocks noGrp="1"/>
          </p:cNvSpPr>
          <p:nvPr>
            <p:ph idx="1"/>
          </p:nvPr>
        </p:nvSpPr>
        <p:spPr>
          <a:xfrm>
            <a:off x="838200" y="1175657"/>
            <a:ext cx="6000750" cy="5495731"/>
          </a:xfrm>
        </p:spPr>
        <p:txBody>
          <a:bodyPr>
            <a:noAutofit/>
          </a:bodyPr>
          <a:lstStyle/>
          <a:p>
            <a:pPr algn="just"/>
            <a:r>
              <a:rPr lang="en-US" sz="1700" dirty="0">
                <a:latin typeface="Times New Roman" panose="02020603050405020304" pitchFamily="18" charset="0"/>
                <a:cs typeface="Times New Roman" panose="02020603050405020304" pitchFamily="18" charset="0"/>
              </a:rPr>
              <a:t>India relies heavily on agriculture. India is the world’s largest producer of various crops but, without the use of better methods, the yield from the agricultural sector remains inadequate. Common challenges faced by Indian farmers include (</a:t>
            </a:r>
            <a:r>
              <a:rPr lang="en-US" sz="1700" dirty="0" err="1">
                <a:latin typeface="Times New Roman" panose="02020603050405020304" pitchFamily="18" charset="0"/>
                <a:cs typeface="Times New Roman" panose="02020603050405020304" pitchFamily="18" charset="0"/>
              </a:rPr>
              <a:t>i</a:t>
            </a:r>
            <a:r>
              <a:rPr lang="en-US" sz="1700" dirty="0">
                <a:latin typeface="Times New Roman" panose="02020603050405020304" pitchFamily="18" charset="0"/>
                <a:cs typeface="Times New Roman" panose="02020603050405020304" pitchFamily="18" charset="0"/>
              </a:rPr>
              <a:t>) the inability to select suitable crops based on soil properties, (ii) the inability to identify the infections developed on the leaves, and (iii) the inability to find the health of the soil. For this reason, they face a serious setback in productivity. Giving an address to this issue, crop yield prediction and crop recommendation play a crucial role in agricultural decision-making processes, enabling farmers to optimize resource allocation and plan for potential risks. Once the  predictive model is constructed, it can predict crop yields for unseen data. The trained model proved advantageous in catering for the farmers with a ranked list of crops deployed along with an interface for a better user experience. The chatbot allows users to communicate by providing details, after which the model predicts the crop and responds. By providing farmers with a </a:t>
            </a:r>
            <a:r>
              <a:rPr lang="en-US" sz="1700" dirty="0" err="1">
                <a:latin typeface="Times New Roman" panose="02020603050405020304" pitchFamily="18" charset="0"/>
                <a:cs typeface="Times New Roman" panose="02020603050405020304" pitchFamily="18" charset="0"/>
              </a:rPr>
              <a:t>prioritised</a:t>
            </a:r>
            <a:r>
              <a:rPr lang="en-US" sz="1700" dirty="0">
                <a:latin typeface="Times New Roman" panose="02020603050405020304" pitchFamily="18" charset="0"/>
                <a:cs typeface="Times New Roman" panose="02020603050405020304" pitchFamily="18" charset="0"/>
              </a:rPr>
              <a:t> list of crops and an improved user interface, the trained model proved beneficial in meeting their needs.  Random Forest, K-Nearest </a:t>
            </a:r>
            <a:r>
              <a:rPr lang="en-US" sz="1700" dirty="0" err="1">
                <a:latin typeface="Times New Roman" panose="02020603050405020304" pitchFamily="18" charset="0"/>
                <a:cs typeface="Times New Roman" panose="02020603050405020304" pitchFamily="18" charset="0"/>
              </a:rPr>
              <a:t>Neighbour</a:t>
            </a:r>
            <a:r>
              <a:rPr lang="en-US" sz="1700" dirty="0">
                <a:latin typeface="Times New Roman" panose="02020603050405020304" pitchFamily="18" charset="0"/>
                <a:cs typeface="Times New Roman" panose="02020603050405020304" pitchFamily="18" charset="0"/>
              </a:rPr>
              <a:t>, and Decision Tree models are applied for the proposed chatbot development. The comparison of the output from the three algorithms determines the accuracy of crop forecast and advice.</a:t>
            </a:r>
          </a:p>
        </p:txBody>
      </p:sp>
      <p:pic>
        <p:nvPicPr>
          <p:cNvPr id="12" name="Picture Placeholder 11">
            <a:extLst>
              <a:ext uri="{FF2B5EF4-FFF2-40B4-BE49-F238E27FC236}">
                <a16:creationId xmlns:a16="http://schemas.microsoft.com/office/drawing/2014/main" id="{985884F0-C48A-45A9-A8BE-181304834F97}"/>
              </a:ext>
            </a:extLst>
          </p:cNvPr>
          <p:cNvPicPr>
            <a:picLocks noGrp="1" noChangeAspect="1"/>
          </p:cNvPicPr>
          <p:nvPr>
            <p:ph type="pic" sz="quarter" idx="13"/>
          </p:nvPr>
        </p:nvPicPr>
        <p:blipFill>
          <a:blip r:embed="rId2"/>
          <a:srcRect/>
          <a:stretch/>
        </p:blipFill>
        <p:spPr>
          <a:xfrm>
            <a:off x="7419975" y="696659"/>
            <a:ext cx="4461743" cy="5639507"/>
          </a:xfrm>
        </p:spPr>
      </p:pic>
      <p:sp>
        <p:nvSpPr>
          <p:cNvPr id="4" name="Slide Number Placeholder 3">
            <a:extLst>
              <a:ext uri="{FF2B5EF4-FFF2-40B4-BE49-F238E27FC236}">
                <a16:creationId xmlns:a16="http://schemas.microsoft.com/office/drawing/2014/main" id="{2EA21BC8-8853-41B4-91F9-DD94F7939B6F}"/>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5</a:t>
            </a:fld>
            <a:endParaRPr lang="en-US" dirty="0"/>
          </a:p>
        </p:txBody>
      </p:sp>
    </p:spTree>
    <p:extLst>
      <p:ext uri="{BB962C8B-B14F-4D97-AF65-F5344CB8AC3E}">
        <p14:creationId xmlns:p14="http://schemas.microsoft.com/office/powerpoint/2010/main" val="226123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8B43-025B-8FA1-6CDB-A8E5E0A9BD37}"/>
              </a:ext>
            </a:extLst>
          </p:cNvPr>
          <p:cNvSpPr>
            <a:spLocks noGrp="1"/>
          </p:cNvSpPr>
          <p:nvPr>
            <p:ph type="title"/>
          </p:nvPr>
        </p:nvSpPr>
        <p:spPr>
          <a:xfrm>
            <a:off x="1371600" y="685801"/>
            <a:ext cx="9601200" cy="844420"/>
          </a:xfrm>
        </p:spPr>
        <p:txBody>
          <a:bodyPr>
            <a:normAutofit/>
          </a:bodyPr>
          <a:lstStyle/>
          <a:p>
            <a:r>
              <a:rPr lang="en-IN" sz="4800"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A8D9825C-2315-6A03-EB6D-8173DD16B8C4}"/>
              </a:ext>
            </a:extLst>
          </p:cNvPr>
          <p:cNvSpPr>
            <a:spLocks noGrp="1"/>
          </p:cNvSpPr>
          <p:nvPr>
            <p:ph idx="1"/>
          </p:nvPr>
        </p:nvSpPr>
        <p:spPr>
          <a:xfrm>
            <a:off x="1371600" y="1670180"/>
            <a:ext cx="9601200" cy="5001207"/>
          </a:xfrm>
        </p:spPr>
        <p:txBody>
          <a:bodyPr>
            <a:normAutofit fontScale="92500"/>
          </a:bodyPr>
          <a:lstStyle/>
          <a:p>
            <a:pPr marL="0" lvl="0" indent="0">
              <a:lnSpc>
                <a:spcPct val="100000"/>
              </a:lnSpc>
              <a:spcAft>
                <a:spcPts val="100"/>
              </a:spcAft>
              <a:buSzPts val="1600"/>
              <a:buNone/>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Data mining of agricultural yield data: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a comparison of regression models</a:t>
            </a: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 by G. Rub (2021).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buSzPts val="1600"/>
              <a:buNone/>
            </a:pPr>
            <a: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Precision agriculture today refers to using advanced GPS technology in conjunction with small-scale, sensor-based crop treatment. This generates a vast amount of data, which is collected and saved for later use. Making good use of these data typically leads to substantial increases in efficiency and thus economic benefits. One of the remaining jobs is yield prediction based on available data. From the standpoint of data mining, this can be stated and addressed as a multi-dimensional regression task. This is an idea for a specific technique.</a:t>
            </a:r>
            <a:r>
              <a:rPr lang="en-US" sz="2200" b="1" dirty="0">
                <a:solidFill>
                  <a:srgbClr val="000000"/>
                </a:solidFill>
                <a:effectLst/>
                <a:latin typeface="Times New Roman" panose="02020603050405020304" pitchFamily="18" charset="0"/>
                <a:ea typeface="Times New Roman" panose="02020603050405020304" pitchFamily="18" charset="0"/>
              </a:rPr>
              <a:t> </a:t>
            </a:r>
          </a:p>
          <a:p>
            <a:pPr marL="0" lvl="0" indent="0" algn="just">
              <a:lnSpc>
                <a:spcPct val="110000"/>
              </a:lnSpc>
              <a:spcAft>
                <a:spcPts val="100"/>
              </a:spcAft>
              <a:buSzPts val="1600"/>
              <a:buNone/>
            </a:pPr>
            <a:r>
              <a:rPr lang="en-US" sz="2200" b="1" dirty="0">
                <a:solidFill>
                  <a:srgbClr val="000000"/>
                </a:solidFill>
                <a:effectLst/>
                <a:latin typeface="Times New Roman" panose="02020603050405020304" pitchFamily="18" charset="0"/>
                <a:ea typeface="Times New Roman" panose="02020603050405020304" pitchFamily="18" charset="0"/>
              </a:rPr>
              <a:t>2) A real-time grading method of apples based on features extracted from defects by V </a:t>
            </a:r>
            <a:r>
              <a:rPr lang="en-US" sz="2200" b="1" dirty="0" err="1">
                <a:solidFill>
                  <a:srgbClr val="000000"/>
                </a:solidFill>
                <a:effectLst/>
                <a:latin typeface="Times New Roman" panose="02020603050405020304" pitchFamily="18" charset="0"/>
                <a:ea typeface="Times New Roman" panose="02020603050405020304" pitchFamily="18" charset="0"/>
              </a:rPr>
              <a:t>Leemans</a:t>
            </a:r>
            <a:r>
              <a:rPr lang="en-US" sz="2200" b="1" dirty="0">
                <a:solidFill>
                  <a:srgbClr val="000000"/>
                </a:solidFill>
                <a:effectLst/>
                <a:latin typeface="Times New Roman" panose="02020603050405020304" pitchFamily="18" charset="0"/>
                <a:ea typeface="Times New Roman" panose="02020603050405020304" pitchFamily="18" charset="0"/>
              </a:rPr>
              <a:t> (2021)</a:t>
            </a:r>
            <a:endParaRPr lang="en-IN" sz="2200" b="1" dirty="0">
              <a:effectLst/>
              <a:latin typeface="Times New Roman" panose="02020603050405020304" pitchFamily="18" charset="0"/>
              <a:ea typeface="Times New Roman" panose="02020603050405020304" pitchFamily="18" charset="0"/>
            </a:endParaRPr>
          </a:p>
          <a:p>
            <a:pPr marL="0" lvl="0" indent="0" algn="just">
              <a:buSzPts val="1600"/>
              <a:buNone/>
            </a:pPr>
            <a: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This research presents a multi-feature data integration method based on BP neural network and D-S evidential theory to increase the accuracy of apple grading, since grades based on single features, like size, shape, or </a:t>
            </a:r>
            <a:r>
              <a:rPr lang="en-US" sz="17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colour</a:t>
            </a:r>
            <a: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are not reliable. First, characteristics related to size, shape, and </a:t>
            </a:r>
            <a:r>
              <a:rPr lang="en-US" sz="17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colour</a:t>
            </a:r>
            <a: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are taken out of the processed photos of apples. Second, a BP network classifier is used to classify apples based on each type of feature. The classifiers' outputs are then pooled as independent evidence to create the basic probability assignment (BPA). </a:t>
            </a:r>
            <a:r>
              <a:rPr lang="en-US" sz="1700" dirty="0">
                <a:latin typeface="Times New Roman" panose="02020603050405020304" pitchFamily="18" charset="0"/>
                <a:cs typeface="Times New Roman" panose="02020603050405020304" pitchFamily="18" charset="0"/>
              </a:rPr>
              <a:t>Ultimately, the conclusion and final grading outcome are reached by applying the D-S fusion rules of evidence.</a:t>
            </a:r>
            <a:r>
              <a:rPr lang="en-US" sz="1800" dirty="0">
                <a:latin typeface="Times New Roman" panose="02020603050405020304" pitchFamily="18" charset="0"/>
                <a:cs typeface="Times New Roman" panose="02020603050405020304" pitchFamily="18" charset="0"/>
              </a:rPr>
              <a:t> In comparison to the single feature-based approach in apple grading, the experimental results show that the decision information fusion method based on size, shape, or </a:t>
            </a:r>
            <a:r>
              <a:rPr lang="en-US" sz="1800" dirty="0" err="1">
                <a:latin typeface="Times New Roman" panose="02020603050405020304" pitchFamily="18" charset="0"/>
                <a:cs typeface="Times New Roman" panose="02020603050405020304" pitchFamily="18" charset="0"/>
              </a:rPr>
              <a:t>colour</a:t>
            </a:r>
            <a:r>
              <a:rPr lang="en-US" sz="1800" dirty="0">
                <a:latin typeface="Times New Roman" panose="02020603050405020304" pitchFamily="18" charset="0"/>
                <a:cs typeface="Times New Roman" panose="02020603050405020304" pitchFamily="18" charset="0"/>
              </a:rPr>
              <a:t> features performs well in terms of accuracy.</a:t>
            </a:r>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862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B761-C2F1-23EE-8180-CC563AC76363}"/>
              </a:ext>
            </a:extLst>
          </p:cNvPr>
          <p:cNvSpPr>
            <a:spLocks noGrp="1"/>
          </p:cNvSpPr>
          <p:nvPr>
            <p:ph type="title"/>
          </p:nvPr>
        </p:nvSpPr>
        <p:spPr>
          <a:xfrm>
            <a:off x="1371600" y="685799"/>
            <a:ext cx="9601200" cy="956389"/>
          </a:xfrm>
        </p:spPr>
        <p:txBody>
          <a:bodyPr>
            <a:normAutofit/>
          </a:bodyPr>
          <a:lstStyle/>
          <a:p>
            <a:r>
              <a:rPr kumimoji="0" lang="en-IN" sz="4800" b="0" i="0" u="none" strike="noStrike" kern="1200" cap="none" spc="0" normalizeH="0" baseline="0" noProof="0" dirty="0">
                <a:ln>
                  <a:noFill/>
                </a:ln>
                <a:solidFill>
                  <a:srgbClr val="191B0E"/>
                </a:solidFill>
                <a:effectLst/>
                <a:uLnTx/>
                <a:uFillTx/>
                <a:latin typeface="Times New Roman" panose="02020603050405020304" pitchFamily="18" charset="0"/>
                <a:ea typeface="+mj-ea"/>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966FB62-AC36-5844-D8D5-F9FBF031DAEC}"/>
              </a:ext>
            </a:extLst>
          </p:cNvPr>
          <p:cNvSpPr>
            <a:spLocks noGrp="1"/>
          </p:cNvSpPr>
          <p:nvPr>
            <p:ph idx="1"/>
          </p:nvPr>
        </p:nvSpPr>
        <p:spPr>
          <a:xfrm>
            <a:off x="1371600" y="1642187"/>
            <a:ext cx="9601200" cy="5215813"/>
          </a:xfrm>
        </p:spPr>
        <p:txBody>
          <a:bodyPr>
            <a:normAutofit/>
          </a:bodyPr>
          <a:lstStyle/>
          <a:p>
            <a:pPr marL="457200" indent="-457200">
              <a:buAutoNum type="arabicParenR" startAt="3"/>
            </a:pPr>
            <a:r>
              <a:rPr lang="en-US" sz="2200" b="1" dirty="0">
                <a:latin typeface="Times New Roman" panose="02020603050405020304" pitchFamily="18" charset="0"/>
                <a:cs typeface="Times New Roman" panose="02020603050405020304" pitchFamily="18" charset="0"/>
              </a:rPr>
              <a:t>Effects of CO2 and temperature on growth and yield of crops of winter wheat over four seasons by G R </a:t>
            </a:r>
            <a:r>
              <a:rPr lang="en-US" sz="2200" b="1" dirty="0" err="1">
                <a:latin typeface="Times New Roman" panose="02020603050405020304" pitchFamily="18" charset="0"/>
                <a:cs typeface="Times New Roman" panose="02020603050405020304" pitchFamily="18" charset="0"/>
              </a:rPr>
              <a:t>Bratts</a:t>
            </a:r>
            <a:r>
              <a:rPr lang="en-US" sz="2200" b="1" dirty="0">
                <a:latin typeface="Times New Roman" panose="02020603050405020304" pitchFamily="18" charset="0"/>
                <a:cs typeface="Times New Roman" panose="02020603050405020304" pitchFamily="18" charset="0"/>
              </a:rPr>
              <a:t> (2021) </a:t>
            </a:r>
            <a:endParaRPr lang="en-US" sz="22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In four consecutive seasons, from 1991/1992 to 1994/1995, winter wheat crops were grown in the field in Reading, UK. The crops were grown in polyethylene-covered tunnels, where a temperature gradient was imposed on a temperature variation at normal atmospheric (about 370°C) or increased [CO2] (about 700 </a:t>
            </a:r>
            <a:r>
              <a:rPr lang="en-US" sz="1600" dirty="0" err="1">
                <a:latin typeface="Times New Roman" panose="02020603050405020304" pitchFamily="18" charset="0"/>
                <a:cs typeface="Times New Roman" panose="02020603050405020304" pitchFamily="18" charset="0"/>
              </a:rPr>
              <a:t>μmol</a:t>
            </a:r>
            <a:r>
              <a:rPr lang="en-US" sz="1600" dirty="0">
                <a:latin typeface="Times New Roman" panose="02020603050405020304" pitchFamily="18" charset="0"/>
                <a:cs typeface="Times New Roman" panose="02020603050405020304" pitchFamily="18" charset="0"/>
              </a:rPr>
              <a:t> CO2 mol−1 air), creating multiple environments from a single sowing date in each season at a single location. Along the temperature gradient, the mean seasonal temperatures ranged by as much as 4°C. The length of the crop and the pace of reproductive development were unaffected by increased [CO2]. In each of the four years, the increase in mean seasonal temperature of only 1.0–2.0°C offset the gain in grain output from doubling [CO2]. Variations in environmental circumstances affected biomass partitioning and changed the roles of various yield components, resulting in year-to-year variance in responses of biomass and grain yield to [CO2] and temperature.</a:t>
            </a:r>
          </a:p>
          <a:p>
            <a:pPr marL="457200" indent="-457200">
              <a:buAutoNum type="arabicParenR" startAt="4"/>
            </a:pPr>
            <a:r>
              <a:rPr lang="en-US" sz="2200" b="1" dirty="0">
                <a:latin typeface="Times New Roman" panose="02020603050405020304" pitchFamily="18" charset="0"/>
                <a:cs typeface="Times New Roman" panose="02020603050405020304" pitchFamily="18" charset="0"/>
              </a:rPr>
              <a:t>Predictive ability of machine learning methods for massive crop yield prediction</a:t>
            </a:r>
          </a:p>
          <a:p>
            <a:pPr marL="0" indent="0">
              <a:buNone/>
            </a:pPr>
            <a:r>
              <a:rPr lang="en-US" sz="1600" dirty="0">
                <a:latin typeface="Times New Roman" panose="02020603050405020304" pitchFamily="18" charset="0"/>
                <a:cs typeface="Times New Roman" panose="02020603050405020304" pitchFamily="18" charset="0"/>
              </a:rPr>
              <a:t>The precise yield estimation for the several crops included in the planning is a crucial challenge for agricultural planning. A crucial strategy for finding workable and efficient solutions to this issue is machine learning (ML). In an effort to find the best accurate method, a number of comparisons between ML techniques for yield prediction were conducted. In general, there are not enough crops and methodologies examined, and the information provided is insufficient for agricultural planning.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59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D275-CD34-4AC3-29E7-0589A48349F8}"/>
              </a:ext>
            </a:extLst>
          </p:cNvPr>
          <p:cNvSpPr>
            <a:spLocks noGrp="1"/>
          </p:cNvSpPr>
          <p:nvPr>
            <p:ph type="title"/>
          </p:nvPr>
        </p:nvSpPr>
        <p:spPr>
          <a:xfrm>
            <a:off x="1371600" y="685800"/>
            <a:ext cx="9601200" cy="853751"/>
          </a:xfrm>
        </p:spPr>
        <p:txBody>
          <a:bodyPr/>
          <a:lstStyle/>
          <a:p>
            <a:r>
              <a:rPr lang="en-IN" sz="4400"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79D676D2-D9F8-892D-37B0-1E06E458330D}"/>
              </a:ext>
            </a:extLst>
          </p:cNvPr>
          <p:cNvSpPr>
            <a:spLocks noGrp="1"/>
          </p:cNvSpPr>
          <p:nvPr>
            <p:ph idx="1"/>
          </p:nvPr>
        </p:nvSpPr>
        <p:spPr>
          <a:xfrm>
            <a:off x="1371600" y="1791478"/>
            <a:ext cx="9601200" cy="4075922"/>
          </a:xfrm>
        </p:spPr>
        <p:txBody>
          <a:bodyPr/>
          <a:lstStyle/>
          <a:p>
            <a:pPr marL="0" indent="0">
              <a:buNone/>
            </a:pPr>
            <a:r>
              <a:rPr lang="en-US" sz="1800" kern="1200" baseline="0" dirty="0">
                <a:solidFill>
                  <a:srgbClr val="191B0E"/>
                </a:solidFill>
                <a:effectLst/>
                <a:latin typeface="Times New Roman" panose="02020603050405020304" pitchFamily="18" charset="0"/>
                <a:ea typeface="+mn-ea"/>
                <a:cs typeface="Times New Roman" panose="02020603050405020304" pitchFamily="18" charset="0"/>
              </a:rPr>
              <a:t>In ten crop datasets, the predictive power of machine learning and linear regression algorithms is compared in this research.</a:t>
            </a:r>
            <a:r>
              <a:rPr lang="en-US" sz="1700" kern="1200" baseline="0" dirty="0">
                <a:solidFill>
                  <a:srgbClr val="191B0E"/>
                </a:solidFill>
                <a:effectLst/>
                <a:latin typeface="Times New Roman" panose="02020603050405020304" pitchFamily="18" charset="0"/>
                <a:ea typeface="+mn-ea"/>
                <a:cs typeface="Times New Roman" panose="02020603050405020304" pitchFamily="18" charset="0"/>
              </a:rPr>
              <a:t> The approaches of multiple linear regression, k-nearest neighbor, perceptron multilayer neural networks, M5-Prime regression trees, and support vector regression were ranked. The models were validated using four accuracy metrics: correlation factor (R), normalized mean absolute error (MAE), root relative square error (RRSE), and root mean square error (RMS). The models were constructed using actual data from a Mexican irrigation zone. Two years' worth of samples were used to test the models.</a:t>
            </a:r>
            <a:endParaRPr lang="en-IN" dirty="0"/>
          </a:p>
        </p:txBody>
      </p:sp>
    </p:spTree>
    <p:extLst>
      <p:ext uri="{BB962C8B-B14F-4D97-AF65-F5344CB8AC3E}">
        <p14:creationId xmlns:p14="http://schemas.microsoft.com/office/powerpoint/2010/main" val="360900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E5BC-EAF1-75AB-7AD3-3C5A3C5E0C7E}"/>
              </a:ext>
            </a:extLst>
          </p:cNvPr>
          <p:cNvSpPr>
            <a:spLocks noGrp="1"/>
          </p:cNvSpPr>
          <p:nvPr>
            <p:ph type="title"/>
          </p:nvPr>
        </p:nvSpPr>
        <p:spPr>
          <a:xfrm>
            <a:off x="1371600" y="428625"/>
            <a:ext cx="5962650" cy="1123950"/>
          </a:xfrm>
        </p:spPr>
        <p:txBody>
          <a:bodyPr>
            <a:normAutofit/>
          </a:bodyPr>
          <a:lstStyle/>
          <a:p>
            <a:r>
              <a:rPr lang="en-IN" sz="5000"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DD43ACFA-D276-696E-413E-3FA9213AF5C6}"/>
              </a:ext>
            </a:extLst>
          </p:cNvPr>
          <p:cNvSpPr>
            <a:spLocks noGrp="1"/>
          </p:cNvSpPr>
          <p:nvPr>
            <p:ph idx="1"/>
          </p:nvPr>
        </p:nvSpPr>
        <p:spPr>
          <a:xfrm>
            <a:off x="1295399" y="1352550"/>
            <a:ext cx="9896475" cy="2647950"/>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The mechanism of the proposed system. We compared different combinations and their accuracy rates simultaneously. We have included Decision Tree Classifier, Random Forest Classifier and KNN Classifier algorithms. The parameters we have considered constitute Country, crop_name, Year, Yield_value, Avg_rainfall, Pesticide_tonns, and Avg_temp. By comparing the metric values of every ensemble, we found the best ensemble model among all the other models considered. After determining the best ensemble model, the system is ready to create a prediction model.</a:t>
            </a:r>
          </a:p>
        </p:txBody>
      </p:sp>
      <p:sp>
        <p:nvSpPr>
          <p:cNvPr id="4" name="TextBox 3">
            <a:extLst>
              <a:ext uri="{FF2B5EF4-FFF2-40B4-BE49-F238E27FC236}">
                <a16:creationId xmlns:a16="http://schemas.microsoft.com/office/drawing/2014/main" id="{8C7E5EB8-B2D5-E544-A406-B1BAACC89CF8}"/>
              </a:ext>
            </a:extLst>
          </p:cNvPr>
          <p:cNvSpPr txBox="1"/>
          <p:nvPr/>
        </p:nvSpPr>
        <p:spPr>
          <a:xfrm>
            <a:off x="1295399" y="4305151"/>
            <a:ext cx="9896475" cy="2000548"/>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Disadvantages:</a:t>
            </a:r>
          </a:p>
          <a:p>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There is less accuracy compared to the proposed system.</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Details are given in the text box and prediction.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Have not crop recommend.</a:t>
            </a:r>
          </a:p>
        </p:txBody>
      </p:sp>
    </p:spTree>
    <p:extLst>
      <p:ext uri="{BB962C8B-B14F-4D97-AF65-F5344CB8AC3E}">
        <p14:creationId xmlns:p14="http://schemas.microsoft.com/office/powerpoint/2010/main" val="186961918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{20EF9D36-CA90-4EF0-9754-020A73821112}tf10001105</Template>
  <TotalTime>3725</TotalTime>
  <Words>2719</Words>
  <Application>Microsoft Office PowerPoint</Application>
  <PresentationFormat>Widescreen</PresentationFormat>
  <Paragraphs>116</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Avenir Next LT Pro (Body)</vt:lpstr>
      <vt:lpstr>AvenirNext LT Pro Medium</vt:lpstr>
      <vt:lpstr>Calibri</vt:lpstr>
      <vt:lpstr>Franklin Gothic Book</vt:lpstr>
      <vt:lpstr>Posterama</vt:lpstr>
      <vt:lpstr>Sabon Next LT (Headings)</vt:lpstr>
      <vt:lpstr>Segoe UI Semilight</vt:lpstr>
      <vt:lpstr>Times New Roman</vt:lpstr>
      <vt:lpstr>Crop</vt:lpstr>
      <vt:lpstr>CHAT BOT FOR CROP YIELD PREDICTION AND CROP RECOMMEND USING K-NEAREST NEIGHBOUR ALGORITHM</vt:lpstr>
      <vt:lpstr>Problem Statement</vt:lpstr>
      <vt:lpstr>Objective</vt:lpstr>
      <vt:lpstr>Abstract</vt:lpstr>
      <vt:lpstr>Introduction</vt:lpstr>
      <vt:lpstr>Literature Survey</vt:lpstr>
      <vt:lpstr>Literature Survey</vt:lpstr>
      <vt:lpstr>Literature Survey</vt:lpstr>
      <vt:lpstr>Existing System</vt:lpstr>
      <vt:lpstr>Proposed System</vt:lpstr>
      <vt:lpstr>Advantage</vt:lpstr>
      <vt:lpstr>System architecture </vt:lpstr>
      <vt:lpstr>Module description</vt:lpstr>
      <vt:lpstr>Module description</vt:lpstr>
      <vt:lpstr>Module description</vt:lpstr>
      <vt:lpstr>Module description</vt:lpstr>
      <vt:lpstr>Module description</vt:lpstr>
      <vt:lpstr>Hardware requirements</vt:lpstr>
      <vt:lpstr>Software requirements</vt:lpstr>
      <vt:lpstr>Experimental Result</vt:lpstr>
      <vt:lpstr>Output</vt:lpstr>
      <vt:lpstr>Conclusion</vt:lpstr>
      <vt:lpstr>Reference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BOT FOR CROP YIELD PREDICTION AND CROP RECOMMEND USING DECISION TREE</dc:title>
  <dc:creator>surya J</dc:creator>
  <cp:lastModifiedBy>surya J</cp:lastModifiedBy>
  <cp:revision>20</cp:revision>
  <dcterms:created xsi:type="dcterms:W3CDTF">2023-11-19T11:38:28Z</dcterms:created>
  <dcterms:modified xsi:type="dcterms:W3CDTF">2024-02-24T08:05:48Z</dcterms:modified>
</cp:coreProperties>
</file>