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5"/>
  </p:notesMasterIdLst>
  <p:handoutMasterIdLst>
    <p:handoutMasterId r:id="rId16"/>
  </p:handoutMasterIdLst>
  <p:sldIdLst>
    <p:sldId id="256" r:id="rId2"/>
    <p:sldId id="261" r:id="rId3"/>
    <p:sldId id="280" r:id="rId4"/>
    <p:sldId id="266" r:id="rId5"/>
    <p:sldId id="269" r:id="rId6"/>
    <p:sldId id="267" r:id="rId7"/>
    <p:sldId id="268" r:id="rId8"/>
    <p:sldId id="259" r:id="rId9"/>
    <p:sldId id="281" r:id="rId10"/>
    <p:sldId id="274" r:id="rId11"/>
    <p:sldId id="273" r:id="rId12"/>
    <p:sldId id="25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CB8C2D-082D-4689-84F8-02169EE87DAF}">
          <p14:sldIdLst>
            <p14:sldId id="256"/>
            <p14:sldId id="261"/>
            <p14:sldId id="280"/>
            <p14:sldId id="266"/>
            <p14:sldId id="269"/>
            <p14:sldId id="267"/>
            <p14:sldId id="268"/>
            <p14:sldId id="259"/>
            <p14:sldId id="281"/>
          </p14:sldIdLst>
        </p14:section>
        <p14:section name="Untitled Section" id="{E5EB7B84-A1FD-4F90-9AB8-720F057482E7}">
          <p14:sldIdLst>
            <p14:sldId id="274"/>
            <p14:sldId id="273"/>
            <p14:sldId id="25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68" autoAdjust="0"/>
    <p:restoredTop sz="94660"/>
  </p:normalViewPr>
  <p:slideViewPr>
    <p:cSldViewPr snapToGrid="0">
      <p:cViewPr varScale="1">
        <p:scale>
          <a:sx n="82" d="100"/>
          <a:sy n="82" d="100"/>
        </p:scale>
        <p:origin x="2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F663E-C8CC-31D1-BF65-0711608E27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DAB1125-F03C-7AC7-9968-34132E19E7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54CD8-E0E3-45FE-9004-8E259B016096}" type="datetimeFigureOut">
              <a:rPr lang="en-IN" smtClean="0"/>
              <a:t>04-05-2023</a:t>
            </a:fld>
            <a:endParaRPr lang="en-IN"/>
          </a:p>
        </p:txBody>
      </p:sp>
      <p:sp>
        <p:nvSpPr>
          <p:cNvPr id="4" name="Footer Placeholder 3">
            <a:extLst>
              <a:ext uri="{FF2B5EF4-FFF2-40B4-BE49-F238E27FC236}">
                <a16:creationId xmlns:a16="http://schemas.microsoft.com/office/drawing/2014/main" id="{FBABD2C9-783D-7ECE-0FF4-6DA1565BF1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34029AA-0BB8-035F-C802-AAA8A1AF6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D3D89C-4C5D-479B-993C-FB22F73DFDF5}" type="slidenum">
              <a:rPr lang="en-IN" smtClean="0"/>
              <a:t>‹#›</a:t>
            </a:fld>
            <a:endParaRPr lang="en-IN"/>
          </a:p>
        </p:txBody>
      </p:sp>
    </p:spTree>
    <p:extLst>
      <p:ext uri="{BB962C8B-B14F-4D97-AF65-F5344CB8AC3E}">
        <p14:creationId xmlns:p14="http://schemas.microsoft.com/office/powerpoint/2010/main" val="3660305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6F532-1250-40AC-883D-DF386C179759}"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EF2FAD-28CE-490B-A85E-0D4CBEEA2318}" type="slidenum">
              <a:rPr lang="en-IN" smtClean="0"/>
              <a:t>‹#›</a:t>
            </a:fld>
            <a:endParaRPr lang="en-IN"/>
          </a:p>
        </p:txBody>
      </p:sp>
    </p:spTree>
    <p:extLst>
      <p:ext uri="{BB962C8B-B14F-4D97-AF65-F5344CB8AC3E}">
        <p14:creationId xmlns:p14="http://schemas.microsoft.com/office/powerpoint/2010/main" val="37172010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CA70D6-F78E-4187-91AA-79352A5D4F52}"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3CFE-FA40-436B-8FAE-AAB24BEE9A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01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6518C-DEAB-4E6A-A0CB-6E0D69DD59F4}"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3CFE-FA40-436B-8FAE-AAB24BEE9A35}" type="slidenum">
              <a:rPr lang="en-US" smtClean="0"/>
              <a:t>‹#›</a:t>
            </a:fld>
            <a:endParaRPr lang="en-US"/>
          </a:p>
        </p:txBody>
      </p:sp>
    </p:spTree>
    <p:extLst>
      <p:ext uri="{BB962C8B-B14F-4D97-AF65-F5344CB8AC3E}">
        <p14:creationId xmlns:p14="http://schemas.microsoft.com/office/powerpoint/2010/main" val="381854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EB546-FC44-4E75-9CEC-011521255215}"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3CFE-FA40-436B-8FAE-AAB24BEE9A35}" type="slidenum">
              <a:rPr lang="en-US" smtClean="0"/>
              <a:t>‹#›</a:t>
            </a:fld>
            <a:endParaRPr lang="en-US"/>
          </a:p>
        </p:txBody>
      </p:sp>
    </p:spTree>
    <p:extLst>
      <p:ext uri="{BB962C8B-B14F-4D97-AF65-F5344CB8AC3E}">
        <p14:creationId xmlns:p14="http://schemas.microsoft.com/office/powerpoint/2010/main" val="319938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87CCE-46D3-4199-BF9F-DD3DB12A6293}"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3CFE-FA40-436B-8FAE-AAB24BEE9A35}" type="slidenum">
              <a:rPr lang="en-US" smtClean="0"/>
              <a:t>‹#›</a:t>
            </a:fld>
            <a:endParaRPr lang="en-US"/>
          </a:p>
        </p:txBody>
      </p:sp>
    </p:spTree>
    <p:extLst>
      <p:ext uri="{BB962C8B-B14F-4D97-AF65-F5344CB8AC3E}">
        <p14:creationId xmlns:p14="http://schemas.microsoft.com/office/powerpoint/2010/main" val="213787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E350D-1FE7-46A0-9B1D-8F89B0C4F757}"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53CFE-FA40-436B-8FAE-AAB24BEE9A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49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5EF71-A99C-4FE2-A56C-436582D50106}"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53CFE-FA40-436B-8FAE-AAB24BEE9A35}" type="slidenum">
              <a:rPr lang="en-US" smtClean="0"/>
              <a:t>‹#›</a:t>
            </a:fld>
            <a:endParaRPr lang="en-US"/>
          </a:p>
        </p:txBody>
      </p:sp>
    </p:spTree>
    <p:extLst>
      <p:ext uri="{BB962C8B-B14F-4D97-AF65-F5344CB8AC3E}">
        <p14:creationId xmlns:p14="http://schemas.microsoft.com/office/powerpoint/2010/main" val="156538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D8875-92F4-4755-8E37-AEDDDA3E13A2}" type="datetime1">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53CFE-FA40-436B-8FAE-AAB24BEE9A35}" type="slidenum">
              <a:rPr lang="en-US" smtClean="0"/>
              <a:t>‹#›</a:t>
            </a:fld>
            <a:endParaRPr lang="en-US"/>
          </a:p>
        </p:txBody>
      </p:sp>
    </p:spTree>
    <p:extLst>
      <p:ext uri="{BB962C8B-B14F-4D97-AF65-F5344CB8AC3E}">
        <p14:creationId xmlns:p14="http://schemas.microsoft.com/office/powerpoint/2010/main" val="280016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969854-6FC2-422A-A78A-22300B99F031}"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53CFE-FA40-436B-8FAE-AAB24BEE9A35}" type="slidenum">
              <a:rPr lang="en-US" smtClean="0"/>
              <a:t>‹#›</a:t>
            </a:fld>
            <a:endParaRPr lang="en-US"/>
          </a:p>
        </p:txBody>
      </p:sp>
    </p:spTree>
    <p:extLst>
      <p:ext uri="{BB962C8B-B14F-4D97-AF65-F5344CB8AC3E}">
        <p14:creationId xmlns:p14="http://schemas.microsoft.com/office/powerpoint/2010/main" val="12394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0643C-2510-42E8-8D46-E1FD2944DFB4}" type="datetime1">
              <a:rPr lang="en-US" smtClean="0"/>
              <a:t>5/4/2023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B53CFE-FA40-436B-8FAE-AAB24BEE9A35}" type="slidenum">
              <a:rPr lang="en-US" smtClean="0"/>
              <a:t>‹#›</a:t>
            </a:fld>
            <a:endParaRPr lang="en-US"/>
          </a:p>
        </p:txBody>
      </p:sp>
    </p:spTree>
    <p:extLst>
      <p:ext uri="{BB962C8B-B14F-4D97-AF65-F5344CB8AC3E}">
        <p14:creationId xmlns:p14="http://schemas.microsoft.com/office/powerpoint/2010/main" val="1564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C1454A-81DE-4128-8A16-9EAEA7E27035}" type="datetime1">
              <a:rPr lang="en-US" smtClean="0"/>
              <a:t>5/4/2023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53CFE-FA40-436B-8FAE-AAB24BEE9A35}" type="slidenum">
              <a:rPr lang="en-US" smtClean="0"/>
              <a:t>‹#›</a:t>
            </a:fld>
            <a:endParaRPr lang="en-US"/>
          </a:p>
        </p:txBody>
      </p:sp>
    </p:spTree>
    <p:extLst>
      <p:ext uri="{BB962C8B-B14F-4D97-AF65-F5344CB8AC3E}">
        <p14:creationId xmlns:p14="http://schemas.microsoft.com/office/powerpoint/2010/main" val="322736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CFA59-2485-4FC2-9BEE-A05160F6577C}"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53CFE-FA40-436B-8FAE-AAB24BEE9A35}" type="slidenum">
              <a:rPr lang="en-US" smtClean="0"/>
              <a:t>‹#›</a:t>
            </a:fld>
            <a:endParaRPr lang="en-US"/>
          </a:p>
        </p:txBody>
      </p:sp>
    </p:spTree>
    <p:extLst>
      <p:ext uri="{BB962C8B-B14F-4D97-AF65-F5344CB8AC3E}">
        <p14:creationId xmlns:p14="http://schemas.microsoft.com/office/powerpoint/2010/main" val="244672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D9EBC9-C4D2-4B3B-811A-7016356118FD}" type="datetime1">
              <a:rPr lang="en-US" smtClean="0"/>
              <a:t>5/4/2023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53CFE-FA40-436B-8FAE-AAB24BEE9A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11496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03F3-6C30-47A8-AA55-1303A3EB9CD7}"/>
              </a:ext>
            </a:extLst>
          </p:cNvPr>
          <p:cNvSpPr>
            <a:spLocks noGrp="1"/>
          </p:cNvSpPr>
          <p:nvPr>
            <p:ph type="ctrTitle"/>
          </p:nvPr>
        </p:nvSpPr>
        <p:spPr>
          <a:xfrm>
            <a:off x="1183226" y="963684"/>
            <a:ext cx="10572000" cy="3447183"/>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Automated re-order of grocery using IOT</a:t>
            </a:r>
          </a:p>
        </p:txBody>
      </p:sp>
      <p:sp>
        <p:nvSpPr>
          <p:cNvPr id="3" name="TextBox 2">
            <a:extLst>
              <a:ext uri="{FF2B5EF4-FFF2-40B4-BE49-F238E27FC236}">
                <a16:creationId xmlns:a16="http://schemas.microsoft.com/office/drawing/2014/main" id="{1DB8B46C-1004-401B-8F3C-414F7D7AA1A5}"/>
              </a:ext>
            </a:extLst>
          </p:cNvPr>
          <p:cNvSpPr txBox="1"/>
          <p:nvPr/>
        </p:nvSpPr>
        <p:spPr>
          <a:xfrm>
            <a:off x="4345835" y="4367756"/>
            <a:ext cx="3500330" cy="2031325"/>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SURYA V ( 2021179051)</a:t>
            </a:r>
          </a:p>
          <a:p>
            <a:pPr algn="ctr"/>
            <a:r>
              <a:rPr lang="en-IN" dirty="0">
                <a:latin typeface="Times New Roman" panose="02020603050405020304" pitchFamily="18" charset="0"/>
                <a:cs typeface="Times New Roman" panose="02020603050405020304" pitchFamily="18" charset="0"/>
              </a:rPr>
              <a:t>MCA (SS)</a:t>
            </a:r>
          </a:p>
          <a:p>
            <a:pPr algn="ctr"/>
            <a:r>
              <a:rPr lang="en-US" sz="1800" b="0" u="sng" dirty="0">
                <a:latin typeface="Anonymice Powerline" panose="02060609030202000504" pitchFamily="49" charset="0"/>
                <a:ea typeface="Anonymice Powerline" panose="02060609030202000504" pitchFamily="49" charset="0"/>
              </a:rPr>
              <a:t>Project Guide:</a:t>
            </a:r>
          </a:p>
          <a:p>
            <a:pPr algn="ctr"/>
            <a:endParaRPr lang="en-US" sz="1800" b="0" dirty="0">
              <a:latin typeface="Anonymice Powerline" panose="02060609030202000504" pitchFamily="49" charset="0"/>
              <a:ea typeface="Anonymice Powerline" panose="02060609030202000504" pitchFamily="49" charset="0"/>
            </a:endParaRPr>
          </a:p>
          <a:p>
            <a:pPr algn="ctr"/>
            <a:r>
              <a:rPr lang="en-US" sz="1800" b="0" dirty="0">
                <a:latin typeface="Anonymice Powerline" panose="02060609030202000504" pitchFamily="49" charset="0"/>
                <a:ea typeface="Anonymice Powerline" panose="02060609030202000504" pitchFamily="49" charset="0"/>
              </a:rPr>
              <a:t>Dr. T. J. Vijaykumar</a:t>
            </a:r>
          </a:p>
          <a:p>
            <a:pPr algn="ctr"/>
            <a:r>
              <a:rPr lang="en-US" sz="1800" b="0" dirty="0">
                <a:latin typeface="Anonymice Powerline" panose="02060609030202000504" pitchFamily="49" charset="0"/>
                <a:ea typeface="Anonymice Powerline" panose="02060609030202000504" pitchFamily="49" charset="0"/>
              </a:rPr>
              <a:t>Teaching Fellow</a:t>
            </a:r>
          </a:p>
          <a:p>
            <a:pPr algn="ctr"/>
            <a:r>
              <a:rPr lang="en-US" sz="1800" b="0" dirty="0">
                <a:latin typeface="Anonymice Powerline" panose="02060609030202000504" pitchFamily="49" charset="0"/>
                <a:ea typeface="Anonymice Powerline" panose="02060609030202000504" pitchFamily="49" charset="0"/>
              </a:rPr>
              <a:t>IST Dept, Anna University</a:t>
            </a:r>
          </a:p>
        </p:txBody>
      </p:sp>
      <p:sp>
        <p:nvSpPr>
          <p:cNvPr id="5" name="Slide Number Placeholder 4">
            <a:extLst>
              <a:ext uri="{FF2B5EF4-FFF2-40B4-BE49-F238E27FC236}">
                <a16:creationId xmlns:a16="http://schemas.microsoft.com/office/drawing/2014/main" id="{A775D201-3879-5B73-DAD2-6267DAB8436D}"/>
              </a:ext>
            </a:extLst>
          </p:cNvPr>
          <p:cNvSpPr>
            <a:spLocks noGrp="1"/>
          </p:cNvSpPr>
          <p:nvPr>
            <p:ph type="sldNum" sz="quarter" idx="12"/>
          </p:nvPr>
        </p:nvSpPr>
        <p:spPr/>
        <p:txBody>
          <a:bodyPr/>
          <a:lstStyle/>
          <a:p>
            <a:fld id="{6AB53CFE-FA40-436B-8FAE-AAB24BEE9A35}" type="slidenum">
              <a:rPr lang="en-US" smtClean="0"/>
              <a:t>1</a:t>
            </a:fld>
            <a:endParaRPr lang="en-US"/>
          </a:p>
        </p:txBody>
      </p:sp>
    </p:spTree>
    <p:extLst>
      <p:ext uri="{BB962C8B-B14F-4D97-AF65-F5344CB8AC3E}">
        <p14:creationId xmlns:p14="http://schemas.microsoft.com/office/powerpoint/2010/main" val="273154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BE58-3D14-4D4F-9970-87D2F06789C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Order Prediction</a:t>
            </a: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7183F62-0EB4-4F80-85C5-0CC03002F735}"/>
              </a:ext>
            </a:extLst>
          </p:cNvPr>
          <p:cNvSpPr txBox="1">
            <a:spLocks/>
          </p:cNvSpPr>
          <p:nvPr/>
        </p:nvSpPr>
        <p:spPr>
          <a:xfrm>
            <a:off x="753319" y="2811844"/>
            <a:ext cx="5949364" cy="284987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buClrTx/>
            </a:pPr>
            <a:r>
              <a:rPr lang="en-US" sz="2000" dirty="0">
                <a:latin typeface="Times New Roman" panose="02020603050405020304" pitchFamily="18" charset="0"/>
                <a:cs typeface="Times New Roman" panose="02020603050405020304" pitchFamily="18" charset="0"/>
              </a:rPr>
              <a:t>Linear regression model is used to make predictions on when to make an order</a:t>
            </a:r>
          </a:p>
          <a:p>
            <a:pPr>
              <a:lnSpc>
                <a:spcPct val="150000"/>
              </a:lnSpc>
              <a:buClrTx/>
            </a:pPr>
            <a:r>
              <a:rPr lang="en-US" sz="2000" dirty="0">
                <a:latin typeface="Times New Roman" panose="02020603050405020304" pitchFamily="18" charset="0"/>
                <a:cs typeface="Times New Roman" panose="02020603050405020304" pitchFamily="18" charset="0"/>
              </a:rPr>
              <a:t>The predictions are made based on weight and date as X and Y data</a:t>
            </a:r>
          </a:p>
          <a:p>
            <a:pPr>
              <a:lnSpc>
                <a:spcPct val="150000"/>
              </a:lnSpc>
              <a:buClrTx/>
            </a:pPr>
            <a:r>
              <a:rPr lang="en-US" sz="2000" dirty="0">
                <a:latin typeface="Times New Roman" panose="02020603050405020304" pitchFamily="18" charset="0"/>
                <a:cs typeface="Times New Roman" panose="02020603050405020304" pitchFamily="18" charset="0"/>
              </a:rPr>
              <a:t>The average delay in delivery is taken as an offset</a:t>
            </a:r>
          </a:p>
        </p:txBody>
      </p:sp>
      <p:pic>
        <p:nvPicPr>
          <p:cNvPr id="6146" name="Picture 2">
            <a:extLst>
              <a:ext uri="{FF2B5EF4-FFF2-40B4-BE49-F238E27FC236}">
                <a16:creationId xmlns:a16="http://schemas.microsoft.com/office/drawing/2014/main" id="{DBB9DB16-5A5B-4725-8590-CDF568E1B7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850"/>
          <a:stretch/>
        </p:blipFill>
        <p:spPr bwMode="auto">
          <a:xfrm>
            <a:off x="9534640" y="3063257"/>
            <a:ext cx="2170722" cy="186703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BC47EFE-0DE7-60AF-CD08-52E1F1A5919C}"/>
              </a:ext>
            </a:extLst>
          </p:cNvPr>
          <p:cNvSpPr>
            <a:spLocks noGrp="1"/>
          </p:cNvSpPr>
          <p:nvPr>
            <p:ph type="sldNum" sz="quarter" idx="12"/>
          </p:nvPr>
        </p:nvSpPr>
        <p:spPr/>
        <p:txBody>
          <a:bodyPr/>
          <a:lstStyle/>
          <a:p>
            <a:fld id="{6AB53CFE-FA40-436B-8FAE-AAB24BEE9A35}" type="slidenum">
              <a:rPr lang="en-US" smtClean="0"/>
              <a:t>10</a:t>
            </a:fld>
            <a:endParaRPr lang="en-US"/>
          </a:p>
        </p:txBody>
      </p:sp>
    </p:spTree>
    <p:extLst>
      <p:ext uri="{BB962C8B-B14F-4D97-AF65-F5344CB8AC3E}">
        <p14:creationId xmlns:p14="http://schemas.microsoft.com/office/powerpoint/2010/main" val="319844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B36A-F9B1-41FF-8896-D16434F89D4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Passing order request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506DE-23B2-4B03-9A68-922990434A66}"/>
              </a:ext>
            </a:extLst>
          </p:cNvPr>
          <p:cNvSpPr txBox="1">
            <a:spLocks/>
          </p:cNvSpPr>
          <p:nvPr/>
        </p:nvSpPr>
        <p:spPr>
          <a:xfrm>
            <a:off x="951574" y="3036277"/>
            <a:ext cx="5382795" cy="256070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150000"/>
              </a:lnSpc>
            </a:pPr>
            <a:r>
              <a:rPr lang="en-IN" sz="2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he order is passed to the grocery delivery service as an API request containing the required item, delivery address and payment method.</a:t>
            </a:r>
          </a:p>
        </p:txBody>
      </p:sp>
      <p:pic>
        <p:nvPicPr>
          <p:cNvPr id="7170" name="Picture 2" descr="API design - Azure Architecture Center | Microsoft Docs">
            <a:extLst>
              <a:ext uri="{FF2B5EF4-FFF2-40B4-BE49-F238E27FC236}">
                <a16:creationId xmlns:a16="http://schemas.microsoft.com/office/drawing/2014/main" id="{A15100CF-F0EB-4F9A-A444-BB75C24D8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953" y="2991295"/>
            <a:ext cx="4587998" cy="224427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4F785B8-2FDA-4954-91D4-7C16465D0C93}"/>
              </a:ext>
            </a:extLst>
          </p:cNvPr>
          <p:cNvSpPr>
            <a:spLocks noGrp="1"/>
          </p:cNvSpPr>
          <p:nvPr>
            <p:ph type="sldNum" sz="quarter" idx="12"/>
          </p:nvPr>
        </p:nvSpPr>
        <p:spPr/>
        <p:txBody>
          <a:bodyPr/>
          <a:lstStyle/>
          <a:p>
            <a:fld id="{6AB53CFE-FA40-436B-8FAE-AAB24BEE9A35}" type="slidenum">
              <a:rPr lang="en-US" smtClean="0"/>
              <a:t>11</a:t>
            </a:fld>
            <a:endParaRPr lang="en-US"/>
          </a:p>
        </p:txBody>
      </p:sp>
    </p:spTree>
    <p:extLst>
      <p:ext uri="{BB962C8B-B14F-4D97-AF65-F5344CB8AC3E}">
        <p14:creationId xmlns:p14="http://schemas.microsoft.com/office/powerpoint/2010/main" val="133644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BB3D-94E9-4406-88CA-C9EE3E4A602B}"/>
              </a:ext>
            </a:extLst>
          </p:cNvPr>
          <p:cNvSpPr>
            <a:spLocks noGrp="1"/>
          </p:cNvSpPr>
          <p:nvPr>
            <p:ph type="title"/>
          </p:nvPr>
        </p:nvSpPr>
        <p:spPr>
          <a:xfrm>
            <a:off x="1097280" y="286604"/>
            <a:ext cx="10058400" cy="650946"/>
          </a:xfrm>
        </p:spPr>
        <p:txBody>
          <a:bodyPr>
            <a:normAutofit fontScale="90000"/>
          </a:bodyPr>
          <a:lstStyle/>
          <a:p>
            <a:r>
              <a:rPr lang="en-IN"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A6AB6F0-406A-469D-87A8-88D280CC3516}"/>
              </a:ext>
            </a:extLst>
          </p:cNvPr>
          <p:cNvSpPr>
            <a:spLocks noGrp="1"/>
          </p:cNvSpPr>
          <p:nvPr>
            <p:ph idx="1"/>
          </p:nvPr>
        </p:nvSpPr>
        <p:spPr>
          <a:xfrm>
            <a:off x="1097280" y="1834732"/>
            <a:ext cx="10627874" cy="4427171"/>
          </a:xfrm>
        </p:spPr>
        <p:txBody>
          <a:bodyPr>
            <a:noAutofit/>
          </a:bodyPr>
          <a:lstStyle/>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IoT Based Food Inventory Tracking System for Domestic and Commercial Kitchens by Ashwini S. </a:t>
            </a:r>
            <a:r>
              <a:rPr lang="en-US" sz="1400" dirty="0" err="1">
                <a:latin typeface="Times New Roman" panose="02020603050405020304" pitchFamily="18" charset="0"/>
                <a:cs typeface="Times New Roman" panose="02020603050405020304" pitchFamily="18" charset="0"/>
              </a:rPr>
              <a:t>Shelake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Pratiksha</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Sonawane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Supriya</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Ghumare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Pranjal</a:t>
            </a:r>
            <a:r>
              <a:rPr lang="en-US" sz="1400" dirty="0">
                <a:latin typeface="Times New Roman" panose="02020603050405020304" pitchFamily="18" charset="0"/>
                <a:cs typeface="Times New Roman" panose="02020603050405020304" pitchFamily="18" charset="0"/>
              </a:rPr>
              <a:t> S. Deshmukh, Pooja R. Pingale</a:t>
            </a: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IoT Based Smart Kitchen by </a:t>
            </a:r>
            <a:r>
              <a:rPr lang="en-US" sz="1400" dirty="0" err="1">
                <a:latin typeface="Times New Roman" panose="02020603050405020304" pitchFamily="18" charset="0"/>
                <a:cs typeface="Times New Roman" panose="02020603050405020304" pitchFamily="18" charset="0"/>
              </a:rPr>
              <a:t>Sravya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Mandadi</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Yashaswini</a:t>
            </a:r>
            <a:r>
              <a:rPr lang="en-US" sz="1400" dirty="0">
                <a:latin typeface="Times New Roman" panose="02020603050405020304" pitchFamily="18" charset="0"/>
                <a:cs typeface="Times New Roman" panose="02020603050405020304" pitchFamily="18" charset="0"/>
              </a:rPr>
              <a:t> C , Suraksha M, Mrs. Seema R. </a:t>
            </a:r>
            <a:r>
              <a:rPr lang="en-US" sz="1400" dirty="0" err="1">
                <a:latin typeface="Times New Roman" panose="02020603050405020304" pitchFamily="18" charset="0"/>
                <a:cs typeface="Times New Roman" panose="02020603050405020304" pitchFamily="18" charset="0"/>
              </a:rPr>
              <a:t>Karanth</a:t>
            </a:r>
            <a:endParaRPr lang="en-US" sz="1400" dirty="0">
              <a:latin typeface="Times New Roman" panose="02020603050405020304" pitchFamily="18" charset="0"/>
              <a:cs typeface="Times New Roman" panose="02020603050405020304" pitchFamily="18" charset="0"/>
            </a:endParaRP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Smart grocery management system using internet of things by </a:t>
            </a:r>
            <a:r>
              <a:rPr lang="en-US" sz="1400" dirty="0" err="1">
                <a:latin typeface="Times New Roman" panose="02020603050405020304" pitchFamily="18" charset="0"/>
                <a:cs typeface="Times New Roman" panose="02020603050405020304" pitchFamily="18" charset="0"/>
              </a:rPr>
              <a:t>Chetal</a:t>
            </a:r>
            <a:r>
              <a:rPr lang="en-US" sz="1400" dirty="0">
                <a:latin typeface="Times New Roman" panose="02020603050405020304" pitchFamily="18" charset="0"/>
                <a:cs typeface="Times New Roman" panose="02020603050405020304" pitchFamily="18" charset="0"/>
              </a:rPr>
              <a:t>. S. Patil, </a:t>
            </a:r>
            <a:r>
              <a:rPr lang="en-US" sz="1400" dirty="0" err="1">
                <a:latin typeface="Times New Roman" panose="02020603050405020304" pitchFamily="18" charset="0"/>
                <a:cs typeface="Times New Roman" panose="02020603050405020304" pitchFamily="18" charset="0"/>
              </a:rPr>
              <a:t>Kanaksing</a:t>
            </a:r>
            <a:r>
              <a:rPr lang="en-US" sz="1400" dirty="0">
                <a:latin typeface="Times New Roman" panose="02020603050405020304" pitchFamily="18" charset="0"/>
                <a:cs typeface="Times New Roman" panose="02020603050405020304" pitchFamily="18" charset="0"/>
              </a:rPr>
              <a:t>. N. Pawar</a:t>
            </a: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The digital weight scale of IoT system using load cell sensor in UD. PANGRUKTI TANI by </a:t>
            </a:r>
            <a:r>
              <a:rPr lang="en-US" sz="1400" dirty="0" err="1">
                <a:latin typeface="Times New Roman" panose="02020603050405020304" pitchFamily="18" charset="0"/>
                <a:cs typeface="Times New Roman" panose="02020603050405020304" pitchFamily="18" charset="0"/>
              </a:rPr>
              <a:t>Yohanes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Dhimas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Sigit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Budoyo</a:t>
            </a:r>
            <a:r>
              <a:rPr lang="en-US" sz="1400" dirty="0">
                <a:latin typeface="Times New Roman" panose="02020603050405020304" pitchFamily="18" charset="0"/>
                <a:cs typeface="Times New Roman" panose="02020603050405020304" pitchFamily="18" charset="0"/>
              </a:rPr>
              <a:t> , Anna Dara Andriana</a:t>
            </a: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IoT In Home Grocery Management by </a:t>
            </a:r>
            <a:r>
              <a:rPr lang="en-US" sz="1400" dirty="0" err="1">
                <a:latin typeface="Times New Roman" panose="02020603050405020304" pitchFamily="18" charset="0"/>
                <a:cs typeface="Times New Roman" panose="02020603050405020304" pitchFamily="18" charset="0"/>
              </a:rPr>
              <a:t>Akshay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Pendbhaje</a:t>
            </a:r>
            <a:r>
              <a:rPr lang="en-US" sz="1400" dirty="0">
                <a:latin typeface="Times New Roman" panose="02020603050405020304" pitchFamily="18" charset="0"/>
                <a:cs typeface="Times New Roman" panose="02020603050405020304" pitchFamily="18" charset="0"/>
              </a:rPr>
              <a:t>, Prof. Sangeetha Rajesh</a:t>
            </a: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Home Groceries Management System Using IOT by T. Manikandan, D. Tamil Selvan, R. </a:t>
            </a:r>
            <a:r>
              <a:rPr lang="en-US" sz="1400" dirty="0" err="1">
                <a:latin typeface="Times New Roman" panose="02020603050405020304" pitchFamily="18" charset="0"/>
                <a:cs typeface="Times New Roman" panose="02020603050405020304" pitchFamily="18" charset="0"/>
              </a:rPr>
              <a:t>Vaidhyanathan</a:t>
            </a:r>
            <a:r>
              <a:rPr lang="en-US" sz="1400" dirty="0">
                <a:latin typeface="Times New Roman" panose="02020603050405020304" pitchFamily="18" charset="0"/>
                <a:cs typeface="Times New Roman" panose="02020603050405020304" pitchFamily="18" charset="0"/>
              </a:rPr>
              <a:t>, B. </a:t>
            </a:r>
            <a:r>
              <a:rPr lang="en-US" sz="1400" dirty="0" err="1">
                <a:latin typeface="Times New Roman" panose="02020603050405020304" pitchFamily="18" charset="0"/>
                <a:cs typeface="Times New Roman" panose="02020603050405020304" pitchFamily="18" charset="0"/>
              </a:rPr>
              <a:t>Vigneshvaran</a:t>
            </a:r>
            <a:r>
              <a:rPr lang="en-US" sz="1400" dirty="0">
                <a:latin typeface="Times New Roman" panose="02020603050405020304" pitchFamily="18" charset="0"/>
                <a:cs typeface="Times New Roman" panose="02020603050405020304" pitchFamily="18" charset="0"/>
              </a:rPr>
              <a:t> and V. Nandalal</a:t>
            </a: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A cloud IoT-enabled grocery management system by Jasleen Kaur, Pankaj Deep Kaur</a:t>
            </a: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IoT Based Smart Inventory Management System for Kitchen Using Weight Sensors, LDR, LED, Arduino Mega and </a:t>
            </a:r>
            <a:r>
              <a:rPr lang="en-US" sz="1400" dirty="0" err="1">
                <a:latin typeface="Times New Roman" panose="02020603050405020304" pitchFamily="18" charset="0"/>
                <a:cs typeface="Times New Roman" panose="02020603050405020304" pitchFamily="18" charset="0"/>
              </a:rPr>
              <a:t>NodeMCU</a:t>
            </a:r>
            <a:r>
              <a:rPr lang="en-US" sz="1400" dirty="0">
                <a:latin typeface="Times New Roman" panose="02020603050405020304" pitchFamily="18" charset="0"/>
                <a:cs typeface="Times New Roman" panose="02020603050405020304" pitchFamily="18" charset="0"/>
              </a:rPr>
              <a:t> (ESP8266) Wi-Fi Module with Website and App by Sifat </a:t>
            </a:r>
            <a:r>
              <a:rPr lang="en-US" sz="1400" dirty="0" err="1">
                <a:latin typeface="Times New Roman" panose="02020603050405020304" pitchFamily="18" charset="0"/>
                <a:cs typeface="Times New Roman" panose="02020603050405020304" pitchFamily="18" charset="0"/>
              </a:rPr>
              <a:t>Rezwan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Wasit</a:t>
            </a:r>
            <a:r>
              <a:rPr lang="en-US" sz="1400" dirty="0">
                <a:latin typeface="Times New Roman" panose="02020603050405020304" pitchFamily="18" charset="0"/>
                <a:cs typeface="Times New Roman" panose="02020603050405020304" pitchFamily="18" charset="0"/>
              </a:rPr>
              <a:t> Ahmed, </a:t>
            </a:r>
            <a:r>
              <a:rPr lang="en-US" sz="1400" dirty="0" err="1">
                <a:latin typeface="Times New Roman" panose="02020603050405020304" pitchFamily="18" charset="0"/>
                <a:cs typeface="Times New Roman" panose="02020603050405020304" pitchFamily="18" charset="0"/>
              </a:rPr>
              <a:t>Mahrin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Alam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Mahia</a:t>
            </a:r>
            <a:r>
              <a:rPr lang="en-US" sz="1400" dirty="0">
                <a:latin typeface="Times New Roman" panose="02020603050405020304" pitchFamily="18" charset="0"/>
                <a:cs typeface="Times New Roman" panose="02020603050405020304" pitchFamily="18" charset="0"/>
              </a:rPr>
              <a:t> and Mohammad </a:t>
            </a:r>
            <a:r>
              <a:rPr lang="en-US" sz="1400" dirty="0" err="1">
                <a:latin typeface="Times New Roman" panose="02020603050405020304" pitchFamily="18" charset="0"/>
                <a:cs typeface="Times New Roman" panose="02020603050405020304" pitchFamily="18" charset="0"/>
              </a:rPr>
              <a:t>Rezaul</a:t>
            </a:r>
            <a:r>
              <a:rPr lang="en-US" sz="1400" dirty="0">
                <a:latin typeface="Times New Roman" panose="02020603050405020304" pitchFamily="18" charset="0"/>
                <a:cs typeface="Times New Roman" panose="02020603050405020304" pitchFamily="18" charset="0"/>
              </a:rPr>
              <a:t> Islam</a:t>
            </a: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Grocery Re-identification using Load Balance Feature on the Shelf for Monitoring Grocery Inventory Rena </a:t>
            </a:r>
            <a:r>
              <a:rPr lang="en-US" sz="1400" dirty="0" err="1">
                <a:latin typeface="Times New Roman" panose="02020603050405020304" pitchFamily="18" charset="0"/>
                <a:cs typeface="Times New Roman" panose="02020603050405020304" pitchFamily="18" charset="0"/>
              </a:rPr>
              <a:t>Kamoda</a:t>
            </a:r>
            <a:r>
              <a:rPr lang="en-US" sz="1400" dirty="0">
                <a:latin typeface="Times New Roman" panose="02020603050405020304" pitchFamily="18" charset="0"/>
                <a:cs typeface="Times New Roman" panose="02020603050405020304" pitchFamily="18" charset="0"/>
              </a:rPr>
              <a:t> and Mayumi Ueda and Takuya </a:t>
            </a:r>
            <a:r>
              <a:rPr lang="en-US" sz="1400" dirty="0" err="1">
                <a:latin typeface="Times New Roman" panose="02020603050405020304" pitchFamily="18" charset="0"/>
                <a:cs typeface="Times New Roman" panose="02020603050405020304" pitchFamily="18" charset="0"/>
              </a:rPr>
              <a:t>Funatomi</a:t>
            </a:r>
            <a:r>
              <a:rPr lang="en-US" sz="1400" dirty="0">
                <a:latin typeface="Times New Roman" panose="02020603050405020304" pitchFamily="18" charset="0"/>
                <a:cs typeface="Times New Roman" panose="02020603050405020304" pitchFamily="18" charset="0"/>
              </a:rPr>
              <a:t> and Masaaki </a:t>
            </a:r>
            <a:r>
              <a:rPr lang="en-US" sz="1400" dirty="0" err="1">
                <a:latin typeface="Times New Roman" panose="02020603050405020304" pitchFamily="18" charset="0"/>
                <a:cs typeface="Times New Roman" panose="02020603050405020304" pitchFamily="18" charset="0"/>
              </a:rPr>
              <a:t>Iiyama</a:t>
            </a:r>
            <a:r>
              <a:rPr lang="en-US" sz="1400" dirty="0">
                <a:latin typeface="Times New Roman" panose="02020603050405020304" pitchFamily="18" charset="0"/>
                <a:cs typeface="Times New Roman" panose="02020603050405020304" pitchFamily="18" charset="0"/>
              </a:rPr>
              <a:t> and Michihiko </a:t>
            </a:r>
            <a:r>
              <a:rPr lang="en-US" sz="1400" dirty="0" err="1">
                <a:latin typeface="Times New Roman" panose="02020603050405020304" pitchFamily="18" charset="0"/>
                <a:cs typeface="Times New Roman" panose="02020603050405020304" pitchFamily="18" charset="0"/>
              </a:rPr>
              <a:t>Minoh</a:t>
            </a:r>
            <a:endParaRPr lang="en-US" sz="1400" dirty="0">
              <a:latin typeface="Times New Roman" panose="02020603050405020304" pitchFamily="18" charset="0"/>
              <a:cs typeface="Times New Roman" panose="02020603050405020304" pitchFamily="18" charset="0"/>
            </a:endParaRPr>
          </a:p>
          <a:p>
            <a:pPr marL="342900" indent="-342900">
              <a:buClrTx/>
              <a:buFont typeface="+mj-lt"/>
              <a:buAutoNum type="arabicPeriod"/>
            </a:pPr>
            <a:r>
              <a:rPr lang="en-US" sz="1400" dirty="0">
                <a:latin typeface="Times New Roman" panose="02020603050405020304" pitchFamily="18" charset="0"/>
                <a:cs typeface="Times New Roman" panose="02020603050405020304" pitchFamily="18" charset="0"/>
              </a:rPr>
              <a:t>Design of portable IoT based Grocery tracking system via Wi-Fi module for Home Automation </a:t>
            </a:r>
            <a:r>
              <a:rPr lang="en-US" sz="1400" dirty="0" err="1">
                <a:latin typeface="Times New Roman" panose="02020603050405020304" pitchFamily="18" charset="0"/>
                <a:cs typeface="Times New Roman" panose="02020603050405020304" pitchFamily="18" charset="0"/>
              </a:rPr>
              <a:t>Divyaansh</a:t>
            </a:r>
            <a:r>
              <a:rPr lang="en-US" sz="1400" dirty="0">
                <a:latin typeface="Times New Roman" panose="02020603050405020304" pitchFamily="18" charset="0"/>
                <a:cs typeface="Times New Roman" panose="02020603050405020304" pitchFamily="18" charset="0"/>
              </a:rPr>
              <a:t> Singh, Neel Desai, Rohit R. Nair </a:t>
            </a:r>
          </a:p>
        </p:txBody>
      </p:sp>
      <p:sp>
        <p:nvSpPr>
          <p:cNvPr id="4" name="Slide Number Placeholder 3">
            <a:extLst>
              <a:ext uri="{FF2B5EF4-FFF2-40B4-BE49-F238E27FC236}">
                <a16:creationId xmlns:a16="http://schemas.microsoft.com/office/drawing/2014/main" id="{F21F06F8-4BA3-F538-0EFD-157129BD73CB}"/>
              </a:ext>
            </a:extLst>
          </p:cNvPr>
          <p:cNvSpPr>
            <a:spLocks noGrp="1"/>
          </p:cNvSpPr>
          <p:nvPr>
            <p:ph type="sldNum" sz="quarter" idx="12"/>
          </p:nvPr>
        </p:nvSpPr>
        <p:spPr/>
        <p:txBody>
          <a:bodyPr/>
          <a:lstStyle/>
          <a:p>
            <a:fld id="{6AB53CFE-FA40-436B-8FAE-AAB24BEE9A35}" type="slidenum">
              <a:rPr lang="en-US" smtClean="0"/>
              <a:t>12</a:t>
            </a:fld>
            <a:endParaRPr lang="en-US"/>
          </a:p>
        </p:txBody>
      </p:sp>
    </p:spTree>
    <p:extLst>
      <p:ext uri="{BB962C8B-B14F-4D97-AF65-F5344CB8AC3E}">
        <p14:creationId xmlns:p14="http://schemas.microsoft.com/office/powerpoint/2010/main" val="58436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96EFFC-0D64-4111-9CE2-CD0FFF4EFD63}"/>
              </a:ext>
            </a:extLst>
          </p:cNvPr>
          <p:cNvSpPr txBox="1"/>
          <p:nvPr/>
        </p:nvSpPr>
        <p:spPr>
          <a:xfrm>
            <a:off x="4075723" y="2921168"/>
            <a:ext cx="4040554"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787FFD1-29BB-BBEB-4202-8D8C4F4BC13B}"/>
              </a:ext>
            </a:extLst>
          </p:cNvPr>
          <p:cNvSpPr>
            <a:spLocks noGrp="1"/>
          </p:cNvSpPr>
          <p:nvPr>
            <p:ph type="sldNum" sz="quarter" idx="12"/>
          </p:nvPr>
        </p:nvSpPr>
        <p:spPr/>
        <p:txBody>
          <a:bodyPr/>
          <a:lstStyle/>
          <a:p>
            <a:fld id="{6AB53CFE-FA40-436B-8FAE-AAB24BEE9A35}" type="slidenum">
              <a:rPr lang="en-US" smtClean="0"/>
              <a:t>13</a:t>
            </a:fld>
            <a:endParaRPr lang="en-US"/>
          </a:p>
        </p:txBody>
      </p:sp>
    </p:spTree>
    <p:extLst>
      <p:ext uri="{BB962C8B-B14F-4D97-AF65-F5344CB8AC3E}">
        <p14:creationId xmlns:p14="http://schemas.microsoft.com/office/powerpoint/2010/main" val="76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2685-C0EC-46FA-8C3C-241124506B41}"/>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Introduction</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8325EA-FF5B-452F-AB62-FD7EA173E285}"/>
              </a:ext>
            </a:extLst>
          </p:cNvPr>
          <p:cNvSpPr>
            <a:spLocks noGrp="1"/>
          </p:cNvSpPr>
          <p:nvPr>
            <p:ph idx="1"/>
          </p:nvPr>
        </p:nvSpPr>
        <p:spPr>
          <a:xfrm>
            <a:off x="810000" y="2297481"/>
            <a:ext cx="9892273" cy="3151598"/>
          </a:xfrm>
        </p:spPr>
        <p:txBody>
          <a:bodyPr>
            <a:normAutofit/>
          </a:bodyPr>
          <a:lstStyle/>
          <a:p>
            <a:pPr>
              <a:lnSpc>
                <a:spcPct val="100000"/>
              </a:lnSpc>
              <a:buClrTx/>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Grocery management can be cumbersome to most people as they have to manually keep track of each and every type of grocery on their own. </a:t>
            </a:r>
          </a:p>
          <a:p>
            <a:pPr>
              <a:lnSpc>
                <a:spcPct val="100000"/>
              </a:lnSpc>
              <a:buClrTx/>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When going shopping, one could forget to get an item that would later be necessary.</a:t>
            </a:r>
          </a:p>
          <a:p>
            <a:pPr>
              <a:lnSpc>
                <a:spcPct val="100000"/>
              </a:lnSpc>
              <a:buClrTx/>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Depleting or overstocking of grocery items is a common issue almost everyone faces.</a:t>
            </a:r>
          </a:p>
          <a:p>
            <a:pPr>
              <a:lnSpc>
                <a:spcPct val="100000"/>
              </a:lnSpc>
              <a:buClrTx/>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We aim to solve these issues by reducing human intervention on stock management.</a:t>
            </a:r>
          </a:p>
          <a:p>
            <a:pPr>
              <a:lnSpc>
                <a:spcPct val="100000"/>
              </a:lnSpc>
              <a:buClrTx/>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By making use of load cells, a grocery’s quantity can be identified and necessary restocking can be made by passing the order to a grocery delivery service.</a:t>
            </a:r>
          </a:p>
        </p:txBody>
      </p:sp>
      <p:sp>
        <p:nvSpPr>
          <p:cNvPr id="5" name="Slide Number Placeholder 4">
            <a:extLst>
              <a:ext uri="{FF2B5EF4-FFF2-40B4-BE49-F238E27FC236}">
                <a16:creationId xmlns:a16="http://schemas.microsoft.com/office/drawing/2014/main" id="{9226DF90-9FAB-87F5-D624-0A2930217B7D}"/>
              </a:ext>
            </a:extLst>
          </p:cNvPr>
          <p:cNvSpPr>
            <a:spLocks noGrp="1"/>
          </p:cNvSpPr>
          <p:nvPr>
            <p:ph type="sldNum" sz="quarter" idx="12"/>
          </p:nvPr>
        </p:nvSpPr>
        <p:spPr/>
        <p:txBody>
          <a:bodyPr/>
          <a:lstStyle/>
          <a:p>
            <a:fld id="{6AB53CFE-FA40-436B-8FAE-AAB24BEE9A35}" type="slidenum">
              <a:rPr lang="en-US" smtClean="0"/>
              <a:t>2</a:t>
            </a:fld>
            <a:endParaRPr lang="en-US"/>
          </a:p>
        </p:txBody>
      </p:sp>
    </p:spTree>
    <p:extLst>
      <p:ext uri="{BB962C8B-B14F-4D97-AF65-F5344CB8AC3E}">
        <p14:creationId xmlns:p14="http://schemas.microsoft.com/office/powerpoint/2010/main" val="28763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3CAD-B2EE-AFFF-1D14-316B1952CD9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76FB1FA-69D4-9305-95FB-836D4A0D6DA9}"/>
              </a:ext>
            </a:extLst>
          </p:cNvPr>
          <p:cNvSpPr>
            <a:spLocks noGrp="1"/>
          </p:cNvSpPr>
          <p:nvPr>
            <p:ph idx="1"/>
          </p:nvPr>
        </p:nvSpPr>
        <p:spPr>
          <a:xfrm>
            <a:off x="1097280" y="1845734"/>
            <a:ext cx="10058400" cy="2923036"/>
          </a:xfrm>
        </p:spPr>
        <p:txBody>
          <a:bodyPr>
            <a:normAutofit/>
          </a:bodyPr>
          <a:lstStyle/>
          <a:p>
            <a:pPr marL="0" indent="0">
              <a:lnSpc>
                <a:spcPct val="150000"/>
              </a:lnSpc>
              <a:buClr>
                <a:schemeClr val="tx1"/>
              </a:buClr>
              <a:buNone/>
            </a:pPr>
            <a:r>
              <a:rPr lang="en-US" dirty="0">
                <a:latin typeface="Times New Roman" panose="02020603050405020304" pitchFamily="18" charset="0"/>
                <a:cs typeface="Times New Roman" panose="02020603050405020304" pitchFamily="18" charset="0"/>
              </a:rPr>
              <a:t>The problem of inefficient grocery inventory management can result in frequent store visits, wasted time and money, and often leads to shortages or excess purchases. To address this, the implementation of an automated re-order system that utilizes IoT for more efficient and cost-effective grocery inventory management. </a:t>
            </a:r>
          </a:p>
        </p:txBody>
      </p:sp>
      <p:sp>
        <p:nvSpPr>
          <p:cNvPr id="5" name="Slide Number Placeholder 4">
            <a:extLst>
              <a:ext uri="{FF2B5EF4-FFF2-40B4-BE49-F238E27FC236}">
                <a16:creationId xmlns:a16="http://schemas.microsoft.com/office/drawing/2014/main" id="{E5BF0FEA-388D-E51F-F751-E50A6AD1A3DD}"/>
              </a:ext>
            </a:extLst>
          </p:cNvPr>
          <p:cNvSpPr>
            <a:spLocks noGrp="1"/>
          </p:cNvSpPr>
          <p:nvPr>
            <p:ph type="sldNum" sz="quarter" idx="12"/>
          </p:nvPr>
        </p:nvSpPr>
        <p:spPr/>
        <p:txBody>
          <a:bodyPr/>
          <a:lstStyle/>
          <a:p>
            <a:fld id="{6AB53CFE-FA40-436B-8FAE-AAB24BEE9A35}" type="slidenum">
              <a:rPr lang="en-US" smtClean="0"/>
              <a:t>3</a:t>
            </a:fld>
            <a:endParaRPr lang="en-US"/>
          </a:p>
        </p:txBody>
      </p:sp>
    </p:spTree>
    <p:extLst>
      <p:ext uri="{BB962C8B-B14F-4D97-AF65-F5344CB8AC3E}">
        <p14:creationId xmlns:p14="http://schemas.microsoft.com/office/powerpoint/2010/main" val="344731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0059-9744-4AE1-8303-4CFECC5E989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C619C8B6-4688-4C5B-9671-9A784B2DE5DB}"/>
              </a:ext>
            </a:extLst>
          </p:cNvPr>
          <p:cNvGraphicFramePr>
            <a:graphicFrameLocks noGrp="1"/>
          </p:cNvGraphicFramePr>
          <p:nvPr>
            <p:ph idx="1"/>
            <p:extLst>
              <p:ext uri="{D42A27DB-BD31-4B8C-83A1-F6EECF244321}">
                <p14:modId xmlns:p14="http://schemas.microsoft.com/office/powerpoint/2010/main" val="2768360472"/>
              </p:ext>
            </p:extLst>
          </p:nvPr>
        </p:nvGraphicFramePr>
        <p:xfrm>
          <a:off x="909759" y="2098835"/>
          <a:ext cx="10372481" cy="3869592"/>
        </p:xfrm>
        <a:graphic>
          <a:graphicData uri="http://schemas.openxmlformats.org/drawingml/2006/table">
            <a:tbl>
              <a:tblPr firstRow="1" bandRow="1">
                <a:tableStyleId>{5C22544A-7EE6-4342-B048-85BDC9FD1C3A}</a:tableStyleId>
              </a:tblPr>
              <a:tblGrid>
                <a:gridCol w="424651">
                  <a:extLst>
                    <a:ext uri="{9D8B030D-6E8A-4147-A177-3AD203B41FA5}">
                      <a16:colId xmlns:a16="http://schemas.microsoft.com/office/drawing/2014/main" val="2449933646"/>
                    </a:ext>
                  </a:extLst>
                </a:gridCol>
                <a:gridCol w="2897809">
                  <a:extLst>
                    <a:ext uri="{9D8B030D-6E8A-4147-A177-3AD203B41FA5}">
                      <a16:colId xmlns:a16="http://schemas.microsoft.com/office/drawing/2014/main" val="4129703194"/>
                    </a:ext>
                  </a:extLst>
                </a:gridCol>
                <a:gridCol w="1942852">
                  <a:extLst>
                    <a:ext uri="{9D8B030D-6E8A-4147-A177-3AD203B41FA5}">
                      <a16:colId xmlns:a16="http://schemas.microsoft.com/office/drawing/2014/main" val="1031196675"/>
                    </a:ext>
                  </a:extLst>
                </a:gridCol>
                <a:gridCol w="2549995">
                  <a:extLst>
                    <a:ext uri="{9D8B030D-6E8A-4147-A177-3AD203B41FA5}">
                      <a16:colId xmlns:a16="http://schemas.microsoft.com/office/drawing/2014/main" val="341262581"/>
                    </a:ext>
                  </a:extLst>
                </a:gridCol>
                <a:gridCol w="2557174">
                  <a:extLst>
                    <a:ext uri="{9D8B030D-6E8A-4147-A177-3AD203B41FA5}">
                      <a16:colId xmlns:a16="http://schemas.microsoft.com/office/drawing/2014/main" val="4096875762"/>
                    </a:ext>
                  </a:extLst>
                </a:gridCol>
              </a:tblGrid>
              <a:tr h="967398">
                <a:tc>
                  <a:txBody>
                    <a:bodyPr/>
                    <a:lstStyle/>
                    <a:p>
                      <a:pPr algn="ctr"/>
                      <a:r>
                        <a:rPr lang="en-IN" sz="1200" dirty="0">
                          <a:latin typeface="Times New Roman" panose="02020603050405020304" pitchFamily="18" charset="0"/>
                          <a:cs typeface="Times New Roman" panose="02020603050405020304" pitchFamily="18" charset="0"/>
                        </a:rPr>
                        <a:t>Ref</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Name of the paper</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Authors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Pros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Cons</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0175158"/>
                  </a:ext>
                </a:extLst>
              </a:tr>
              <a:tr h="96739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Home Groceries Management System Using IoT.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Journal Paper 2020.</a:t>
                      </a:r>
                      <a:endParaRPr 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 T. Manikandan, D. Tamil Selvan, R.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Vaidhyanathan</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B.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Vigneshvaran</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and V. Nandalal</a:t>
                      </a:r>
                    </a:p>
                  </a:txBody>
                  <a:tcPr anchor="ctr"/>
                </a:tc>
                <a:tc>
                  <a:txBody>
                    <a:bodyPr/>
                    <a:lstStyle/>
                    <a:p>
                      <a:pPr algn="ctr"/>
                      <a:r>
                        <a:rPr lang="en-US" sz="1100" baseline="0" dirty="0">
                          <a:latin typeface="Times New Roman" panose="02020603050405020304" pitchFamily="18" charset="0"/>
                          <a:cs typeface="Times New Roman" panose="02020603050405020304" pitchFamily="18" charset="0"/>
                        </a:rPr>
                        <a:t>Quantity of groceries are displayed using a webpage.</a:t>
                      </a:r>
                      <a:endParaRPr 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dirty="0">
                          <a:latin typeface="Times New Roman" panose="02020603050405020304" pitchFamily="18" charset="0"/>
                          <a:cs typeface="Times New Roman" panose="02020603050405020304" pitchFamily="18" charset="0"/>
                        </a:rPr>
                        <a:t>I</a:t>
                      </a:r>
                      <a:r>
                        <a:rPr lang="en-IN" sz="1100" dirty="0">
                          <a:latin typeface="Times New Roman" panose="02020603050405020304" pitchFamily="18" charset="0"/>
                          <a:cs typeface="Times New Roman" panose="02020603050405020304" pitchFamily="18" charset="0"/>
                        </a:rPr>
                        <a:t>t give only a alert message.</a:t>
                      </a:r>
                      <a:endParaRPr 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91422620"/>
                  </a:ext>
                </a:extLst>
              </a:tr>
              <a:tr h="967398">
                <a:tc>
                  <a:txBody>
                    <a:bodyPr/>
                    <a:lstStyle/>
                    <a:p>
                      <a:pPr algn="ctr"/>
                      <a:r>
                        <a:rPr lang="en-US" sz="11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100" kern="1200" dirty="0">
                          <a:solidFill>
                            <a:schemeClr val="dk1"/>
                          </a:solidFill>
                          <a:effectLst/>
                          <a:latin typeface="Times New Roman" panose="02020603050405020304" pitchFamily="18" charset="0"/>
                          <a:ea typeface="+mn-ea"/>
                          <a:cs typeface="Times New Roman" panose="02020603050405020304" pitchFamily="18" charset="0"/>
                        </a:rPr>
                        <a:t>IoT Based Smart Kitchen.</a:t>
                      </a:r>
                    </a:p>
                    <a:p>
                      <a:pPr algn="ctr"/>
                      <a:r>
                        <a:rPr lang="en-IN" sz="1100" dirty="0"/>
                        <a:t>Conference Paper · April 2019 .</a:t>
                      </a:r>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Sravya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Mandadi</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Yashaswini</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C, Suraksha M, Mrs. Seema R.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Karanth</a:t>
                      </a:r>
                      <a:endParaRPr 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dirty="0">
                          <a:latin typeface="Times New Roman" panose="02020603050405020304" pitchFamily="18" charset="0"/>
                          <a:cs typeface="Times New Roman" panose="02020603050405020304" pitchFamily="18" charset="0"/>
                        </a:rPr>
                        <a:t>The system is said to have a threshold limit set by the user, based on which alerts will be sent. </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No use of machine learning predictions has been proposed in this research.</a:t>
                      </a:r>
                    </a:p>
                  </a:txBody>
                  <a:tcPr anchor="ctr"/>
                </a:tc>
                <a:extLst>
                  <a:ext uri="{0D108BD9-81ED-4DB2-BD59-A6C34878D82A}">
                    <a16:rowId xmlns:a16="http://schemas.microsoft.com/office/drawing/2014/main" val="2268007552"/>
                  </a:ext>
                </a:extLst>
              </a:tr>
              <a:tr h="967398">
                <a:tc>
                  <a:txBody>
                    <a:bodyPr/>
                    <a:lstStyle/>
                    <a:p>
                      <a:pPr algn="ctr"/>
                      <a:r>
                        <a:rPr lang="en-US" sz="1100" dirty="0"/>
                        <a:t>3</a:t>
                      </a:r>
                    </a:p>
                  </a:txBody>
                  <a:tcPr anchor="ctr"/>
                </a:tc>
                <a:tc>
                  <a:txBody>
                    <a:bodyPr/>
                    <a:lstStyle/>
                    <a:p>
                      <a:pPr algn="ctr"/>
                      <a:r>
                        <a:rPr lang="en-US" sz="1100" dirty="0"/>
                        <a:t>IoT Based Smart Inventory Management System for Kitchen Using Weight Sensors, LDR, LED, Arduino Mega and </a:t>
                      </a:r>
                      <a:r>
                        <a:rPr lang="en-US" sz="1100" dirty="0" err="1"/>
                        <a:t>NodeMCU</a:t>
                      </a:r>
                      <a:r>
                        <a:rPr lang="en-US" sz="1100" dirty="0"/>
                        <a:t> (ESP8266) Wi-Fi Module with Website and App</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a:t>Conference Paper · April 2018 .</a:t>
                      </a:r>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100" dirty="0"/>
                        <a:t>Sifat </a:t>
                      </a:r>
                      <a:r>
                        <a:rPr lang="en-US" sz="1100" dirty="0" err="1"/>
                        <a:t>Rezwan</a:t>
                      </a:r>
                      <a:r>
                        <a:rPr lang="en-US" sz="1100" dirty="0"/>
                        <a:t>, </a:t>
                      </a:r>
                      <a:r>
                        <a:rPr lang="en-US" sz="1100" dirty="0" err="1"/>
                        <a:t>Wasit</a:t>
                      </a:r>
                      <a:r>
                        <a:rPr lang="en-US" sz="1100" dirty="0"/>
                        <a:t> Ahmed, </a:t>
                      </a:r>
                      <a:r>
                        <a:rPr lang="en-US" sz="1100" dirty="0" err="1"/>
                        <a:t>Mahrin</a:t>
                      </a:r>
                      <a:r>
                        <a:rPr lang="en-US" sz="1100" dirty="0"/>
                        <a:t> </a:t>
                      </a:r>
                      <a:r>
                        <a:rPr lang="en-US" sz="1100" dirty="0" err="1"/>
                        <a:t>Alam</a:t>
                      </a:r>
                      <a:r>
                        <a:rPr lang="en-US" sz="1100" dirty="0"/>
                        <a:t> </a:t>
                      </a:r>
                      <a:r>
                        <a:rPr lang="en-US" sz="1100" dirty="0" err="1"/>
                        <a:t>Mahia</a:t>
                      </a:r>
                      <a:r>
                        <a:rPr lang="en-US" sz="1100" dirty="0"/>
                        <a:t> and Mohammad </a:t>
                      </a:r>
                      <a:r>
                        <a:rPr lang="en-US" sz="1100" dirty="0" err="1"/>
                        <a:t>Rezaul</a:t>
                      </a:r>
                      <a:r>
                        <a:rPr lang="en-US" sz="1100" dirty="0"/>
                        <a:t> Islam</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aseline="0" dirty="0"/>
                        <a:t>Inventory checking is done inside</a:t>
                      </a:r>
                      <a:endParaRPr lang="en-US" sz="1100" dirty="0"/>
                    </a:p>
                    <a:p>
                      <a:pPr algn="ctr"/>
                      <a:r>
                        <a:rPr lang="en-US" sz="1100" dirty="0"/>
                        <a:t>a refrigerator with load cells.</a:t>
                      </a:r>
                    </a:p>
                  </a:txBody>
                  <a:tcPr anchor="ctr"/>
                </a:tc>
                <a:tc>
                  <a:txBody>
                    <a:bodyPr/>
                    <a:lstStyle/>
                    <a:p>
                      <a:pPr algn="ctr"/>
                      <a:r>
                        <a:rPr lang="en-US" sz="1100" dirty="0"/>
                        <a:t>Flexibility</a:t>
                      </a:r>
                      <a:r>
                        <a:rPr lang="en-US" sz="1100" baseline="0" dirty="0"/>
                        <a:t> is affected, reconfiguration should be made when a compartment is used for storing other grocery items than what it was designed for. Its expensive to build in the initial stages</a:t>
                      </a:r>
                      <a:endParaRPr lang="en-US" sz="1100" dirty="0"/>
                    </a:p>
                  </a:txBody>
                  <a:tcPr anchor="ctr"/>
                </a:tc>
                <a:extLst>
                  <a:ext uri="{0D108BD9-81ED-4DB2-BD59-A6C34878D82A}">
                    <a16:rowId xmlns:a16="http://schemas.microsoft.com/office/drawing/2014/main" val="1789757679"/>
                  </a:ext>
                </a:extLst>
              </a:tr>
            </a:tbl>
          </a:graphicData>
        </a:graphic>
      </p:graphicFrame>
      <p:sp>
        <p:nvSpPr>
          <p:cNvPr id="5" name="Slide Number Placeholder 4">
            <a:extLst>
              <a:ext uri="{FF2B5EF4-FFF2-40B4-BE49-F238E27FC236}">
                <a16:creationId xmlns:a16="http://schemas.microsoft.com/office/drawing/2014/main" id="{247013A0-E3C7-03E9-2C0E-A9A5F51C1F70}"/>
              </a:ext>
            </a:extLst>
          </p:cNvPr>
          <p:cNvSpPr>
            <a:spLocks noGrp="1"/>
          </p:cNvSpPr>
          <p:nvPr>
            <p:ph type="sldNum" sz="quarter" idx="12"/>
          </p:nvPr>
        </p:nvSpPr>
        <p:spPr/>
        <p:txBody>
          <a:bodyPr/>
          <a:lstStyle/>
          <a:p>
            <a:fld id="{6AB53CFE-FA40-436B-8FAE-AAB24BEE9A35}" type="slidenum">
              <a:rPr lang="en-US" smtClean="0"/>
              <a:t>4</a:t>
            </a:fld>
            <a:endParaRPr lang="en-US"/>
          </a:p>
        </p:txBody>
      </p:sp>
    </p:spTree>
    <p:extLst>
      <p:ext uri="{BB962C8B-B14F-4D97-AF65-F5344CB8AC3E}">
        <p14:creationId xmlns:p14="http://schemas.microsoft.com/office/powerpoint/2010/main" val="295362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0059-9744-4AE1-8303-4CFECC5E989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C619C8B6-4688-4C5B-9671-9A784B2DE5DB}"/>
              </a:ext>
            </a:extLst>
          </p:cNvPr>
          <p:cNvGraphicFramePr>
            <a:graphicFrameLocks noGrp="1"/>
          </p:cNvGraphicFramePr>
          <p:nvPr>
            <p:ph idx="1"/>
            <p:extLst>
              <p:ext uri="{D42A27DB-BD31-4B8C-83A1-F6EECF244321}">
                <p14:modId xmlns:p14="http://schemas.microsoft.com/office/powerpoint/2010/main" val="2629522311"/>
              </p:ext>
            </p:extLst>
          </p:nvPr>
        </p:nvGraphicFramePr>
        <p:xfrm>
          <a:off x="909760" y="2347572"/>
          <a:ext cx="10372481" cy="3161958"/>
        </p:xfrm>
        <a:graphic>
          <a:graphicData uri="http://schemas.openxmlformats.org/drawingml/2006/table">
            <a:tbl>
              <a:tblPr firstRow="1" bandRow="1">
                <a:tableStyleId>{5C22544A-7EE6-4342-B048-85BDC9FD1C3A}</a:tableStyleId>
              </a:tblPr>
              <a:tblGrid>
                <a:gridCol w="420276">
                  <a:extLst>
                    <a:ext uri="{9D8B030D-6E8A-4147-A177-3AD203B41FA5}">
                      <a16:colId xmlns:a16="http://schemas.microsoft.com/office/drawing/2014/main" val="1170133179"/>
                    </a:ext>
                  </a:extLst>
                </a:gridCol>
                <a:gridCol w="2902184">
                  <a:extLst>
                    <a:ext uri="{9D8B030D-6E8A-4147-A177-3AD203B41FA5}">
                      <a16:colId xmlns:a16="http://schemas.microsoft.com/office/drawing/2014/main" val="4129703194"/>
                    </a:ext>
                  </a:extLst>
                </a:gridCol>
                <a:gridCol w="1942852">
                  <a:extLst>
                    <a:ext uri="{9D8B030D-6E8A-4147-A177-3AD203B41FA5}">
                      <a16:colId xmlns:a16="http://schemas.microsoft.com/office/drawing/2014/main" val="1031196675"/>
                    </a:ext>
                  </a:extLst>
                </a:gridCol>
                <a:gridCol w="2549995">
                  <a:extLst>
                    <a:ext uri="{9D8B030D-6E8A-4147-A177-3AD203B41FA5}">
                      <a16:colId xmlns:a16="http://schemas.microsoft.com/office/drawing/2014/main" val="341262581"/>
                    </a:ext>
                  </a:extLst>
                </a:gridCol>
                <a:gridCol w="2557174">
                  <a:extLst>
                    <a:ext uri="{9D8B030D-6E8A-4147-A177-3AD203B41FA5}">
                      <a16:colId xmlns:a16="http://schemas.microsoft.com/office/drawing/2014/main" val="4096875762"/>
                    </a:ext>
                  </a:extLst>
                </a:gridCol>
              </a:tblGrid>
              <a:tr h="967398">
                <a:tc>
                  <a:txBody>
                    <a:bodyPr/>
                    <a:lstStyle/>
                    <a:p>
                      <a:pPr algn="ctr"/>
                      <a:r>
                        <a:rPr lang="en-IN" sz="1200" dirty="0">
                          <a:latin typeface="Times New Roman" panose="02020603050405020304" pitchFamily="18" charset="0"/>
                          <a:cs typeface="Times New Roman" panose="02020603050405020304" pitchFamily="18" charset="0"/>
                        </a:rPr>
                        <a:t>Ref</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Name of the paper</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Authors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Pros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Cons</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0175158"/>
                  </a:ext>
                </a:extLst>
              </a:tr>
              <a:tr h="967398">
                <a:tc>
                  <a:txBody>
                    <a:bodyPr/>
                    <a:lstStyle/>
                    <a:p>
                      <a:pPr algn="ctr"/>
                      <a:r>
                        <a:rPr lang="en-US" sz="11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Smart grocery management system using internet of things.</a:t>
                      </a:r>
                    </a:p>
                    <a:p>
                      <a:pPr algn="ctr"/>
                      <a:r>
                        <a:rPr lang="en-US" sz="1100" dirty="0">
                          <a:latin typeface="Times New Roman" panose="02020603050405020304" pitchFamily="18" charset="0"/>
                          <a:cs typeface="Times New Roman" panose="02020603050405020304" pitchFamily="18" charset="0"/>
                        </a:rPr>
                        <a:t>Journal paper 2016.</a:t>
                      </a:r>
                    </a:p>
                  </a:txBody>
                  <a:tcPr anchor="ctr"/>
                </a:tc>
                <a:tc>
                  <a:txBody>
                    <a:bodyPr/>
                    <a:lstStyle/>
                    <a:p>
                      <a:pPr algn="ctr"/>
                      <a:r>
                        <a:rPr lang="en-US" sz="1100" dirty="0" err="1">
                          <a:latin typeface="Times New Roman" panose="02020603050405020304" pitchFamily="18" charset="0"/>
                          <a:cs typeface="Times New Roman" panose="02020603050405020304" pitchFamily="18" charset="0"/>
                        </a:rPr>
                        <a:t>Chetal</a:t>
                      </a:r>
                      <a:r>
                        <a:rPr lang="en-US" sz="1100" dirty="0">
                          <a:latin typeface="Times New Roman" panose="02020603050405020304" pitchFamily="18" charset="0"/>
                          <a:cs typeface="Times New Roman" panose="02020603050405020304" pitchFamily="18" charset="0"/>
                        </a:rPr>
                        <a:t>. S. Patil, </a:t>
                      </a:r>
                      <a:r>
                        <a:rPr lang="en-US" sz="1100" dirty="0" err="1">
                          <a:latin typeface="Times New Roman" panose="02020603050405020304" pitchFamily="18" charset="0"/>
                          <a:cs typeface="Times New Roman" panose="02020603050405020304" pitchFamily="18" charset="0"/>
                        </a:rPr>
                        <a:t>Kanaksing</a:t>
                      </a:r>
                      <a:r>
                        <a:rPr lang="en-US" sz="1100" dirty="0">
                          <a:latin typeface="Times New Roman" panose="02020603050405020304" pitchFamily="18" charset="0"/>
                          <a:cs typeface="Times New Roman" panose="02020603050405020304" pitchFamily="18" charset="0"/>
                        </a:rPr>
                        <a:t>. N. Pawar</a:t>
                      </a:r>
                    </a:p>
                  </a:txBody>
                  <a:tcPr anchor="ctr"/>
                </a:tc>
                <a:tc>
                  <a:txBody>
                    <a:bodyPr/>
                    <a:lstStyle/>
                    <a:p>
                      <a:pPr algn="ctr"/>
                      <a:r>
                        <a:rPr lang="en-US" sz="1100" kern="1200" dirty="0">
                          <a:solidFill>
                            <a:schemeClr val="dk1"/>
                          </a:solidFill>
                          <a:effectLst/>
                          <a:latin typeface="Times New Roman" panose="02020603050405020304" pitchFamily="18" charset="0"/>
                          <a:ea typeface="+mn-ea"/>
                          <a:cs typeface="Times New Roman" panose="02020603050405020304" pitchFamily="18" charset="0"/>
                        </a:rPr>
                        <a:t>Ultrasonic sensors are proposed to be used in this research paper. This could be a better alternative to load cells</a:t>
                      </a:r>
                      <a:endParaRPr 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kern="1200" dirty="0">
                          <a:solidFill>
                            <a:schemeClr val="dk1"/>
                          </a:solidFill>
                          <a:effectLst/>
                          <a:latin typeface="Times New Roman" panose="02020603050405020304" pitchFamily="18" charset="0"/>
                          <a:ea typeface="+mn-ea"/>
                          <a:cs typeface="Times New Roman" panose="02020603050405020304" pitchFamily="18" charset="0"/>
                        </a:rPr>
                        <a:t>The downside being configuration. As the ultrasonic sensor data can’t be processed in a simple way, calibration needs to be made to read each and every type of grocery’s quantity</a:t>
                      </a:r>
                      <a:r>
                        <a:rPr lang="en-US" sz="1100" kern="1200" baseline="0" dirty="0">
                          <a:solidFill>
                            <a:schemeClr val="dk1"/>
                          </a:solidFill>
                          <a:effectLst/>
                          <a:latin typeface="Times New Roman" panose="02020603050405020304" pitchFamily="18" charset="0"/>
                          <a:ea typeface="+mn-ea"/>
                          <a:cs typeface="Times New Roman" panose="02020603050405020304" pitchFamily="18" charset="0"/>
                        </a:rPr>
                        <a:t> w</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hich could limit the flexibility of the system.</a:t>
                      </a:r>
                      <a:endParaRPr 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7435735"/>
                  </a:ext>
                </a:extLst>
              </a:tr>
              <a:tr h="96739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Grocery Re-identification using Load Balance Feature on the Shelf for Monitoring Grocery Inventory.</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 Rena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Kamoda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Mayumi Ueda, Takuya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Funatomi</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Masaaki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Iiyama</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and Michihiko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Minoh</a:t>
                      </a:r>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100" dirty="0">
                          <a:latin typeface="Times New Roman" panose="02020603050405020304" pitchFamily="18" charset="0"/>
                          <a:cs typeface="Times New Roman" panose="02020603050405020304" pitchFamily="18" charset="0"/>
                        </a:rPr>
                        <a:t>Transaction  records are made to get better view</a:t>
                      </a:r>
                      <a:r>
                        <a:rPr lang="en-US" sz="1100" baseline="0" dirty="0">
                          <a:latin typeface="Times New Roman" panose="02020603050405020304" pitchFamily="18" charset="0"/>
                          <a:cs typeface="Times New Roman" panose="02020603050405020304" pitchFamily="18" charset="0"/>
                        </a:rPr>
                        <a:t> of items, as inside the fridge the item could get hidden from camera’s view. The load cell combined with camera to verify the predicted quantity of the grocery item.</a:t>
                      </a:r>
                      <a:endParaRPr 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sz="1100" dirty="0">
                          <a:latin typeface="Times New Roman" panose="02020603050405020304" pitchFamily="18" charset="0"/>
                          <a:cs typeface="Times New Roman" panose="02020603050405020304" pitchFamily="18" charset="0"/>
                        </a:rPr>
                        <a:t>It could be very hard</a:t>
                      </a:r>
                      <a:r>
                        <a:rPr lang="en-US" sz="1100" baseline="0" dirty="0">
                          <a:latin typeface="Times New Roman" panose="02020603050405020304" pitchFamily="18" charset="0"/>
                          <a:cs typeface="Times New Roman" panose="02020603050405020304" pitchFamily="18" charset="0"/>
                        </a:rPr>
                        <a:t> to design and a simple change in the shape a grocery item lets say a change in shape of a milk container, could throw off the whole system, as the system wasn’t trained on the new container’s shape.</a:t>
                      </a:r>
                      <a:endParaRPr 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39242388"/>
                  </a:ext>
                </a:extLst>
              </a:tr>
            </a:tbl>
          </a:graphicData>
        </a:graphic>
      </p:graphicFrame>
      <p:sp>
        <p:nvSpPr>
          <p:cNvPr id="5" name="Slide Number Placeholder 4">
            <a:extLst>
              <a:ext uri="{FF2B5EF4-FFF2-40B4-BE49-F238E27FC236}">
                <a16:creationId xmlns:a16="http://schemas.microsoft.com/office/drawing/2014/main" id="{04D239AE-8452-45E2-5C48-ACBE4DDD8B52}"/>
              </a:ext>
            </a:extLst>
          </p:cNvPr>
          <p:cNvSpPr>
            <a:spLocks noGrp="1"/>
          </p:cNvSpPr>
          <p:nvPr>
            <p:ph type="sldNum" sz="quarter" idx="12"/>
          </p:nvPr>
        </p:nvSpPr>
        <p:spPr/>
        <p:txBody>
          <a:bodyPr/>
          <a:lstStyle/>
          <a:p>
            <a:fld id="{6AB53CFE-FA40-436B-8FAE-AAB24BEE9A35}" type="slidenum">
              <a:rPr lang="en-US" smtClean="0"/>
              <a:t>5</a:t>
            </a:fld>
            <a:endParaRPr lang="en-US"/>
          </a:p>
        </p:txBody>
      </p:sp>
    </p:spTree>
    <p:extLst>
      <p:ext uri="{BB962C8B-B14F-4D97-AF65-F5344CB8AC3E}">
        <p14:creationId xmlns:p14="http://schemas.microsoft.com/office/powerpoint/2010/main" val="248348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3181-3F69-47A6-8EF3-B609D4EC5E7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Limitations of the existing works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E1FF23-6CAC-4F96-AAF9-98D493ABDFA9}"/>
              </a:ext>
            </a:extLst>
          </p:cNvPr>
          <p:cNvSpPr>
            <a:spLocks noGrp="1"/>
          </p:cNvSpPr>
          <p:nvPr>
            <p:ph idx="1"/>
          </p:nvPr>
        </p:nvSpPr>
        <p:spPr>
          <a:xfrm>
            <a:off x="1097280" y="2385718"/>
            <a:ext cx="9764664" cy="3636511"/>
          </a:xfrm>
        </p:spPr>
        <p:txBody>
          <a:bodyPr>
            <a:normAutofit/>
          </a:bodyPr>
          <a:lstStyle/>
          <a:p>
            <a:pPr>
              <a:lnSpc>
                <a:spcPct val="150000"/>
              </a:lnSpc>
              <a:buClrTx/>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Automated ordering to restock depleted items wasn’t considered in most papers </a:t>
            </a:r>
          </a:p>
          <a:p>
            <a:pPr>
              <a:lnSpc>
                <a:spcPct val="150000"/>
              </a:lnSpc>
              <a:buClrTx/>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Less accurate methods of predictions.</a:t>
            </a:r>
          </a:p>
          <a:p>
            <a:pPr>
              <a:lnSpc>
                <a:spcPct val="150000"/>
              </a:lnSpc>
              <a:buClrTx/>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Some papers proposed the idea of using hardware that are expensive, making the design difficult to implement.</a:t>
            </a:r>
          </a:p>
        </p:txBody>
      </p:sp>
      <p:sp>
        <p:nvSpPr>
          <p:cNvPr id="5" name="Slide Number Placeholder 4">
            <a:extLst>
              <a:ext uri="{FF2B5EF4-FFF2-40B4-BE49-F238E27FC236}">
                <a16:creationId xmlns:a16="http://schemas.microsoft.com/office/drawing/2014/main" id="{6552C2E3-2889-0385-72F2-157948923505}"/>
              </a:ext>
            </a:extLst>
          </p:cNvPr>
          <p:cNvSpPr>
            <a:spLocks noGrp="1"/>
          </p:cNvSpPr>
          <p:nvPr>
            <p:ph type="sldNum" sz="quarter" idx="12"/>
          </p:nvPr>
        </p:nvSpPr>
        <p:spPr/>
        <p:txBody>
          <a:bodyPr/>
          <a:lstStyle/>
          <a:p>
            <a:fld id="{6AB53CFE-FA40-436B-8FAE-AAB24BEE9A35}" type="slidenum">
              <a:rPr lang="en-US" smtClean="0"/>
              <a:t>6</a:t>
            </a:fld>
            <a:endParaRPr lang="en-US"/>
          </a:p>
        </p:txBody>
      </p:sp>
    </p:spTree>
    <p:extLst>
      <p:ext uri="{BB962C8B-B14F-4D97-AF65-F5344CB8AC3E}">
        <p14:creationId xmlns:p14="http://schemas.microsoft.com/office/powerpoint/2010/main" val="146348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7500-4349-474B-96E9-B51C6E28EB6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 of the proposed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91260E-9002-4A20-974C-6B8C66C783FC}"/>
              </a:ext>
            </a:extLst>
          </p:cNvPr>
          <p:cNvSpPr>
            <a:spLocks noGrp="1"/>
          </p:cNvSpPr>
          <p:nvPr>
            <p:ph idx="1"/>
          </p:nvPr>
        </p:nvSpPr>
        <p:spPr>
          <a:xfrm>
            <a:off x="1213515" y="2210712"/>
            <a:ext cx="10507012" cy="3636511"/>
          </a:xfrm>
        </p:spPr>
        <p:txBody>
          <a:bodyPr>
            <a:normAutofit/>
          </a:bodyPr>
          <a:lstStyle/>
          <a:p>
            <a:pPr>
              <a:lnSpc>
                <a:spcPct val="150000"/>
              </a:lnSpc>
              <a:buClrTx/>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Solving the issue of understocking.</a:t>
            </a:r>
          </a:p>
          <a:p>
            <a:pPr>
              <a:lnSpc>
                <a:spcPct val="150000"/>
              </a:lnSpc>
              <a:buClrTx/>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Letting users know when they’re going to run out on food.</a:t>
            </a:r>
          </a:p>
          <a:p>
            <a:pPr>
              <a:lnSpc>
                <a:spcPct val="150000"/>
              </a:lnSpc>
              <a:buClrTx/>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Making an order for the required items on the user’s behalf.</a:t>
            </a:r>
          </a:p>
          <a:p>
            <a:pPr marL="0" indent="0">
              <a:lnSpc>
                <a:spcPct val="150000"/>
              </a:lnSpc>
              <a:buClrTx/>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B3EBA24-504F-F8F5-73AB-FB2C4995CF5B}"/>
              </a:ext>
            </a:extLst>
          </p:cNvPr>
          <p:cNvSpPr>
            <a:spLocks noGrp="1"/>
          </p:cNvSpPr>
          <p:nvPr>
            <p:ph type="sldNum" sz="quarter" idx="12"/>
          </p:nvPr>
        </p:nvSpPr>
        <p:spPr/>
        <p:txBody>
          <a:bodyPr/>
          <a:lstStyle/>
          <a:p>
            <a:fld id="{6AB53CFE-FA40-436B-8FAE-AAB24BEE9A35}" type="slidenum">
              <a:rPr lang="en-US" smtClean="0"/>
              <a:t>7</a:t>
            </a:fld>
            <a:endParaRPr lang="en-US"/>
          </a:p>
        </p:txBody>
      </p:sp>
    </p:spTree>
    <p:extLst>
      <p:ext uri="{BB962C8B-B14F-4D97-AF65-F5344CB8AC3E}">
        <p14:creationId xmlns:p14="http://schemas.microsoft.com/office/powerpoint/2010/main" val="280066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D9E4-AE07-4359-9768-2B9C77C1DAB8}"/>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Working principle</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6E2263-36F1-4789-BD81-ED2A87DEDEE5}"/>
              </a:ext>
            </a:extLst>
          </p:cNvPr>
          <p:cNvSpPr>
            <a:spLocks noGrp="1"/>
          </p:cNvSpPr>
          <p:nvPr>
            <p:ph idx="1"/>
          </p:nvPr>
        </p:nvSpPr>
        <p:spPr>
          <a:xfrm>
            <a:off x="1097280" y="2233858"/>
            <a:ext cx="10554574" cy="4337539"/>
          </a:xfrm>
        </p:spPr>
        <p:txBody>
          <a:bodyPr>
            <a:normAutofit fontScale="70000" lnSpcReduction="20000"/>
          </a:bodyPr>
          <a:lstStyle/>
          <a:p>
            <a:pPr>
              <a:lnSpc>
                <a:spcPct val="170000"/>
              </a:lnSpc>
              <a:buClrTx/>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Load Cell is used measure the weight of a container that holds a type of grocery.</a:t>
            </a:r>
          </a:p>
          <a:p>
            <a:pPr>
              <a:lnSpc>
                <a:spcPct val="170000"/>
              </a:lnSpc>
              <a:buClrTx/>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sensor data is then sent to the Arduino board’s microcontroller and gets processed.</a:t>
            </a:r>
          </a:p>
          <a:p>
            <a:pPr>
              <a:lnSpc>
                <a:spcPct val="170000"/>
              </a:lnSpc>
              <a:buClrTx/>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Predictions are made to know when the grocery item will get depleted.</a:t>
            </a:r>
          </a:p>
          <a:p>
            <a:pPr>
              <a:lnSpc>
                <a:spcPct val="170000"/>
              </a:lnSpc>
              <a:buClrTx/>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server is then used to determine whether to make an order based on the processed data.</a:t>
            </a:r>
          </a:p>
          <a:p>
            <a:pPr>
              <a:lnSpc>
                <a:spcPct val="170000"/>
              </a:lnSpc>
              <a:buClrTx/>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Delivery estimates are taken into account before making an order.</a:t>
            </a:r>
          </a:p>
          <a:p>
            <a:pPr>
              <a:lnSpc>
                <a:spcPct val="170000"/>
              </a:lnSpc>
              <a:buClrTx/>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order is then passed onto a grocery delivery service by an API call on behalf of the user.</a:t>
            </a:r>
          </a:p>
        </p:txBody>
      </p:sp>
      <p:sp>
        <p:nvSpPr>
          <p:cNvPr id="5" name="Slide Number Placeholder 4">
            <a:extLst>
              <a:ext uri="{FF2B5EF4-FFF2-40B4-BE49-F238E27FC236}">
                <a16:creationId xmlns:a16="http://schemas.microsoft.com/office/drawing/2014/main" id="{AD514C10-8C85-8B40-6AC8-37F99ECC1B3E}"/>
              </a:ext>
            </a:extLst>
          </p:cNvPr>
          <p:cNvSpPr>
            <a:spLocks noGrp="1"/>
          </p:cNvSpPr>
          <p:nvPr>
            <p:ph type="sldNum" sz="quarter" idx="12"/>
          </p:nvPr>
        </p:nvSpPr>
        <p:spPr/>
        <p:txBody>
          <a:bodyPr/>
          <a:lstStyle/>
          <a:p>
            <a:fld id="{6AB53CFE-FA40-436B-8FAE-AAB24BEE9A35}" type="slidenum">
              <a:rPr lang="en-US" smtClean="0"/>
              <a:t>8</a:t>
            </a:fld>
            <a:endParaRPr lang="en-US"/>
          </a:p>
        </p:txBody>
      </p:sp>
    </p:spTree>
    <p:extLst>
      <p:ext uri="{BB962C8B-B14F-4D97-AF65-F5344CB8AC3E}">
        <p14:creationId xmlns:p14="http://schemas.microsoft.com/office/powerpoint/2010/main" val="188147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21D48-D1C4-318B-EAD7-32131717B684}"/>
              </a:ext>
            </a:extLst>
          </p:cNvPr>
          <p:cNvSpPr>
            <a:spLocks noGrp="1"/>
          </p:cNvSpPr>
          <p:nvPr>
            <p:ph type="sldNum" sz="quarter" idx="12"/>
          </p:nvPr>
        </p:nvSpPr>
        <p:spPr/>
        <p:txBody>
          <a:bodyPr/>
          <a:lstStyle/>
          <a:p>
            <a:fld id="{6AB53CFE-FA40-436B-8FAE-AAB24BEE9A35}" type="slidenum">
              <a:rPr lang="en-US" smtClean="0"/>
              <a:t>9</a:t>
            </a:fld>
            <a:endParaRPr lang="en-US"/>
          </a:p>
        </p:txBody>
      </p:sp>
      <p:sp>
        <p:nvSpPr>
          <p:cNvPr id="4" name="TextBox 3">
            <a:extLst>
              <a:ext uri="{FF2B5EF4-FFF2-40B4-BE49-F238E27FC236}">
                <a16:creationId xmlns:a16="http://schemas.microsoft.com/office/drawing/2014/main" id="{0E8083E0-0905-A048-CEF3-EEDB41E1442E}"/>
              </a:ext>
            </a:extLst>
          </p:cNvPr>
          <p:cNvSpPr txBox="1"/>
          <p:nvPr/>
        </p:nvSpPr>
        <p:spPr>
          <a:xfrm>
            <a:off x="305649" y="0"/>
            <a:ext cx="10396634"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Architecture Diagram for Automated re-order of grocery using IOT</a:t>
            </a:r>
            <a:endParaRPr lang="en-IN" sz="2400" dirty="0"/>
          </a:p>
        </p:txBody>
      </p:sp>
      <p:pic>
        <p:nvPicPr>
          <p:cNvPr id="14" name="Picture 13">
            <a:extLst>
              <a:ext uri="{FF2B5EF4-FFF2-40B4-BE49-F238E27FC236}">
                <a16:creationId xmlns:a16="http://schemas.microsoft.com/office/drawing/2014/main" id="{C4C3B5D8-BDF2-8035-743D-4A44525F5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49" y="452334"/>
            <a:ext cx="10396634" cy="5824185"/>
          </a:xfrm>
          <a:prstGeom prst="rect">
            <a:avLst/>
          </a:prstGeom>
        </p:spPr>
      </p:pic>
    </p:spTree>
    <p:extLst>
      <p:ext uri="{BB962C8B-B14F-4D97-AF65-F5344CB8AC3E}">
        <p14:creationId xmlns:p14="http://schemas.microsoft.com/office/powerpoint/2010/main" val="374662507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1563</TotalTime>
  <Words>1128</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Anonymice Powerline</vt:lpstr>
      <vt:lpstr>Calibri</vt:lpstr>
      <vt:lpstr>Calibri Light</vt:lpstr>
      <vt:lpstr>Times New Roman</vt:lpstr>
      <vt:lpstr>Wingdings</vt:lpstr>
      <vt:lpstr>Wingdings 2</vt:lpstr>
      <vt:lpstr>Retrospect</vt:lpstr>
      <vt:lpstr>Automated re-order of grocery using IOT</vt:lpstr>
      <vt:lpstr>Introduction</vt:lpstr>
      <vt:lpstr>Problem Statement</vt:lpstr>
      <vt:lpstr>Literature Survey</vt:lpstr>
      <vt:lpstr>Literature Survey</vt:lpstr>
      <vt:lpstr>Limitations of the existing works</vt:lpstr>
      <vt:lpstr>Objectives of the proposed work</vt:lpstr>
      <vt:lpstr>Working principle</vt:lpstr>
      <vt:lpstr>PowerPoint Presentation</vt:lpstr>
      <vt:lpstr>Order Prediction</vt:lpstr>
      <vt:lpstr>Passing order request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INGREDIENTS BASED ON DEMAND</dc:title>
  <dc:creator>Adithyan sannasi</dc:creator>
  <cp:lastModifiedBy>SURYA V</cp:lastModifiedBy>
  <cp:revision>203</cp:revision>
  <dcterms:created xsi:type="dcterms:W3CDTF">2022-01-16T16:26:59Z</dcterms:created>
  <dcterms:modified xsi:type="dcterms:W3CDTF">2023-05-04T05:10:17Z</dcterms:modified>
</cp:coreProperties>
</file>