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8404800" cy="3474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4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025" autoAdjust="0"/>
    <p:restoredTop sz="94660"/>
  </p:normalViewPr>
  <p:slideViewPr>
    <p:cSldViewPr snapToGrid="0">
      <p:cViewPr>
        <p:scale>
          <a:sx n="50" d="100"/>
          <a:sy n="50" d="100"/>
        </p:scale>
        <p:origin x="-3470" y="-7560"/>
      </p:cViewPr>
      <p:guideLst>
        <p:guide orient="horz" pos="10944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686639"/>
            <a:ext cx="32644080" cy="12097173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8250326"/>
            <a:ext cx="28803600" cy="8389194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7037-5B7C-4A80-B109-1C0710EF493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F491-C769-4A15-B23F-2786C1D03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1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7037-5B7C-4A80-B109-1C0710EF493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F491-C769-4A15-B23F-2786C1D03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849967"/>
            <a:ext cx="8281035" cy="294466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849967"/>
            <a:ext cx="24363045" cy="2944664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7037-5B7C-4A80-B109-1C0710EF493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F491-C769-4A15-B23F-2786C1D03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1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7037-5B7C-4A80-B109-1C0710EF493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F491-C769-4A15-B23F-2786C1D03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5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662680"/>
            <a:ext cx="33124140" cy="14453867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3253287"/>
            <a:ext cx="33124140" cy="7600947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7037-5B7C-4A80-B109-1C0710EF493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F491-C769-4A15-B23F-2786C1D03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2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9249833"/>
            <a:ext cx="16322040" cy="22046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9249833"/>
            <a:ext cx="16322040" cy="22046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7037-5B7C-4A80-B109-1C0710EF493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F491-C769-4A15-B23F-2786C1D03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0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849974"/>
            <a:ext cx="33124140" cy="6716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517893"/>
            <a:ext cx="16247028" cy="417448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692380"/>
            <a:ext cx="16247028" cy="18668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517893"/>
            <a:ext cx="16327042" cy="417448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692380"/>
            <a:ext cx="16327042" cy="18668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7037-5B7C-4A80-B109-1C0710EF493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F491-C769-4A15-B23F-2786C1D03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7037-5B7C-4A80-B109-1C0710EF493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F491-C769-4A15-B23F-2786C1D03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7037-5B7C-4A80-B109-1C0710EF493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F491-C769-4A15-B23F-2786C1D03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316480"/>
            <a:ext cx="12386548" cy="810768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5002961"/>
            <a:ext cx="19442430" cy="24693033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0424160"/>
            <a:ext cx="12386548" cy="19312046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7037-5B7C-4A80-B109-1C0710EF493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F491-C769-4A15-B23F-2786C1D03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9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316480"/>
            <a:ext cx="12386548" cy="810768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5002961"/>
            <a:ext cx="19442430" cy="24693033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0424160"/>
            <a:ext cx="12386548" cy="19312046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7037-5B7C-4A80-B109-1C0710EF493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F491-C769-4A15-B23F-2786C1D03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849974"/>
            <a:ext cx="33124140" cy="671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9249833"/>
            <a:ext cx="33124140" cy="2204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2205514"/>
            <a:ext cx="864108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7037-5B7C-4A80-B109-1C0710EF4934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2205514"/>
            <a:ext cx="1296162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2205514"/>
            <a:ext cx="864108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2F491-C769-4A15-B23F-2786C1D03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3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ryaAnirudh/SmartApplePicking.git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DweBqs5dlaQ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8404800" cy="40494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049486"/>
            <a:ext cx="38404800" cy="391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34305766"/>
            <a:ext cx="38404800" cy="4871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4148110"/>
            <a:ext cx="38404800" cy="1201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89371" y="8882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4" descr="Image result for umkc logo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314" y="827314"/>
            <a:ext cx="4923206" cy="2291429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817589" y="695525"/>
            <a:ext cx="211847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b="1" dirty="0">
                <a:solidFill>
                  <a:srgbClr val="FFC000"/>
                </a:solidFill>
              </a:rPr>
              <a:t>Smart Apple Picking Prediction using IOT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91113" y="3217905"/>
            <a:ext cx="12962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Advisor: Dr. </a:t>
            </a:r>
            <a:r>
              <a:rPr lang="en-IN" sz="4000" b="1" dirty="0" err="1">
                <a:solidFill>
                  <a:schemeClr val="bg1"/>
                </a:solidFill>
              </a:rPr>
              <a:t>Sejun</a:t>
            </a:r>
            <a:r>
              <a:rPr lang="en-IN" sz="4000" b="1" dirty="0">
                <a:solidFill>
                  <a:schemeClr val="bg1"/>
                </a:solidFill>
              </a:rPr>
              <a:t> Song, University of Missouri – Kansas 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24707" y="2315051"/>
            <a:ext cx="33116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Sai Harish Chitluri, Surya Anirudh Lanka, Dhanunjaya Koneru, Pushpa </a:t>
            </a:r>
            <a:r>
              <a:rPr lang="en-IN" sz="4800" b="1" dirty="0" err="1">
                <a:solidFill>
                  <a:schemeClr val="bg1"/>
                </a:solidFill>
              </a:rPr>
              <a:t>Uppala</a:t>
            </a:r>
            <a:r>
              <a:rPr lang="en-IN" sz="4800" b="1" dirty="0">
                <a:solidFill>
                  <a:schemeClr val="bg1"/>
                </a:solidFill>
              </a:rPr>
              <a:t>, </a:t>
            </a:r>
            <a:r>
              <a:rPr lang="en-IN" sz="4800" b="1" dirty="0" err="1">
                <a:solidFill>
                  <a:schemeClr val="bg1"/>
                </a:solidFill>
              </a:rPr>
              <a:t>Nagaraju</a:t>
            </a:r>
            <a:r>
              <a:rPr lang="en-IN" sz="4800" b="1" dirty="0">
                <a:solidFill>
                  <a:schemeClr val="bg1"/>
                </a:solidFill>
              </a:rPr>
              <a:t> </a:t>
            </a:r>
            <a:r>
              <a:rPr lang="en-IN" sz="4800" b="1" dirty="0" err="1">
                <a:solidFill>
                  <a:schemeClr val="bg1"/>
                </a:solidFill>
              </a:rPr>
              <a:t>Rathna</a:t>
            </a:r>
            <a:r>
              <a:rPr lang="en-IN" sz="4800" b="1" dirty="0">
                <a:solidFill>
                  <a:schemeClr val="bg1"/>
                </a:solidFill>
              </a:rPr>
              <a:t>, </a:t>
            </a:r>
            <a:r>
              <a:rPr lang="en-IN" sz="4800" b="1" dirty="0" err="1">
                <a:solidFill>
                  <a:schemeClr val="bg1"/>
                </a:solidFill>
              </a:rPr>
              <a:t>BadiriNadh</a:t>
            </a:r>
            <a:r>
              <a:rPr lang="en-IN" sz="4800" b="1" dirty="0">
                <a:solidFill>
                  <a:schemeClr val="bg1"/>
                </a:solidFill>
              </a:rPr>
              <a:t> </a:t>
            </a:r>
            <a:r>
              <a:rPr lang="en-IN" sz="4800" b="1" dirty="0" err="1">
                <a:solidFill>
                  <a:schemeClr val="bg1"/>
                </a:solidFill>
              </a:rPr>
              <a:t>Mamidi</a:t>
            </a:r>
            <a:r>
              <a:rPr lang="en-IN" sz="4800" b="1" dirty="0">
                <a:solidFill>
                  <a:schemeClr val="bg1"/>
                </a:solidFill>
              </a:rPr>
              <a:t>, Gopi Rao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83772" y="4903044"/>
            <a:ext cx="36782828" cy="2755039"/>
          </a:xfrm>
          <a:prstGeom prst="roundRect">
            <a:avLst>
              <a:gd name="adj" fmla="val 683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04856" y="4980229"/>
            <a:ext cx="30991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0" i="0" dirty="0">
                <a:effectLst/>
                <a:latin typeface="Söhne"/>
              </a:rPr>
              <a:t>In traditional apple picking methods, challenges arise, leading to inefficiencies and inaccuracies. The need for a more efficient and accurate apple picking process is crucial for optimizing harvests. Our solution leverages Machine Learning (ML) and the Internet of Things (IoT) to create a modern and efficient apple picking system.</a:t>
            </a:r>
          </a:p>
          <a:p>
            <a:pPr algn="just"/>
            <a:endParaRPr 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68936" y="5842916"/>
            <a:ext cx="4151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MOTIVATION: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27314" y="8017909"/>
            <a:ext cx="18375086" cy="5057982"/>
          </a:xfrm>
          <a:prstGeom prst="roundRect">
            <a:avLst>
              <a:gd name="adj" fmla="val 683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21579" y="9263174"/>
            <a:ext cx="170255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000" b="0" i="0" dirty="0">
                <a:effectLst/>
                <a:latin typeface="Söhne"/>
              </a:rPr>
              <a:t>Traditional apple picking methods are often labor-intensive, requiring significant manual effort.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000" b="0" i="0" dirty="0">
                <a:effectLst/>
                <a:latin typeface="Söhne"/>
              </a:rPr>
              <a:t>Human error in selecting ripe apples for harvesting may lead to the picking of unripe or overripe fruits.</a:t>
            </a:r>
            <a:endParaRPr lang="en-US" sz="4000" dirty="0">
              <a:latin typeface="Söhne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000" b="0" i="0" dirty="0">
                <a:effectLst/>
                <a:latin typeface="Söhne"/>
              </a:rPr>
              <a:t>The conventional method of visually inspecting each apple is time-consuming, especially in large orchards.</a:t>
            </a:r>
          </a:p>
          <a:p>
            <a:pPr algn="just"/>
            <a:endParaRPr lang="en-US" sz="4000" dirty="0"/>
          </a:p>
        </p:txBody>
      </p:sp>
      <p:sp>
        <p:nvSpPr>
          <p:cNvPr id="38" name="Rounded Rectangle 37"/>
          <p:cNvSpPr/>
          <p:nvPr/>
        </p:nvSpPr>
        <p:spPr>
          <a:xfrm>
            <a:off x="914399" y="12997948"/>
            <a:ext cx="18162599" cy="5753744"/>
          </a:xfrm>
          <a:prstGeom prst="roundRect">
            <a:avLst>
              <a:gd name="adj" fmla="val 683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41" name="TextBox 40"/>
          <p:cNvSpPr txBox="1"/>
          <p:nvPr/>
        </p:nvSpPr>
        <p:spPr>
          <a:xfrm>
            <a:off x="1521579" y="14053234"/>
            <a:ext cx="171995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000" b="0" i="0" dirty="0">
                <a:effectLst/>
                <a:latin typeface="Söhne"/>
              </a:rPr>
              <a:t>We combine ML and IoT to revolutionize the </a:t>
            </a:r>
            <a:r>
              <a:rPr lang="en-US" sz="4000" dirty="0">
                <a:latin typeface="Söhne"/>
              </a:rPr>
              <a:t>smart </a:t>
            </a:r>
            <a:r>
              <a:rPr lang="en-US" sz="4000" b="0" i="0" dirty="0">
                <a:effectLst/>
                <a:latin typeface="Söhne"/>
              </a:rPr>
              <a:t>apple picking process.</a:t>
            </a:r>
            <a:endParaRPr lang="en-US" sz="4000" dirty="0"/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n-US" sz="4000" b="1" i="0" dirty="0">
                <a:effectLst/>
                <a:latin typeface="Söhne"/>
              </a:rPr>
              <a:t>Vision Transformers</a:t>
            </a:r>
            <a:r>
              <a:rPr lang="en-US" sz="4000" b="0" i="0" dirty="0">
                <a:effectLst/>
                <a:latin typeface="Söhne"/>
              </a:rPr>
              <a:t>: Vision transformers were chosen for their effectiveness in image recognition tasks.</a:t>
            </a:r>
            <a:endParaRPr lang="en-US" sz="4000" dirty="0"/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The model is finetuned using a dataset of 4000 labeled images for optimal performance.</a:t>
            </a:r>
            <a:endParaRPr lang="en-US" sz="4000" dirty="0"/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Mobile app integration: Users can employ a mobile app for real-time apple scanning with instant feedback.</a:t>
            </a:r>
            <a:endParaRPr lang="en-US" sz="4000" dirty="0"/>
          </a:p>
        </p:txBody>
      </p:sp>
      <p:sp>
        <p:nvSpPr>
          <p:cNvPr id="45" name="Rounded Rectangle 44"/>
          <p:cNvSpPr/>
          <p:nvPr/>
        </p:nvSpPr>
        <p:spPr>
          <a:xfrm>
            <a:off x="900466" y="18684483"/>
            <a:ext cx="18265358" cy="6829108"/>
          </a:xfrm>
          <a:prstGeom prst="roundRect">
            <a:avLst>
              <a:gd name="adj" fmla="val 683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47" name="TextBox 46"/>
          <p:cNvSpPr txBox="1"/>
          <p:nvPr/>
        </p:nvSpPr>
        <p:spPr>
          <a:xfrm>
            <a:off x="1626179" y="19967567"/>
            <a:ext cx="1702553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000" b="0" i="0" dirty="0">
                <a:effectLst/>
                <a:latin typeface="Söhne"/>
              </a:rPr>
              <a:t>Vision Transformers (</a:t>
            </a:r>
            <a:r>
              <a:rPr lang="en-US" sz="4000" b="0" i="0" dirty="0" err="1">
                <a:effectLst/>
                <a:latin typeface="Söhne"/>
              </a:rPr>
              <a:t>ViTs</a:t>
            </a:r>
            <a:r>
              <a:rPr lang="en-US" sz="4000" b="0" i="0" dirty="0">
                <a:effectLst/>
                <a:latin typeface="Söhne"/>
              </a:rPr>
              <a:t>) represent a breakthrough in computer vision, challenging traditional Convolutional Neural Networks (CNNs) for image classification tasks.</a:t>
            </a:r>
            <a:r>
              <a:rPr lang="en-US" sz="4000" dirty="0"/>
              <a:t>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000" b="0" i="0" dirty="0" err="1">
                <a:effectLst/>
                <a:latin typeface="Söhne"/>
              </a:rPr>
              <a:t>ViTs</a:t>
            </a:r>
            <a:r>
              <a:rPr lang="en-US" sz="4000" b="0" i="0" dirty="0">
                <a:effectLst/>
                <a:latin typeface="Söhne"/>
              </a:rPr>
              <a:t> adapt the transformer architecture to process images as sequences of patches rather than grids of pixels.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000" b="0" i="0" dirty="0">
                <a:effectLst/>
                <a:latin typeface="Söhne"/>
              </a:rPr>
              <a:t>Images are divided into smaller patches, treating each patch as a sequence of values.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000" b="0" i="0" dirty="0" err="1">
                <a:effectLst/>
                <a:latin typeface="Söhne"/>
              </a:rPr>
              <a:t>ViTs</a:t>
            </a:r>
            <a:r>
              <a:rPr lang="en-US" sz="4000" b="0" i="0" dirty="0">
                <a:effectLst/>
                <a:latin typeface="Söhne"/>
              </a:rPr>
              <a:t> excel at capturing long-range dependencies in images, making them well-suited for tasks like image classification and object detection.</a:t>
            </a:r>
            <a:endParaRPr lang="en-US" sz="4000" dirty="0"/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US" sz="4000" dirty="0"/>
          </a:p>
        </p:txBody>
      </p:sp>
      <p:sp>
        <p:nvSpPr>
          <p:cNvPr id="48" name="Rounded Rectangle 47"/>
          <p:cNvSpPr/>
          <p:nvPr/>
        </p:nvSpPr>
        <p:spPr>
          <a:xfrm>
            <a:off x="925284" y="25936681"/>
            <a:ext cx="18265358" cy="7944246"/>
          </a:xfrm>
          <a:prstGeom prst="roundRect">
            <a:avLst>
              <a:gd name="adj" fmla="val 683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50996" y="27152919"/>
            <a:ext cx="17514827" cy="898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We gathered a dataset comprising images of 3 different apple types, including green apples, honey crisp apples, red apples.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Automated solutions are essential for efficiently handling the extensive variety of apples.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   We employ machine learning techniques, including deep neural networks, to   </a:t>
            </a:r>
          </a:p>
          <a:p>
            <a:pPr algn="just"/>
            <a:r>
              <a:rPr lang="en-US" sz="4000" dirty="0">
                <a:latin typeface="Söhne"/>
              </a:rPr>
              <a:t>    </a:t>
            </a:r>
            <a:r>
              <a:rPr lang="en-US" sz="4000" b="0" i="0" dirty="0">
                <a:effectLst/>
                <a:latin typeface="Söhne"/>
              </a:rPr>
              <a:t>recognize and classify apple types based on visual features.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  The combination of apple type recognition and picking prediction enhances the </a:t>
            </a:r>
          </a:p>
          <a:p>
            <a:pPr algn="just"/>
            <a:r>
              <a:rPr lang="en-US" sz="4000" b="0" i="0" dirty="0">
                <a:effectLst/>
                <a:latin typeface="Söhne"/>
              </a:rPr>
              <a:t>    precision and efficiency of the harvesting process.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The flexibility of the model allows for easy expansion to recognize additional apple varieties.</a:t>
            </a:r>
          </a:p>
          <a:p>
            <a:pPr algn="just"/>
            <a:br>
              <a:rPr lang="en-US" dirty="0">
                <a:latin typeface="Söhne"/>
              </a:rPr>
            </a:br>
            <a:endParaRPr lang="en-US" sz="4000" b="0" i="0" dirty="0">
              <a:effectLst/>
              <a:latin typeface="Söhne"/>
            </a:endParaRPr>
          </a:p>
          <a:p>
            <a:pPr algn="just"/>
            <a:endParaRPr lang="en-US" sz="4000" b="0" i="0" dirty="0"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4000" dirty="0"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4000" dirty="0">
              <a:latin typeface="Söhne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68679" y="8046240"/>
            <a:ext cx="18156717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ounded Rectangle 36"/>
          <p:cNvSpPr/>
          <p:nvPr/>
        </p:nvSpPr>
        <p:spPr>
          <a:xfrm>
            <a:off x="911351" y="13032930"/>
            <a:ext cx="18265358" cy="1020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1430139" y="8103406"/>
            <a:ext cx="1702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CURRENT PROBLEMS WITH APPLE PICKING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80416" y="13065158"/>
            <a:ext cx="16756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OUR SOLUTION: SMART PICKING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26591" y="18716970"/>
            <a:ext cx="18156717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1755598" y="18751692"/>
            <a:ext cx="16756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VISION TRANSFORMERS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024262" y="25593955"/>
            <a:ext cx="18156717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1791869" y="25682706"/>
            <a:ext cx="16756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APPLE TYPE RECOGNITION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9976592" y="8047317"/>
            <a:ext cx="17659674" cy="13883105"/>
          </a:xfrm>
          <a:prstGeom prst="roundRect">
            <a:avLst>
              <a:gd name="adj" fmla="val 683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71" name="Rounded Rectangle 70"/>
          <p:cNvSpPr/>
          <p:nvPr/>
        </p:nvSpPr>
        <p:spPr>
          <a:xfrm>
            <a:off x="20021108" y="8068576"/>
            <a:ext cx="17554636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/>
          <p:cNvSpPr txBox="1"/>
          <p:nvPr/>
        </p:nvSpPr>
        <p:spPr>
          <a:xfrm>
            <a:off x="20410862" y="8103306"/>
            <a:ext cx="16756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WORKING OF SMART-PICK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788277" y="4918841"/>
            <a:ext cx="4855779" cy="2680138"/>
          </a:xfrm>
          <a:prstGeom prst="roundRect">
            <a:avLst>
              <a:gd name="adj" fmla="val 8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/>
              <a:t>MOTIVATION: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871939" y="32339184"/>
            <a:ext cx="6378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/>
            <a:r>
              <a:rPr lang="en-US" sz="36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https://github.com/SuryaAnirudh/SmartApplePicking.git</a:t>
            </a:r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31" name="Picture 7" descr="Image result for github logo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85148" y="32244628"/>
            <a:ext cx="1646928" cy="1369009"/>
          </a:xfrm>
          <a:prstGeom prst="rect">
            <a:avLst/>
          </a:prstGeom>
          <a:noFill/>
        </p:spPr>
      </p:pic>
      <p:sp>
        <p:nvSpPr>
          <p:cNvPr id="1037" name="AutoShape 13" descr="Image result for youtube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9" name="AutoShape 15" descr="Image result for youtube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1" name="AutoShape 17" descr="Image result for youtube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43" name="Picture 19" descr="Image result for youtube logo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28971917" y="32196500"/>
            <a:ext cx="2454442" cy="1309036"/>
          </a:xfrm>
          <a:prstGeom prst="rect">
            <a:avLst/>
          </a:prstGeom>
          <a:noFill/>
        </p:spPr>
      </p:pic>
      <p:sp>
        <p:nvSpPr>
          <p:cNvPr id="89" name="TextBox 88"/>
          <p:cNvSpPr txBox="1"/>
          <p:nvPr/>
        </p:nvSpPr>
        <p:spPr>
          <a:xfrm>
            <a:off x="31312722" y="32502016"/>
            <a:ext cx="616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/>
            <a:r>
              <a:rPr lang="en-US" sz="3600" dirty="0">
                <a:solidFill>
                  <a:schemeClr val="accent2">
                    <a:lumMod val="50000"/>
                  </a:schemeClr>
                </a:solidFill>
                <a:hlinkClick r:id="rId6"/>
              </a:rPr>
              <a:t>https://youtu.be/DweBqs5dlaQ</a:t>
            </a:r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9891536" y="22878728"/>
            <a:ext cx="17659674" cy="4057522"/>
          </a:xfrm>
          <a:prstGeom prst="roundRect">
            <a:avLst>
              <a:gd name="adj" fmla="val 683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91" name="Rounded Rectangle 90"/>
          <p:cNvSpPr/>
          <p:nvPr/>
        </p:nvSpPr>
        <p:spPr>
          <a:xfrm>
            <a:off x="20021109" y="21881502"/>
            <a:ext cx="17530102" cy="9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/>
          <p:cNvSpPr txBox="1"/>
          <p:nvPr/>
        </p:nvSpPr>
        <p:spPr>
          <a:xfrm>
            <a:off x="20903475" y="21838517"/>
            <a:ext cx="15805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RESULTS &amp; PERFOMANCE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0302713" y="22984764"/>
            <a:ext cx="165327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 Accuracy: The model demonstrates high accuracy of 93% during testing, ensuring reliable predictions.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 Real-world testing: Field testing and validation results contribute to the real-world applicability of the solution.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 Efficiency gains: The solution significantly improves efficiency compared to traditional apple picking methods.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US" sz="4000" dirty="0"/>
          </a:p>
        </p:txBody>
      </p:sp>
      <p:sp>
        <p:nvSpPr>
          <p:cNvPr id="97" name="TextBox 96"/>
          <p:cNvSpPr txBox="1"/>
          <p:nvPr/>
        </p:nvSpPr>
        <p:spPr>
          <a:xfrm>
            <a:off x="20580680" y="9537029"/>
            <a:ext cx="16586632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0" i="0" dirty="0">
                <a:effectLst/>
                <a:latin typeface="Söhne"/>
              </a:rPr>
              <a:t>The smart apple picking system consists of three main components: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A mobile app: The user uses the mobile app to scan the apple.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A vision transformer model: The model analyzes the image of the apple and classifies it as ripe or unripe.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Söhne"/>
              </a:rPr>
              <a:t>A decision-making system: The system uses the results of the vision transformer model to decide whether or not to pick the apple.</a:t>
            </a:r>
          </a:p>
          <a:p>
            <a:pPr marL="742950" indent="-742950" algn="just">
              <a:buFont typeface="+mj-lt"/>
              <a:buAutoNum type="arabicPeriod"/>
            </a:pPr>
            <a:endParaRPr lang="en-US" sz="4000" dirty="0">
              <a:latin typeface="Söhne"/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4000" dirty="0">
              <a:latin typeface="Söhne"/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4000" dirty="0">
              <a:latin typeface="Söhne"/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4000" dirty="0">
              <a:latin typeface="Söhne"/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4000" dirty="0">
              <a:latin typeface="Söhne"/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4000" dirty="0">
              <a:latin typeface="Söhne"/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4000" dirty="0">
              <a:latin typeface="Söhne"/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4000" dirty="0">
              <a:latin typeface="Söhne"/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4000" dirty="0">
              <a:latin typeface="Söhne"/>
            </a:endParaRPr>
          </a:p>
          <a:p>
            <a:pPr algn="just"/>
            <a:endParaRPr lang="en-US" sz="4000" dirty="0"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Google Sans"/>
              </a:rPr>
              <a:t> We collected a data set of 4,000 images of apples.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Google Sans"/>
              </a:rPr>
              <a:t> The images were labeled as ripe or unripe.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Google Sans"/>
              </a:rPr>
              <a:t> We used this data set to train the vision transformer model.</a:t>
            </a:r>
          </a:p>
          <a:p>
            <a:pPr algn="just"/>
            <a:endParaRPr lang="en-US" sz="4000" dirty="0">
              <a:latin typeface="Söhn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554ED6-4907-A985-B727-EDD70E3714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09323" y="13800223"/>
            <a:ext cx="14802837" cy="4907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E47BBC-4601-14F9-E3E7-BE88AEABFFF4}"/>
              </a:ext>
            </a:extLst>
          </p:cNvPr>
          <p:cNvSpPr txBox="1"/>
          <p:nvPr/>
        </p:nvSpPr>
        <p:spPr>
          <a:xfrm>
            <a:off x="20347193" y="28018225"/>
            <a:ext cx="15805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Results &amp; Performance</a:t>
            </a:r>
          </a:p>
        </p:txBody>
      </p:sp>
      <p:sp>
        <p:nvSpPr>
          <p:cNvPr id="12" name="Rounded Rectangle 90">
            <a:extLst>
              <a:ext uri="{FF2B5EF4-FFF2-40B4-BE49-F238E27FC236}">
                <a16:creationId xmlns:a16="http://schemas.microsoft.com/office/drawing/2014/main" id="{733E71AE-5FF4-0065-1C84-D9A3F25291BB}"/>
              </a:ext>
            </a:extLst>
          </p:cNvPr>
          <p:cNvSpPr/>
          <p:nvPr/>
        </p:nvSpPr>
        <p:spPr>
          <a:xfrm>
            <a:off x="19719670" y="27019539"/>
            <a:ext cx="17831540" cy="916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Söhne"/>
              </a:rPr>
              <a:t>CONCLUSION</a:t>
            </a:r>
          </a:p>
        </p:txBody>
      </p:sp>
      <p:sp>
        <p:nvSpPr>
          <p:cNvPr id="13" name="Rounded Rectangle 89">
            <a:extLst>
              <a:ext uri="{FF2B5EF4-FFF2-40B4-BE49-F238E27FC236}">
                <a16:creationId xmlns:a16="http://schemas.microsoft.com/office/drawing/2014/main" id="{2D81E217-3FF9-5C98-162F-E0D1590E73F9}"/>
              </a:ext>
            </a:extLst>
          </p:cNvPr>
          <p:cNvSpPr/>
          <p:nvPr/>
        </p:nvSpPr>
        <p:spPr>
          <a:xfrm>
            <a:off x="19771338" y="27983108"/>
            <a:ext cx="17779872" cy="3663349"/>
          </a:xfrm>
          <a:prstGeom prst="roundRect">
            <a:avLst>
              <a:gd name="adj" fmla="val 683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Söhne"/>
              </a:rPr>
              <a:t>Vision transformers offer a promising solution for smart apple picking.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Söhne"/>
              </a:rPr>
              <a:t>The smart apple picking system can improve efficiency and profitability in apple orchards.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Söhne"/>
              </a:rPr>
              <a:t>This technology has the potential to revolutionize the apple industry.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8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</TotalTime>
  <Words>626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Google Sans</vt:lpstr>
      <vt:lpstr>Söhne</vt:lpstr>
      <vt:lpstr>Wingdings</vt:lpstr>
      <vt:lpstr>Office Theme</vt:lpstr>
      <vt:lpstr>PowerPoint Presentation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, Johnson Hall</dc:creator>
  <cp:lastModifiedBy>Lanka, Surya Anirudh (UMKC-Student)</cp:lastModifiedBy>
  <cp:revision>24</cp:revision>
  <dcterms:created xsi:type="dcterms:W3CDTF">2019-12-04T18:23:18Z</dcterms:created>
  <dcterms:modified xsi:type="dcterms:W3CDTF">2023-12-14T02:19:08Z</dcterms:modified>
</cp:coreProperties>
</file>