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518D62-6DD0-4FFD-965B-7D6628F9B2C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169152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18D62-6DD0-4FFD-965B-7D6628F9B2C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187096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18D62-6DD0-4FFD-965B-7D6628F9B2C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43179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18D62-6DD0-4FFD-965B-7D6628F9B2C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309751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518D62-6DD0-4FFD-965B-7D6628F9B2CC}" type="datetimeFigureOut">
              <a:rPr lang="en-US" smtClean="0"/>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247396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518D62-6DD0-4FFD-965B-7D6628F9B2CC}"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274331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518D62-6DD0-4FFD-965B-7D6628F9B2CC}" type="datetimeFigureOut">
              <a:rPr lang="en-US" smtClean="0"/>
              <a:t>6/29/2020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177506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518D62-6DD0-4FFD-965B-7D6628F9B2CC}" type="datetimeFigureOut">
              <a:rPr lang="en-US" smtClean="0"/>
              <a:t>6/29/2020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395123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18D62-6DD0-4FFD-965B-7D6628F9B2CC}" type="datetimeFigureOut">
              <a:rPr lang="en-US" smtClean="0"/>
              <a:t>6/29/2020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212916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518D62-6DD0-4FFD-965B-7D6628F9B2CC}"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22119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518D62-6DD0-4FFD-965B-7D6628F9B2CC}" type="datetimeFigureOut">
              <a:rPr lang="en-US" smtClean="0"/>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A4FF6-8EDD-47B1-8C32-9363EF9EF68C}" type="slidenum">
              <a:rPr lang="en-US" smtClean="0"/>
              <a:t>‹#›</a:t>
            </a:fld>
            <a:endParaRPr lang="en-US"/>
          </a:p>
        </p:txBody>
      </p:sp>
    </p:spTree>
    <p:extLst>
      <p:ext uri="{BB962C8B-B14F-4D97-AF65-F5344CB8AC3E}">
        <p14:creationId xmlns:p14="http://schemas.microsoft.com/office/powerpoint/2010/main" val="362668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18D62-6DD0-4FFD-965B-7D6628F9B2CC}" type="datetimeFigureOut">
              <a:rPr lang="en-US" smtClean="0"/>
              <a:t>6/29/2020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A4FF6-8EDD-47B1-8C32-9363EF9EF68C}" type="slidenum">
              <a:rPr lang="en-US" smtClean="0"/>
              <a:t>‹#›</a:t>
            </a:fld>
            <a:endParaRPr lang="en-US"/>
          </a:p>
        </p:txBody>
      </p:sp>
    </p:spTree>
    <p:extLst>
      <p:ext uri="{BB962C8B-B14F-4D97-AF65-F5344CB8AC3E}">
        <p14:creationId xmlns:p14="http://schemas.microsoft.com/office/powerpoint/2010/main" val="161741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17343"/>
            <a:ext cx="10515600" cy="1214293"/>
          </a:xfrm>
        </p:spPr>
        <p:txBody>
          <a:bodyPr>
            <a:normAutofit/>
          </a:bodyPr>
          <a:lstStyle/>
          <a:p>
            <a:r>
              <a:rPr lang="en-US" sz="3600" b="1" dirty="0">
                <a:solidFill>
                  <a:srgbClr val="C00000"/>
                </a:solidFill>
                <a:latin typeface="Bosch Office Sans" pitchFamily="2" charset="0"/>
                <a:ea typeface="Calibri" panose="020F0502020204030204" pitchFamily="34" charset="0"/>
                <a:cs typeface="Times New Roman" panose="02020603050405020304" pitchFamily="18" charset="0"/>
              </a:rPr>
              <a:t>Analyzing Neighborhoods in Toronto</a:t>
            </a:r>
            <a: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r>
            <a:b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C00000"/>
              </a:solidFill>
            </a:endParaRPr>
          </a:p>
        </p:txBody>
      </p:sp>
      <p:sp>
        <p:nvSpPr>
          <p:cNvPr id="5" name="TextBox 4"/>
          <p:cNvSpPr txBox="1"/>
          <p:nvPr/>
        </p:nvSpPr>
        <p:spPr>
          <a:xfrm>
            <a:off x="406400" y="969971"/>
            <a:ext cx="4876800" cy="461665"/>
          </a:xfrm>
          <a:prstGeom prst="rect">
            <a:avLst/>
          </a:prstGeom>
          <a:noFill/>
        </p:spPr>
        <p:txBody>
          <a:bodyPr wrap="square" rtlCol="0">
            <a:spAutoFit/>
          </a:bodyPr>
          <a:lstStyle/>
          <a:p>
            <a:r>
              <a:rPr lang="en-US" sz="2400" b="1" dirty="0" smtClean="0"/>
              <a:t>Introduction</a:t>
            </a:r>
            <a:endParaRPr lang="en-US" sz="2400" b="1" dirty="0"/>
          </a:p>
        </p:txBody>
      </p:sp>
      <p:sp>
        <p:nvSpPr>
          <p:cNvPr id="6" name="Rectangle 5"/>
          <p:cNvSpPr/>
          <p:nvPr/>
        </p:nvSpPr>
        <p:spPr>
          <a:xfrm>
            <a:off x="517236" y="1579417"/>
            <a:ext cx="10861963" cy="1200329"/>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rPr>
              <a:t>	Toronto </a:t>
            </a:r>
            <a:r>
              <a:rPr lang="en-US" dirty="0">
                <a:latin typeface="Calibri" panose="020F0502020204030204" pitchFamily="34" charset="0"/>
                <a:ea typeface="Calibri" panose="020F0502020204030204" pitchFamily="34" charset="0"/>
              </a:rPr>
              <a:t>is Capital of Canada. Being Major city attracts lot of people for work, tourism etc. Let’s say if someone got a job in Toronto and want to relocate to the city and he is interested in choosing a neighborhood which has parks, outdoor activities, Gym etc. So we will analyze Neighborhoods of Toronto and try to find the neighborhoods which has above requirements.</a:t>
            </a:r>
            <a:endParaRPr lang="en-US" dirty="0"/>
          </a:p>
        </p:txBody>
      </p:sp>
      <p:sp>
        <p:nvSpPr>
          <p:cNvPr id="7" name="TextBox 6"/>
          <p:cNvSpPr txBox="1"/>
          <p:nvPr/>
        </p:nvSpPr>
        <p:spPr>
          <a:xfrm>
            <a:off x="517236" y="3034298"/>
            <a:ext cx="4876800" cy="461665"/>
          </a:xfrm>
          <a:prstGeom prst="rect">
            <a:avLst/>
          </a:prstGeom>
          <a:noFill/>
        </p:spPr>
        <p:txBody>
          <a:bodyPr wrap="square" rtlCol="0">
            <a:spAutoFit/>
          </a:bodyPr>
          <a:lstStyle/>
          <a:p>
            <a:r>
              <a:rPr lang="en-US" sz="2400" b="1" dirty="0" smtClean="0"/>
              <a:t>Data</a:t>
            </a:r>
            <a:endParaRPr lang="en-US" sz="2400" b="1" dirty="0"/>
          </a:p>
        </p:txBody>
      </p:sp>
      <p:sp>
        <p:nvSpPr>
          <p:cNvPr id="8" name="Rectangle 7"/>
          <p:cNvSpPr/>
          <p:nvPr/>
        </p:nvSpPr>
        <p:spPr>
          <a:xfrm>
            <a:off x="517235" y="3678627"/>
            <a:ext cx="10861963" cy="1200329"/>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For the Toronto neighborhood data, a Wikipedia page exists, </a:t>
            </a:r>
            <a:r>
              <a:rPr lang="en-US" i="1" dirty="0">
                <a:latin typeface="Calibri" panose="020F0502020204030204" pitchFamily="34" charset="0"/>
                <a:ea typeface="Calibri" panose="020F0502020204030204" pitchFamily="34" charset="0"/>
              </a:rPr>
              <a:t>https://en.wikipedia.org/wiki/List_of_postal_codes_of_Canada:_M</a:t>
            </a:r>
            <a:r>
              <a:rPr lang="en-US" dirty="0">
                <a:latin typeface="Calibri" panose="020F0502020204030204" pitchFamily="34" charset="0"/>
                <a:ea typeface="Calibri" panose="020F0502020204030204" pitchFamily="34" charset="0"/>
              </a:rPr>
              <a:t> that has all the information we need to explore and cluster the neighborhoods in Toronto. We will scrape the Wikipedia page into a structured format using Pandas DataFrame.</a:t>
            </a:r>
            <a:endParaRPr lang="en-US" dirty="0"/>
          </a:p>
        </p:txBody>
      </p:sp>
    </p:spTree>
    <p:extLst>
      <p:ext uri="{BB962C8B-B14F-4D97-AF65-F5344CB8AC3E}">
        <p14:creationId xmlns:p14="http://schemas.microsoft.com/office/powerpoint/2010/main" val="303911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17343"/>
            <a:ext cx="10515600" cy="1214293"/>
          </a:xfrm>
        </p:spPr>
        <p:txBody>
          <a:bodyPr>
            <a:normAutofit/>
          </a:bodyPr>
          <a:lstStyle/>
          <a:p>
            <a:r>
              <a:rPr lang="en-US" sz="3600" b="1" dirty="0">
                <a:solidFill>
                  <a:srgbClr val="C00000"/>
                </a:solidFill>
                <a:latin typeface="Bosch Office Sans" pitchFamily="2" charset="0"/>
                <a:ea typeface="Calibri" panose="020F0502020204030204" pitchFamily="34" charset="0"/>
                <a:cs typeface="Times New Roman" panose="02020603050405020304" pitchFamily="18" charset="0"/>
              </a:rPr>
              <a:t>Analyzing Neighborhoods in Toronto</a:t>
            </a:r>
            <a: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r>
            <a:b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C00000"/>
              </a:solidFill>
            </a:endParaRPr>
          </a:p>
        </p:txBody>
      </p:sp>
      <p:sp>
        <p:nvSpPr>
          <p:cNvPr id="5" name="TextBox 4"/>
          <p:cNvSpPr txBox="1"/>
          <p:nvPr/>
        </p:nvSpPr>
        <p:spPr>
          <a:xfrm>
            <a:off x="406400" y="969971"/>
            <a:ext cx="4876800" cy="461665"/>
          </a:xfrm>
          <a:prstGeom prst="rect">
            <a:avLst/>
          </a:prstGeom>
          <a:noFill/>
        </p:spPr>
        <p:txBody>
          <a:bodyPr wrap="square" rtlCol="0">
            <a:spAutoFit/>
          </a:bodyPr>
          <a:lstStyle/>
          <a:p>
            <a:r>
              <a:rPr lang="en-US" sz="2400" b="1" dirty="0"/>
              <a:t>Data Wrangling</a:t>
            </a:r>
            <a:endParaRPr lang="en-US" sz="2400" dirty="0"/>
          </a:p>
        </p:txBody>
      </p:sp>
      <p:sp>
        <p:nvSpPr>
          <p:cNvPr id="6" name="Rectangle 5"/>
          <p:cNvSpPr/>
          <p:nvPr/>
        </p:nvSpPr>
        <p:spPr>
          <a:xfrm>
            <a:off x="517236" y="1579417"/>
            <a:ext cx="10861963" cy="1754326"/>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rPr>
              <a:t>	</a:t>
            </a:r>
            <a:r>
              <a:rPr lang="en-US" dirty="0"/>
              <a:t>The table from the Wikipedia page consists of Toronto neighborhoods with columns Postal code, Borough and Neighborhoods. The page is scrapped using Pandas </a:t>
            </a:r>
            <a:r>
              <a:rPr lang="en-US" i="1" dirty="0"/>
              <a:t>read_html () </a:t>
            </a:r>
            <a:r>
              <a:rPr lang="en-US" dirty="0"/>
              <a:t>function and the neighborhood table is loaded into Data Frame.</a:t>
            </a:r>
          </a:p>
          <a:p>
            <a:r>
              <a:rPr lang="en-US" dirty="0"/>
              <a:t>	The DataFrame consists of few cells with no Borough and neighborhood assigned. These cells are deleted and only cells which has neighborhood information is stored. The shape of DataFrame is (103, 3) indicating we have 103 Neighborhoods. The neighborhoods and Borough are grouped by postal code.</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627158" y="3481524"/>
            <a:ext cx="7914005" cy="2762135"/>
          </a:xfrm>
          <a:prstGeom prst="rect">
            <a:avLst/>
          </a:prstGeom>
        </p:spPr>
      </p:pic>
    </p:spTree>
    <p:extLst>
      <p:ext uri="{BB962C8B-B14F-4D97-AF65-F5344CB8AC3E}">
        <p14:creationId xmlns:p14="http://schemas.microsoft.com/office/powerpoint/2010/main" val="165995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17343"/>
            <a:ext cx="10515600" cy="1214293"/>
          </a:xfrm>
        </p:spPr>
        <p:txBody>
          <a:bodyPr>
            <a:normAutofit/>
          </a:bodyPr>
          <a:lstStyle/>
          <a:p>
            <a:r>
              <a:rPr lang="en-US" sz="3600" b="1" dirty="0">
                <a:solidFill>
                  <a:srgbClr val="C00000"/>
                </a:solidFill>
                <a:latin typeface="Bosch Office Sans" pitchFamily="2" charset="0"/>
                <a:ea typeface="Calibri" panose="020F0502020204030204" pitchFamily="34" charset="0"/>
                <a:cs typeface="Times New Roman" panose="02020603050405020304" pitchFamily="18" charset="0"/>
              </a:rPr>
              <a:t>Analyzing Neighborhoods in Toronto</a:t>
            </a:r>
            <a: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r>
            <a:b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C00000"/>
              </a:solidFill>
            </a:endParaRPr>
          </a:p>
        </p:txBody>
      </p:sp>
      <p:sp>
        <p:nvSpPr>
          <p:cNvPr id="5" name="TextBox 4"/>
          <p:cNvSpPr txBox="1"/>
          <p:nvPr/>
        </p:nvSpPr>
        <p:spPr>
          <a:xfrm>
            <a:off x="406400" y="969971"/>
            <a:ext cx="4876800" cy="461665"/>
          </a:xfrm>
          <a:prstGeom prst="rect">
            <a:avLst/>
          </a:prstGeom>
          <a:noFill/>
        </p:spPr>
        <p:txBody>
          <a:bodyPr wrap="square" rtlCol="0">
            <a:spAutoFit/>
          </a:bodyPr>
          <a:lstStyle/>
          <a:p>
            <a:r>
              <a:rPr lang="en-US" sz="2400" b="1" dirty="0"/>
              <a:t>Data Wrangling</a:t>
            </a:r>
            <a:endParaRPr lang="en-US" sz="2400" dirty="0"/>
          </a:p>
        </p:txBody>
      </p:sp>
      <p:sp>
        <p:nvSpPr>
          <p:cNvPr id="6" name="Rectangle 5"/>
          <p:cNvSpPr/>
          <p:nvPr/>
        </p:nvSpPr>
        <p:spPr>
          <a:xfrm>
            <a:off x="517236" y="1579417"/>
            <a:ext cx="10861963" cy="1200329"/>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rPr>
              <a:t>	</a:t>
            </a:r>
            <a:r>
              <a:rPr lang="en-US" dirty="0"/>
              <a:t>We need the Geospatial coordinates Latitude and Longitude of each postal code in order to extract the venues from each neighborhood. The coordinates for each postal code is available in Geospatial coordinates.csv. The coordinates are extracted using pandas </a:t>
            </a:r>
            <a:r>
              <a:rPr lang="en-US" i="1" dirty="0"/>
              <a:t>read_csv ()</a:t>
            </a:r>
            <a:r>
              <a:rPr lang="en-US" dirty="0"/>
              <a:t> function and are merged with existing pandas DataFrame grouped by postal code. Now that we have all data we proceed to extracting venues.</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424708" y="2927527"/>
            <a:ext cx="8522855" cy="2688182"/>
          </a:xfrm>
          <a:prstGeom prst="rect">
            <a:avLst/>
          </a:prstGeom>
        </p:spPr>
      </p:pic>
    </p:spTree>
    <p:extLst>
      <p:ext uri="{BB962C8B-B14F-4D97-AF65-F5344CB8AC3E}">
        <p14:creationId xmlns:p14="http://schemas.microsoft.com/office/powerpoint/2010/main" val="118422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17343"/>
            <a:ext cx="10515600" cy="1214293"/>
          </a:xfrm>
        </p:spPr>
        <p:txBody>
          <a:bodyPr>
            <a:normAutofit/>
          </a:bodyPr>
          <a:lstStyle/>
          <a:p>
            <a:r>
              <a:rPr lang="en-US" sz="3600" b="1" dirty="0">
                <a:solidFill>
                  <a:srgbClr val="C00000"/>
                </a:solidFill>
                <a:latin typeface="Bosch Office Sans" pitchFamily="2" charset="0"/>
                <a:ea typeface="Calibri" panose="020F0502020204030204" pitchFamily="34" charset="0"/>
                <a:cs typeface="Times New Roman" panose="02020603050405020304" pitchFamily="18" charset="0"/>
              </a:rPr>
              <a:t>Analyzing Neighborhoods in Toronto</a:t>
            </a:r>
            <a: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r>
            <a:b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C00000"/>
              </a:solidFill>
            </a:endParaRPr>
          </a:p>
        </p:txBody>
      </p:sp>
      <p:sp>
        <p:nvSpPr>
          <p:cNvPr id="5" name="TextBox 4"/>
          <p:cNvSpPr txBox="1"/>
          <p:nvPr/>
        </p:nvSpPr>
        <p:spPr>
          <a:xfrm>
            <a:off x="406400" y="969971"/>
            <a:ext cx="4876800" cy="461665"/>
          </a:xfrm>
          <a:prstGeom prst="rect">
            <a:avLst/>
          </a:prstGeom>
          <a:noFill/>
        </p:spPr>
        <p:txBody>
          <a:bodyPr wrap="square" rtlCol="0">
            <a:spAutoFit/>
          </a:bodyPr>
          <a:lstStyle/>
          <a:p>
            <a:r>
              <a:rPr lang="en-US" sz="2400" b="1" dirty="0"/>
              <a:t>Feature Extraction</a:t>
            </a:r>
            <a:endParaRPr lang="en-US" sz="2400" dirty="0"/>
          </a:p>
        </p:txBody>
      </p:sp>
      <p:sp>
        <p:nvSpPr>
          <p:cNvPr id="6" name="Rectangle 5"/>
          <p:cNvSpPr/>
          <p:nvPr/>
        </p:nvSpPr>
        <p:spPr>
          <a:xfrm>
            <a:off x="517236" y="1579417"/>
            <a:ext cx="10861963" cy="4524315"/>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rPr>
              <a:t>	</a:t>
            </a:r>
            <a:r>
              <a:rPr lang="en-US" dirty="0"/>
              <a:t>The top 100 venues within radius of 500m for each neighborhood is collected using Foursquare API. A new DataFrame is created by adding each venue and its category</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The shape of the DataFrame is (2224, 6) indicating we have 2224 venues which are found using Foursquare API. There are total 268 unique venue categories. Using one hot coding the Data Frame is converted to columns with each unique venue category. Then the DataFrame is grouped by neighborhood and by taking the mean of frequency of occurrence of each venue category.</a:t>
            </a:r>
          </a:p>
          <a:p>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61291" y="2373529"/>
            <a:ext cx="9271000" cy="1819780"/>
          </a:xfrm>
          <a:prstGeom prst="rect">
            <a:avLst/>
          </a:prstGeom>
        </p:spPr>
      </p:pic>
    </p:spTree>
    <p:extLst>
      <p:ext uri="{BB962C8B-B14F-4D97-AF65-F5344CB8AC3E}">
        <p14:creationId xmlns:p14="http://schemas.microsoft.com/office/powerpoint/2010/main" val="251745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17343"/>
            <a:ext cx="10515600" cy="1214293"/>
          </a:xfrm>
        </p:spPr>
        <p:txBody>
          <a:bodyPr>
            <a:normAutofit/>
          </a:bodyPr>
          <a:lstStyle/>
          <a:p>
            <a:r>
              <a:rPr lang="en-US" sz="3600" b="1" dirty="0">
                <a:solidFill>
                  <a:srgbClr val="C00000"/>
                </a:solidFill>
                <a:latin typeface="Bosch Office Sans" pitchFamily="2" charset="0"/>
                <a:ea typeface="Calibri" panose="020F0502020204030204" pitchFamily="34" charset="0"/>
                <a:cs typeface="Times New Roman" panose="02020603050405020304" pitchFamily="18" charset="0"/>
              </a:rPr>
              <a:t>Analyzing Neighborhoods in Toronto</a:t>
            </a:r>
            <a: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r>
            <a:b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C00000"/>
              </a:solidFill>
            </a:endParaRPr>
          </a:p>
        </p:txBody>
      </p:sp>
      <p:sp>
        <p:nvSpPr>
          <p:cNvPr id="5" name="TextBox 4"/>
          <p:cNvSpPr txBox="1"/>
          <p:nvPr/>
        </p:nvSpPr>
        <p:spPr>
          <a:xfrm>
            <a:off x="406400" y="969971"/>
            <a:ext cx="4876800" cy="461665"/>
          </a:xfrm>
          <a:prstGeom prst="rect">
            <a:avLst/>
          </a:prstGeom>
          <a:noFill/>
        </p:spPr>
        <p:txBody>
          <a:bodyPr wrap="square" rtlCol="0">
            <a:spAutoFit/>
          </a:bodyPr>
          <a:lstStyle/>
          <a:p>
            <a:r>
              <a:rPr lang="en-US" sz="2400" b="1" dirty="0"/>
              <a:t>Feature Extraction</a:t>
            </a:r>
            <a:endParaRPr lang="en-US" sz="2400" dirty="0"/>
          </a:p>
        </p:txBody>
      </p:sp>
      <p:sp>
        <p:nvSpPr>
          <p:cNvPr id="6" name="Rectangle 5"/>
          <p:cNvSpPr/>
          <p:nvPr/>
        </p:nvSpPr>
        <p:spPr>
          <a:xfrm>
            <a:off x="517236" y="1579417"/>
            <a:ext cx="10861963" cy="369332"/>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rPr>
              <a:t>	</a:t>
            </a:r>
            <a:endParaRPr lang="en-US"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692564" y="2096530"/>
            <a:ext cx="6503554" cy="2454131"/>
          </a:xfrm>
          <a:prstGeom prst="rect">
            <a:avLst/>
          </a:prstGeom>
          <a:ln>
            <a:solidFill>
              <a:schemeClr val="tx1"/>
            </a:solidFill>
          </a:ln>
        </p:spPr>
      </p:pic>
      <p:sp>
        <p:nvSpPr>
          <p:cNvPr id="3" name="Rectangle 2"/>
          <p:cNvSpPr/>
          <p:nvPr/>
        </p:nvSpPr>
        <p:spPr>
          <a:xfrm>
            <a:off x="517236" y="1579417"/>
            <a:ext cx="8057573"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A new DataFrame is created to display the top 10 venues for each neighborhood.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p:cNvSpPr txBox="1"/>
          <p:nvPr/>
        </p:nvSpPr>
        <p:spPr>
          <a:xfrm>
            <a:off x="517236" y="4679077"/>
            <a:ext cx="4876800" cy="461665"/>
          </a:xfrm>
          <a:prstGeom prst="rect">
            <a:avLst/>
          </a:prstGeom>
          <a:noFill/>
        </p:spPr>
        <p:txBody>
          <a:bodyPr wrap="square" rtlCol="0">
            <a:spAutoFit/>
          </a:bodyPr>
          <a:lstStyle/>
          <a:p>
            <a:r>
              <a:rPr lang="en-US" sz="2400" b="1" dirty="0"/>
              <a:t>Model</a:t>
            </a:r>
            <a:endParaRPr lang="en-US" sz="2400" dirty="0"/>
          </a:p>
        </p:txBody>
      </p:sp>
      <p:sp>
        <p:nvSpPr>
          <p:cNvPr id="11" name="Rectangle 10"/>
          <p:cNvSpPr/>
          <p:nvPr/>
        </p:nvSpPr>
        <p:spPr>
          <a:xfrm>
            <a:off x="517236" y="5140742"/>
            <a:ext cx="11129819" cy="923330"/>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rPr>
              <a:t>	We </a:t>
            </a:r>
            <a:r>
              <a:rPr lang="en-US" dirty="0">
                <a:latin typeface="Calibri" panose="020F0502020204030204" pitchFamily="34" charset="0"/>
                <a:ea typeface="Calibri" panose="020F0502020204030204" pitchFamily="34" charset="0"/>
              </a:rPr>
              <a:t>will use K-Means clustering algorithm for clustering our data. K-Means clustering algorithm identifies k number of centroids, and allocates every data point to its nearest cluster, while keeping the centroids as small as possible. We will cluster the neighborhoods into 8 clusters.</a:t>
            </a:r>
            <a:endParaRPr lang="en-US" dirty="0"/>
          </a:p>
        </p:txBody>
      </p:sp>
    </p:spTree>
    <p:extLst>
      <p:ext uri="{BB962C8B-B14F-4D97-AF65-F5344CB8AC3E}">
        <p14:creationId xmlns:p14="http://schemas.microsoft.com/office/powerpoint/2010/main" val="130508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17343"/>
            <a:ext cx="10515600" cy="1214293"/>
          </a:xfrm>
        </p:spPr>
        <p:txBody>
          <a:bodyPr>
            <a:normAutofit/>
          </a:bodyPr>
          <a:lstStyle/>
          <a:p>
            <a:r>
              <a:rPr lang="en-US" sz="3600" b="1" dirty="0">
                <a:solidFill>
                  <a:srgbClr val="C00000"/>
                </a:solidFill>
                <a:latin typeface="Bosch Office Sans" pitchFamily="2" charset="0"/>
                <a:ea typeface="Calibri" panose="020F0502020204030204" pitchFamily="34" charset="0"/>
                <a:cs typeface="Times New Roman" panose="02020603050405020304" pitchFamily="18" charset="0"/>
              </a:rPr>
              <a:t>Analyzing Neighborhoods in Toronto</a:t>
            </a:r>
            <a: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
            </a:r>
            <a:br>
              <a:rPr lang="en-US" sz="3600" dirty="0">
                <a:solidFill>
                  <a:srgbClr val="C00000"/>
                </a:solidFill>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C00000"/>
              </a:solidFill>
            </a:endParaRPr>
          </a:p>
        </p:txBody>
      </p:sp>
      <p:sp>
        <p:nvSpPr>
          <p:cNvPr id="6" name="Rectangle 5"/>
          <p:cNvSpPr/>
          <p:nvPr/>
        </p:nvSpPr>
        <p:spPr>
          <a:xfrm>
            <a:off x="517236" y="1579417"/>
            <a:ext cx="10861963" cy="369332"/>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rPr>
              <a:t>	</a:t>
            </a:r>
            <a:endParaRPr lang="en-US" dirty="0"/>
          </a:p>
        </p:txBody>
      </p:sp>
      <p:sp>
        <p:nvSpPr>
          <p:cNvPr id="8" name="Rectangle 7"/>
          <p:cNvSpPr/>
          <p:nvPr/>
        </p:nvSpPr>
        <p:spPr>
          <a:xfrm>
            <a:off x="517235" y="904851"/>
            <a:ext cx="1103507" cy="487506"/>
          </a:xfrm>
          <a:prstGeom prst="rect">
            <a:avLst/>
          </a:prstGeom>
        </p:spPr>
        <p:txBody>
          <a:bodyPr wrap="none">
            <a:spAutoFit/>
          </a:bodyPr>
          <a:lstStyle/>
          <a:p>
            <a:pPr>
              <a:lnSpc>
                <a:spcPct val="107000"/>
              </a:lnSpc>
              <a:spcAft>
                <a:spcPts val="800"/>
              </a:spcAft>
            </a:pPr>
            <a:r>
              <a:rPr lang="en-US" sz="2400" b="1" dirty="0">
                <a:latin typeface="Calibri" panose="020F0502020204030204" pitchFamily="34" charset="0"/>
                <a:ea typeface="Calibri" panose="020F0502020204030204" pitchFamily="34" charset="0"/>
                <a:cs typeface="Calibri" panose="020F0502020204030204" pitchFamily="34" charset="0"/>
              </a:rPr>
              <a:t>Results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406399" y="1480651"/>
            <a:ext cx="11342255" cy="685059"/>
          </a:xfrm>
          <a:prstGeom prst="rect">
            <a:avLst/>
          </a:prstGeom>
        </p:spPr>
        <p:txBody>
          <a:bodyPr wrap="square">
            <a:spAutoFit/>
          </a:bodyPr>
          <a:lstStyle/>
          <a:p>
            <a:pPr indent="457200">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The clusters gave us idea which neighborhoods are having high density of parks and outdoor activities. The below image shows the Toronto neighborhood is divided into clusters.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879764" y="2440507"/>
            <a:ext cx="5943600" cy="2919095"/>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3192288993"/>
              </p:ext>
            </p:extLst>
          </p:nvPr>
        </p:nvGraphicFramePr>
        <p:xfrm>
          <a:off x="7153274" y="2908765"/>
          <a:ext cx="4225925" cy="1649349"/>
        </p:xfrm>
        <a:graphic>
          <a:graphicData uri="http://schemas.openxmlformats.org/drawingml/2006/table">
            <a:tbl>
              <a:tblPr firstRow="1" firstCol="1" bandRow="1"/>
              <a:tblGrid>
                <a:gridCol w="2054225">
                  <a:extLst>
                    <a:ext uri="{9D8B030D-6E8A-4147-A177-3AD203B41FA5}">
                      <a16:colId xmlns:a16="http://schemas.microsoft.com/office/drawing/2014/main" val="1737971090"/>
                    </a:ext>
                  </a:extLst>
                </a:gridCol>
                <a:gridCol w="2171700">
                  <a:extLst>
                    <a:ext uri="{9D8B030D-6E8A-4147-A177-3AD203B41FA5}">
                      <a16:colId xmlns:a16="http://schemas.microsoft.com/office/drawing/2014/main" val="4230694452"/>
                    </a:ext>
                  </a:extLst>
                </a:gridCol>
              </a:tblGrid>
              <a:tr h="279400">
                <a:tc>
                  <a:txBody>
                    <a:bodyPr/>
                    <a:lstStyle/>
                    <a:p>
                      <a:pPr marL="0" marR="0" indent="457200" algn="l">
                        <a:lnSpc>
                          <a:spcPct val="107000"/>
                        </a:lnSpc>
                        <a:spcBef>
                          <a:spcPts val="0"/>
                        </a:spcBef>
                        <a:spcAft>
                          <a:spcPts val="0"/>
                        </a:spcAft>
                      </a:pPr>
                      <a:r>
                        <a:rPr lang="en-US" sz="1200" b="1">
                          <a:effectLst/>
                          <a:latin typeface="Calibri" panose="020F0502020204030204" pitchFamily="34" charset="0"/>
                          <a:ea typeface="Calibri" panose="020F0502020204030204" pitchFamily="34" charset="0"/>
                          <a:cs typeface="Calibri" panose="020F0502020204030204" pitchFamily="34" charset="0"/>
                        </a:rPr>
                        <a:t>Cluster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07000"/>
                        </a:lnSpc>
                        <a:spcBef>
                          <a:spcPts val="0"/>
                        </a:spcBef>
                        <a:spcAft>
                          <a:spcPts val="0"/>
                        </a:spcAft>
                      </a:pPr>
                      <a:r>
                        <a:rPr lang="en-US" sz="1200" b="1">
                          <a:effectLst/>
                          <a:latin typeface="Calibri" panose="020F0502020204030204" pitchFamily="34" charset="0"/>
                          <a:ea typeface="Calibri" panose="020F0502020204030204" pitchFamily="34" charset="0"/>
                          <a:cs typeface="Calibri" panose="020F0502020204030204" pitchFamily="34" charset="0"/>
                        </a:rPr>
                        <a:t>Popular Venue Category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517699"/>
                  </a:ext>
                </a:extLst>
              </a:tr>
              <a:tr h="167640">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Cluster -1( 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Pizza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018067"/>
                  </a:ext>
                </a:extLst>
              </a:tr>
              <a:tr h="167640">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Cluster-2( Purple)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Restaurant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132017"/>
                  </a:ext>
                </a:extLst>
              </a:tr>
              <a:tr h="167640">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Cluster -3 (Blue)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Sports 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3097246"/>
                  </a:ext>
                </a:extLst>
              </a:tr>
              <a:tr h="167640">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Cluster-4 ( Light Blue)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Coffee 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0660890"/>
                  </a:ext>
                </a:extLst>
              </a:tr>
              <a:tr h="167640">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Cluster-5 ( Light Green)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2806911"/>
                  </a:ext>
                </a:extLst>
              </a:tr>
              <a:tr h="167640">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Cluster-6 ( Green)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Pool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717647"/>
                  </a:ext>
                </a:extLst>
              </a:tr>
              <a:tr h="167640">
                <a:tc>
                  <a:txBody>
                    <a:bodyPr/>
                    <a:lstStyle/>
                    <a:p>
                      <a:pPr marL="0" marR="0" indent="457200" algn="l">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Calibri" panose="020F0502020204030204" pitchFamily="34" charset="0"/>
                        </a:rPr>
                        <a:t>Cluster-7 ( Orange)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457200" algn="l">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Calibri" panose="020F0502020204030204" pitchFamily="34" charset="0"/>
                        </a:rPr>
                        <a:t>Park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694366"/>
                  </a:ext>
                </a:extLst>
              </a:tr>
            </a:tbl>
          </a:graphicData>
        </a:graphic>
      </p:graphicFrame>
      <p:sp>
        <p:nvSpPr>
          <p:cNvPr id="13" name="Rectangle 12"/>
          <p:cNvSpPr/>
          <p:nvPr/>
        </p:nvSpPr>
        <p:spPr>
          <a:xfrm>
            <a:off x="517234" y="5347531"/>
            <a:ext cx="1576072" cy="470000"/>
          </a:xfrm>
          <a:prstGeom prst="rect">
            <a:avLst/>
          </a:prstGeom>
        </p:spPr>
        <p:txBody>
          <a:bodyPr wrap="none">
            <a:spAutoFit/>
          </a:bodyPr>
          <a:lstStyle/>
          <a:p>
            <a:pPr>
              <a:lnSpc>
                <a:spcPct val="107000"/>
              </a:lnSpc>
              <a:spcAft>
                <a:spcPts val="800"/>
              </a:spcAf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618837" y="5729054"/>
            <a:ext cx="10677236"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The neighborhoods in cluster 5 and 6 have high density of Parks. These neighborhoods are ideal if you choose to relocate to Toronto and likely to live in neighborhoods with lot of free space and parks.</a:t>
            </a:r>
            <a:endParaRPr lang="en-US" dirty="0"/>
          </a:p>
        </p:txBody>
      </p:sp>
    </p:spTree>
    <p:extLst>
      <p:ext uri="{BB962C8B-B14F-4D97-AF65-F5344CB8AC3E}">
        <p14:creationId xmlns:p14="http://schemas.microsoft.com/office/powerpoint/2010/main" val="243218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Bosch Office Sans</vt:lpstr>
      <vt:lpstr>Calibri</vt:lpstr>
      <vt:lpstr>Calibri Light</vt:lpstr>
      <vt:lpstr>Times New Roman</vt:lpstr>
      <vt:lpstr>Office Theme</vt:lpstr>
      <vt:lpstr>Analyzing Neighborhoods in Toronto </vt:lpstr>
      <vt:lpstr>Analyzing Neighborhoods in Toronto </vt:lpstr>
      <vt:lpstr>Analyzing Neighborhoods in Toronto </vt:lpstr>
      <vt:lpstr>Analyzing Neighborhoods in Toronto </vt:lpstr>
      <vt:lpstr>Analyzing Neighborhoods in Toronto </vt:lpstr>
      <vt:lpstr>Analyzing Neighborhoods in Toronto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Neighborhoods in Toronto </dc:title>
  <dc:creator>Surya Pavan Raju Uddaraj (RBEI/ENF5)</dc:creator>
  <cp:lastModifiedBy>Surya Pavan Raju Uddaraj (RBEI/ENF5)</cp:lastModifiedBy>
  <cp:revision>2</cp:revision>
  <dcterms:created xsi:type="dcterms:W3CDTF">2020-06-29T14:13:15Z</dcterms:created>
  <dcterms:modified xsi:type="dcterms:W3CDTF">2020-06-29T14:21:53Z</dcterms:modified>
</cp:coreProperties>
</file>